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72" r:id="rId2"/>
    <p:sldId id="273" r:id="rId3"/>
    <p:sldId id="271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70" r:id="rId12"/>
    <p:sldId id="264" r:id="rId13"/>
    <p:sldId id="265" r:id="rId14"/>
    <p:sldId id="267" r:id="rId15"/>
    <p:sldId id="275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CC5F7-C6AA-4542-ACA1-407267C2454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26926-A80D-4F51-B6D8-23C528DF4F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288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H.Berlioz</a:t>
            </a:r>
            <a:r>
              <a:rPr lang="cs-CZ" dirty="0" smtClean="0"/>
              <a:t>- Symfonie Harold v Itálii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826926-A80D-4F51-B6D8-23C528DF4FF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940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64E2212-B424-4D42-B503-312BA28AEA2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7C85A08-1D32-4884-A050-F0DC91F2C8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olin_case.jpg" TargetMode="External"/><Relationship Id="rId2" Type="http://schemas.openxmlformats.org/officeDocument/2006/relationships/hyperlink" Target="http://cs.wikipedia.org/wiki/Soubor:Bow_Cell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GK_bass1_full.jpg" TargetMode="External"/><Relationship Id="rId5" Type="http://schemas.openxmlformats.org/officeDocument/2006/relationships/hyperlink" Target="http://cs.wikipedia.org/wiki/Soubor:Cello_front_side.png" TargetMode="External"/><Relationship Id="rId4" Type="http://schemas.openxmlformats.org/officeDocument/2006/relationships/hyperlink" Target="http://cs.wikipedia.org/wiki/Soubor:Violin-Vio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116632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4432040"/>
              </p:ext>
            </p:extLst>
          </p:nvPr>
        </p:nvGraphicFramePr>
        <p:xfrm>
          <a:off x="1151620" y="4322209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VY_32_INOVACE_6A_04</a:t>
                      </a:r>
                      <a:endParaRPr lang="cs-CZ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HUDEBNÍ NÁSTROJE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70948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7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Zde se podrobněji seznámíme se skupinou strunných smyčcových nástrojů.</a:t>
            </a:r>
          </a:p>
          <a:p>
            <a:r>
              <a:rPr lang="cs-CZ" sz="3200" dirty="0" smtClean="0"/>
              <a:t>Autorem materiálu a všech jeho částí, není-li uvedeno jinak, je Mgr. Bedřiška Koželuhová.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576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754493" y="1366187"/>
            <a:ext cx="1699624" cy="683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94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Tvoří základ symfonického orchestru</a:t>
            </a:r>
          </a:p>
          <a:p>
            <a:r>
              <a:rPr lang="cs-CZ" sz="2800" dirty="0" smtClean="0"/>
              <a:t>Společným znakem- 4 struny a podobný tvar</a:t>
            </a:r>
          </a:p>
          <a:p>
            <a:r>
              <a:rPr lang="cs-CZ" sz="2800" dirty="0" smtClean="0"/>
              <a:t>Ozvučná skříň, krk s hlavicí a hmatníkem</a:t>
            </a:r>
          </a:p>
          <a:p>
            <a:r>
              <a:rPr lang="cs-CZ" sz="2800" dirty="0" smtClean="0"/>
              <a:t>Nad hmatníkem napjaty struny s kobylkou</a:t>
            </a:r>
          </a:p>
          <a:p>
            <a:r>
              <a:rPr lang="cs-CZ" sz="2800" dirty="0" smtClean="0"/>
              <a:t>Struny se ladí pomocí kolíků</a:t>
            </a:r>
          </a:p>
          <a:p>
            <a:r>
              <a:rPr lang="cs-CZ" sz="2800" dirty="0" smtClean="0"/>
              <a:t>Smyčec= dřevěný prut s koňskými žíněmi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582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Vznikly ve 2. polovině 16. století</a:t>
            </a:r>
          </a:p>
          <a:p>
            <a:r>
              <a:rPr lang="cs-CZ" sz="2800" dirty="0" smtClean="0"/>
              <a:t>Slavné italské rody houslařů- </a:t>
            </a:r>
            <a:r>
              <a:rPr lang="cs-CZ" sz="2800" dirty="0" err="1" smtClean="0"/>
              <a:t>Amati</a:t>
            </a:r>
            <a:r>
              <a:rPr lang="cs-CZ" sz="2800" dirty="0" smtClean="0"/>
              <a:t>, </a:t>
            </a:r>
            <a:r>
              <a:rPr lang="cs-CZ" sz="2800" dirty="0" err="1" smtClean="0"/>
              <a:t>Stradivari</a:t>
            </a:r>
            <a:r>
              <a:rPr lang="cs-CZ" sz="2800" dirty="0" smtClean="0"/>
              <a:t> z města Cremona</a:t>
            </a:r>
          </a:p>
          <a:p>
            <a:r>
              <a:rPr lang="cs-CZ" sz="2800" dirty="0" smtClean="0"/>
              <a:t>Velmi oblíbený nástroj v orchestru</a:t>
            </a:r>
          </a:p>
          <a:p>
            <a:r>
              <a:rPr lang="cs-CZ" sz="2800" dirty="0" smtClean="0"/>
              <a:t>Inspirující i pro skladatele: </a:t>
            </a:r>
            <a:r>
              <a:rPr lang="cs-CZ" sz="2800" dirty="0" err="1" smtClean="0"/>
              <a:t>A.Vivaldi</a:t>
            </a:r>
            <a:r>
              <a:rPr lang="cs-CZ" sz="2800" dirty="0" smtClean="0"/>
              <a:t>, </a:t>
            </a:r>
            <a:r>
              <a:rPr lang="cs-CZ" sz="2800" dirty="0" err="1" smtClean="0"/>
              <a:t>J.S.Bach</a:t>
            </a:r>
            <a:r>
              <a:rPr lang="cs-CZ" sz="2800" dirty="0" smtClean="0"/>
              <a:t>, </a:t>
            </a:r>
            <a:r>
              <a:rPr lang="cs-CZ" sz="2800" dirty="0" err="1" smtClean="0"/>
              <a:t>W.A.Mozart</a:t>
            </a:r>
            <a:r>
              <a:rPr lang="cs-CZ" sz="2800" dirty="0" smtClean="0"/>
              <a:t>, </a:t>
            </a:r>
            <a:r>
              <a:rPr lang="cs-CZ" sz="2800" dirty="0" err="1" smtClean="0"/>
              <a:t>J.Haydn</a:t>
            </a:r>
            <a:r>
              <a:rPr lang="cs-CZ" sz="2800" dirty="0" smtClean="0"/>
              <a:t>, L. van Beethoven, </a:t>
            </a:r>
            <a:r>
              <a:rPr lang="cs-CZ" sz="2800" dirty="0" err="1" smtClean="0"/>
              <a:t>P.I.Čajkovskij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housle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09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Housloví virtuosové: </a:t>
            </a:r>
            <a:r>
              <a:rPr lang="cs-CZ" dirty="0" err="1" smtClean="0"/>
              <a:t>N.Paganini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</a:t>
            </a:r>
            <a:r>
              <a:rPr lang="cs-CZ" dirty="0" err="1" smtClean="0"/>
              <a:t>J.Kubelík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</a:t>
            </a:r>
            <a:r>
              <a:rPr lang="cs-CZ" dirty="0" err="1" smtClean="0"/>
              <a:t>D.Oistrach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</a:t>
            </a:r>
            <a:r>
              <a:rPr lang="cs-CZ" dirty="0" err="1" smtClean="0"/>
              <a:t>J.Suk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852936"/>
            <a:ext cx="4680520" cy="3498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6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248347"/>
            <a:ext cx="8748464" cy="387781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Vyvíjela se současně s houslemi</a:t>
            </a:r>
          </a:p>
          <a:p>
            <a:r>
              <a:rPr lang="cs-CZ" sz="2800" dirty="0" smtClean="0"/>
              <a:t>Nedosáhla však takové obliby</a:t>
            </a:r>
          </a:p>
          <a:p>
            <a:r>
              <a:rPr lang="cs-CZ" sz="2800" dirty="0" smtClean="0"/>
              <a:t>Až romantismus ocenil její charakteristickou barvu</a:t>
            </a:r>
          </a:p>
          <a:p>
            <a:r>
              <a:rPr lang="cs-CZ" sz="2800" dirty="0" smtClean="0"/>
              <a:t>Trochu větší než housle</a:t>
            </a:r>
          </a:p>
          <a:p>
            <a:r>
              <a:rPr lang="cs-CZ" sz="2800" dirty="0" smtClean="0"/>
              <a:t>Hlubší tón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34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Skladby pro violu: </a:t>
            </a:r>
            <a:r>
              <a:rPr lang="cs-CZ" sz="2800" dirty="0" err="1" smtClean="0"/>
              <a:t>W.A.Mozart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</a:t>
            </a:r>
            <a:r>
              <a:rPr lang="cs-CZ" sz="2800" dirty="0" err="1" smtClean="0"/>
              <a:t>H.Berlioz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</a:t>
            </a:r>
            <a:r>
              <a:rPr lang="cs-CZ" sz="2800" dirty="0" err="1" smtClean="0"/>
              <a:t>B.Bartók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</a:t>
            </a:r>
            <a:r>
              <a:rPr lang="cs-CZ" sz="2800" dirty="0" err="1" smtClean="0"/>
              <a:t>P.Hindemith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</a:t>
            </a:r>
            <a:r>
              <a:rPr lang="cs-CZ" sz="2800" dirty="0" err="1" smtClean="0"/>
              <a:t>D.Šostakovič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868069"/>
            <a:ext cx="2458752" cy="3580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9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Měkký, výrazově bohatý tón</a:t>
            </a:r>
          </a:p>
          <a:p>
            <a:r>
              <a:rPr lang="cs-CZ" sz="2800" dirty="0" smtClean="0"/>
              <a:t>Dříve- doprovodná funkce v orchestru</a:t>
            </a:r>
          </a:p>
          <a:p>
            <a:r>
              <a:rPr lang="cs-CZ" sz="2800" dirty="0" smtClean="0"/>
              <a:t>Postupně narůstá na oblibě</a:t>
            </a:r>
          </a:p>
          <a:p>
            <a:r>
              <a:rPr lang="cs-CZ" sz="2800" dirty="0" smtClean="0"/>
              <a:t>Hráč sedí a nástroj se opírá o podlahu vysouvatelným kovovým bodcem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violoncello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88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Skladby pro violoncello: </a:t>
            </a:r>
            <a:r>
              <a:rPr lang="cs-CZ" sz="2800" dirty="0" err="1" smtClean="0"/>
              <a:t>J.S.Bach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</a:t>
            </a:r>
            <a:r>
              <a:rPr lang="cs-CZ" sz="2800" dirty="0" err="1" smtClean="0"/>
              <a:t>J.Haydn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</a:t>
            </a:r>
            <a:r>
              <a:rPr lang="cs-CZ" sz="2800" dirty="0" err="1" smtClean="0"/>
              <a:t>A.Vivaldi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</a:t>
            </a:r>
            <a:r>
              <a:rPr lang="cs-CZ" sz="2800" dirty="0" err="1" smtClean="0"/>
              <a:t>P.I.Čajkovskij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</a:t>
            </a:r>
            <a:r>
              <a:rPr lang="cs-CZ" sz="2800" dirty="0" err="1" smtClean="0"/>
              <a:t>B.Britten</a:t>
            </a:r>
            <a:endParaRPr lang="cs-CZ" sz="2800" dirty="0" smtClean="0"/>
          </a:p>
          <a:p>
            <a:r>
              <a:rPr lang="cs-CZ" sz="2800" dirty="0" smtClean="0"/>
              <a:t>Nejznámější skladba:  </a:t>
            </a:r>
            <a:r>
              <a:rPr lang="cs-CZ" sz="2800" dirty="0" err="1" smtClean="0"/>
              <a:t>A.Dvořák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Koncert pro violoncello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a orchestr h moll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077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8640"/>
            <a:ext cx="4057846" cy="6153547"/>
          </a:xfrm>
        </p:spPr>
      </p:pic>
    </p:spTree>
    <p:extLst>
      <p:ext uri="{BB962C8B-B14F-4D97-AF65-F5344CB8AC3E}">
        <p14:creationId xmlns:p14="http://schemas.microsoft.com/office/powerpoint/2010/main" val="224342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Lidově basa</a:t>
            </a:r>
          </a:p>
          <a:p>
            <a:r>
              <a:rPr lang="cs-CZ" sz="2800" dirty="0" smtClean="0"/>
              <a:t>Největší a nejhlubší smyčcový nástroj ( 2m )</a:t>
            </a:r>
          </a:p>
          <a:p>
            <a:r>
              <a:rPr lang="cs-CZ" sz="2800" dirty="0" smtClean="0"/>
              <a:t>Dodnes ,,tvrdí“ muziku</a:t>
            </a:r>
          </a:p>
          <a:p>
            <a:r>
              <a:rPr lang="cs-CZ" sz="2800" dirty="0" smtClean="0"/>
              <a:t>Hráč stojí nebo sedí na vysoké stoličce</a:t>
            </a:r>
          </a:p>
          <a:p>
            <a:r>
              <a:rPr lang="cs-CZ" sz="2800" dirty="0" smtClean="0"/>
              <a:t>Má nejkratší smyčec</a:t>
            </a:r>
          </a:p>
          <a:p>
            <a:r>
              <a:rPr lang="cs-CZ" sz="2800" dirty="0" smtClean="0"/>
              <a:t>Je jediný, kde krk plynule přechází v korpus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kontrabas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115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8265241" cy="387781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Skladby pro kontrabas: </a:t>
            </a:r>
          </a:p>
          <a:p>
            <a:r>
              <a:rPr lang="cs-CZ" sz="2800" dirty="0" err="1" smtClean="0"/>
              <a:t>G.Mahler</a:t>
            </a:r>
            <a:r>
              <a:rPr lang="cs-CZ" sz="2800" dirty="0"/>
              <a:t>:</a:t>
            </a:r>
            <a:r>
              <a:rPr lang="cs-CZ" sz="2800" dirty="0" smtClean="0"/>
              <a:t> První symfonie</a:t>
            </a:r>
          </a:p>
          <a:p>
            <a:r>
              <a:rPr lang="cs-CZ" sz="2800" dirty="0" err="1" smtClean="0"/>
              <a:t>B.Britten</a:t>
            </a:r>
            <a:r>
              <a:rPr lang="cs-CZ" sz="2800" dirty="0"/>
              <a:t>:</a:t>
            </a:r>
            <a:r>
              <a:rPr lang="cs-CZ" sz="2800" dirty="0" smtClean="0"/>
              <a:t> Průvodce mladého člověka orchestrem</a:t>
            </a:r>
          </a:p>
          <a:p>
            <a:r>
              <a:rPr lang="cs-CZ" sz="2800" dirty="0" err="1" smtClean="0"/>
              <a:t>C.Saint</a:t>
            </a:r>
            <a:r>
              <a:rPr lang="cs-CZ" sz="2800" dirty="0" smtClean="0"/>
              <a:t>- </a:t>
            </a:r>
            <a:r>
              <a:rPr lang="cs-CZ" sz="2800" dirty="0" err="1" smtClean="0"/>
              <a:t>Saëns</a:t>
            </a:r>
            <a:r>
              <a:rPr lang="cs-CZ" sz="2800" dirty="0" smtClean="0"/>
              <a:t>: Karneval zvířat ( Slon 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283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7462"/>
            <a:ext cx="4865860" cy="6858000"/>
          </a:xfrm>
        </p:spPr>
      </p:pic>
    </p:spTree>
    <p:extLst>
      <p:ext uri="{BB962C8B-B14F-4D97-AF65-F5344CB8AC3E}">
        <p14:creationId xmlns:p14="http://schemas.microsoft.com/office/powerpoint/2010/main" val="35414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OLING, Bert a Heinz WALLISCH. </a:t>
            </a:r>
            <a:r>
              <a:rPr lang="cs-CZ" i="1" dirty="0"/>
              <a:t>Encyklopedie hudebních nástrojů</a:t>
            </a:r>
            <a:r>
              <a:rPr lang="cs-CZ" dirty="0"/>
              <a:t>. 1. vyd. Překlad Jiřina Holeňová. Čestlice: </a:t>
            </a:r>
            <a:r>
              <a:rPr lang="cs-CZ" dirty="0" err="1"/>
              <a:t>Rebo</a:t>
            </a:r>
            <a:r>
              <a:rPr lang="cs-CZ" dirty="0"/>
              <a:t>, 2004, 256 s. ISBN 80-723-4289-4. </a:t>
            </a:r>
          </a:p>
          <a:p>
            <a:endParaRPr lang="cs-CZ" dirty="0"/>
          </a:p>
          <a:p>
            <a:r>
              <a:rPr lang="cs-CZ" dirty="0"/>
              <a:t>VRKOČOVÁ, Ludmila. </a:t>
            </a:r>
            <a:r>
              <a:rPr lang="cs-CZ" i="1" dirty="0"/>
              <a:t>Slovníček základních hudebních pojmů</a:t>
            </a:r>
            <a:r>
              <a:rPr lang="cs-CZ" dirty="0"/>
              <a:t>. 1. vyd. [Praha: nákladem vlastním], 1994, 221 s. ISBN 80-901-6111-1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633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cs.wikipedia.org/wiki/Soubor:Bow_Cello.jpg</a:t>
            </a:r>
            <a:r>
              <a:rPr lang="cs-CZ" dirty="0" smtClean="0"/>
              <a:t> (smyčec)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cs.wikipedia.org/wiki/Soubor:Violin_case.jpg</a:t>
            </a:r>
            <a:r>
              <a:rPr lang="cs-CZ" dirty="0" smtClean="0"/>
              <a:t> (housle)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cs.wikipedia.org/wiki/Soubor:Violin-Viola.jpg</a:t>
            </a:r>
            <a:r>
              <a:rPr lang="cs-CZ" dirty="0" smtClean="0"/>
              <a:t> (viola)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cs.wikipedia.org/wiki/Soubor:Cello_front_side.png</a:t>
            </a:r>
            <a:r>
              <a:rPr lang="cs-CZ" dirty="0" smtClean="0"/>
              <a:t> (violoncello)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cs.wikipedia.org/wiki/Soubor:AGK_bass1_full.jpg</a:t>
            </a:r>
            <a:r>
              <a:rPr lang="cs-CZ" dirty="0" smtClean="0"/>
              <a:t> </a:t>
            </a:r>
            <a:r>
              <a:rPr lang="cs-CZ" smtClean="0"/>
              <a:t>(kontrabas)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z="2800" i="1" dirty="0"/>
              <a:t>Obrázky</a:t>
            </a:r>
            <a:r>
              <a:rPr lang="pl-PL" sz="2800" dirty="0"/>
              <a:t> [online]. [cit. </a:t>
            </a:r>
            <a:r>
              <a:rPr lang="pl-PL" sz="2800" smtClean="0"/>
              <a:t>2012-10-05</a:t>
            </a:r>
            <a:r>
              <a:rPr lang="pl-PL" sz="2800" dirty="0"/>
              <a:t>]. Dostupné z:</a:t>
            </a:r>
            <a:r>
              <a:rPr lang="pl-PL" dirty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03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65</TotalTime>
  <Words>414</Words>
  <Application>Microsoft Office PowerPoint</Application>
  <PresentationFormat>Předvádění na obrazovce (4:3)</PresentationFormat>
  <Paragraphs>71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Tvrdý obal</vt:lpstr>
      <vt:lpstr>Prezentace aplikace PowerPoint</vt:lpstr>
      <vt:lpstr>ANOTACE</vt:lpstr>
      <vt:lpstr>Strunné smyčcové nástroje</vt:lpstr>
      <vt:lpstr>Prezentace aplikace PowerPoint</vt:lpstr>
      <vt:lpstr>housle</vt:lpstr>
      <vt:lpstr>Prezentace aplikace PowerPoint</vt:lpstr>
      <vt:lpstr>viola</vt:lpstr>
      <vt:lpstr>Prezentace aplikace PowerPoint</vt:lpstr>
      <vt:lpstr>violoncello</vt:lpstr>
      <vt:lpstr>Prezentace aplikace PowerPoint</vt:lpstr>
      <vt:lpstr>Prezentace aplikace PowerPoint</vt:lpstr>
      <vt:lpstr>kontrabas</vt:lpstr>
      <vt:lpstr>Prezentace aplikace PowerPoint</vt:lpstr>
      <vt:lpstr>Prezentace aplikace PowerPoint</vt:lpstr>
      <vt:lpstr>citace</vt:lpstr>
      <vt:lpstr>Obrázky [online]. [cit. 2012-10-05]. Dostupné z: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Strunné smyčcové nástroje</dc:title>
  <dc:creator>Lucie</dc:creator>
  <cp:lastModifiedBy>jitka</cp:lastModifiedBy>
  <cp:revision>16</cp:revision>
  <dcterms:created xsi:type="dcterms:W3CDTF">2012-07-05T17:28:02Z</dcterms:created>
  <dcterms:modified xsi:type="dcterms:W3CDTF">2013-05-18T13:05:17Z</dcterms:modified>
</cp:coreProperties>
</file>