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9" r:id="rId1"/>
  </p:sldMasterIdLst>
  <p:notesMasterIdLst>
    <p:notesMasterId r:id="rId16"/>
  </p:notesMasterIdLst>
  <p:sldIdLst>
    <p:sldId id="265" r:id="rId2"/>
    <p:sldId id="267" r:id="rId3"/>
    <p:sldId id="256" r:id="rId4"/>
    <p:sldId id="257" r:id="rId5"/>
    <p:sldId id="258" r:id="rId6"/>
    <p:sldId id="268" r:id="rId7"/>
    <p:sldId id="269" r:id="rId8"/>
    <p:sldId id="261" r:id="rId9"/>
    <p:sldId id="260" r:id="rId10"/>
    <p:sldId id="259" r:id="rId11"/>
    <p:sldId id="262" r:id="rId12"/>
    <p:sldId id="263" r:id="rId13"/>
    <p:sldId id="264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924" autoAdjust="0"/>
  </p:normalViewPr>
  <p:slideViewPr>
    <p:cSldViewPr>
      <p:cViewPr>
        <p:scale>
          <a:sx n="80" d="100"/>
          <a:sy n="80" d="100"/>
        </p:scale>
        <p:origin x="-1074" y="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E21423-07F1-43BB-AA44-8F9FC4A5D870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E559AA-E1C7-47DC-904E-25E46BBFFD2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34655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E559AA-E1C7-47DC-904E-25E46BBFFD22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23299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E559AA-E1C7-47DC-904E-25E46BBFFD22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23299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E559AA-E1C7-47DC-904E-25E46BBFFD22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5F802-BEEC-4BD1-82CC-7D101598066F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FE8B01C-27F1-43D3-9BF1-109C6B471D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5F802-BEEC-4BD1-82CC-7D101598066F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CFE8B01C-27F1-43D3-9BF1-109C6B471D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5F802-BEEC-4BD1-82CC-7D101598066F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FE8B01C-27F1-43D3-9BF1-109C6B471D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FF5F802-BEEC-4BD1-82CC-7D101598066F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8B01C-27F1-43D3-9BF1-109C6B471D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5F802-BEEC-4BD1-82CC-7D101598066F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CFE8B01C-27F1-43D3-9BF1-109C6B471D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5F802-BEEC-4BD1-82CC-7D101598066F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CFE8B01C-27F1-43D3-9BF1-109C6B471D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5F802-BEEC-4BD1-82CC-7D101598066F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FE8B01C-27F1-43D3-9BF1-109C6B471D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FE8B01C-27F1-43D3-9BF1-109C6B471D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5F802-BEEC-4BD1-82CC-7D101598066F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CFE8B01C-27F1-43D3-9BF1-109C6B471D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FF5F802-BEEC-4BD1-82CC-7D101598066F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5F802-BEEC-4BD1-82CC-7D101598066F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8B01C-27F1-43D3-9BF1-109C6B471D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CFE8B01C-27F1-43D3-9BF1-109C6B471D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5F802-BEEC-4BD1-82CC-7D101598066F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FF5F802-BEEC-4BD1-82CC-7D101598066F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FE8B01C-27F1-43D3-9BF1-109C6B471D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0" r:id="rId1"/>
    <p:sldLayoutId id="2147483771" r:id="rId2"/>
    <p:sldLayoutId id="2147483772" r:id="rId3"/>
    <p:sldLayoutId id="2147483773" r:id="rId4"/>
    <p:sldLayoutId id="2147483774" r:id="rId5"/>
    <p:sldLayoutId id="2147483775" r:id="rId6"/>
    <p:sldLayoutId id="2147483776" r:id="rId7"/>
    <p:sldLayoutId id="2147483777" r:id="rId8"/>
    <p:sldLayoutId id="2147483778" r:id="rId9"/>
    <p:sldLayoutId id="2147483779" r:id="rId10"/>
    <p:sldLayoutId id="2147483780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0/0b/Alternator_1.svg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skole.sk/?id_cat=3&amp;clanok=10441" TargetMode="External"/><Relationship Id="rId2" Type="http://schemas.openxmlformats.org/officeDocument/2006/relationships/hyperlink" Target="http://cs.wikipedia.org/wiki/Komut&#225;tor_(elektrotechnika)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www.answers.com/topic/alternator" TargetMode="External"/><Relationship Id="rId4" Type="http://schemas.openxmlformats.org/officeDocument/2006/relationships/hyperlink" Target="http://en.wikipedia.org/wiki/Stato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653136"/>
            <a:ext cx="9144000" cy="173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0037" y="908720"/>
            <a:ext cx="3462337" cy="1231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2924944"/>
            <a:ext cx="828092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VY_32_INOVACE_06_20_Generátory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6579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712968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80000"/>
              </a:lnSpc>
            </a:pPr>
            <a:endParaRPr lang="cs-CZ" sz="3200" b="1" dirty="0" smtClean="0"/>
          </a:p>
          <a:p>
            <a:pPr>
              <a:lnSpc>
                <a:spcPct val="80000"/>
              </a:lnSpc>
            </a:pPr>
            <a:r>
              <a:rPr lang="cs-CZ" sz="3200" b="1" dirty="0" smtClean="0"/>
              <a:t>Anotace</a:t>
            </a:r>
            <a:r>
              <a:rPr lang="cs-CZ" sz="3200" b="1" dirty="0"/>
              <a:t>:</a:t>
            </a:r>
            <a:r>
              <a:rPr lang="cs-CZ" sz="3200" dirty="0"/>
              <a:t> </a:t>
            </a:r>
            <a:r>
              <a:rPr lang="cs-CZ" sz="3200" dirty="0" smtClean="0"/>
              <a:t>prezentace slouží k pochopení učiva generátory</a:t>
            </a:r>
            <a:endParaRPr lang="cs-CZ" sz="3200" dirty="0">
              <a:latin typeface="Arial" charset="0"/>
            </a:endParaRPr>
          </a:p>
          <a:p>
            <a:pPr>
              <a:lnSpc>
                <a:spcPct val="80000"/>
              </a:lnSpc>
            </a:pPr>
            <a:r>
              <a:rPr lang="cs-CZ" sz="3200" b="1" dirty="0"/>
              <a:t>Autor: </a:t>
            </a:r>
            <a:r>
              <a:rPr lang="cs-CZ" sz="3200" dirty="0"/>
              <a:t>Mgr. Marcela </a:t>
            </a:r>
            <a:r>
              <a:rPr lang="cs-CZ" sz="3200" dirty="0" err="1"/>
              <a:t>Matyščáková</a:t>
            </a:r>
            <a:endParaRPr lang="cs-CZ" sz="3200" dirty="0"/>
          </a:p>
          <a:p>
            <a:pPr>
              <a:lnSpc>
                <a:spcPct val="80000"/>
              </a:lnSpc>
            </a:pPr>
            <a:r>
              <a:rPr lang="cs-CZ" sz="3200" b="1" dirty="0"/>
              <a:t>Jazyk: </a:t>
            </a:r>
            <a:r>
              <a:rPr lang="cs-CZ" sz="3200" dirty="0"/>
              <a:t>čeština</a:t>
            </a:r>
          </a:p>
          <a:p>
            <a:pPr>
              <a:lnSpc>
                <a:spcPct val="80000"/>
              </a:lnSpc>
            </a:pPr>
            <a:r>
              <a:rPr lang="cs-CZ" sz="3200" b="1" dirty="0"/>
              <a:t>Očekávaný </a:t>
            </a:r>
            <a:r>
              <a:rPr lang="cs-CZ" sz="3200" b="1" dirty="0" err="1" smtClean="0"/>
              <a:t>výstup:</a:t>
            </a:r>
            <a:r>
              <a:rPr lang="cs-CZ" sz="3200" dirty="0" err="1" smtClean="0"/>
              <a:t>přehled</a:t>
            </a:r>
            <a:r>
              <a:rPr lang="cs-CZ" sz="3200" dirty="0" smtClean="0"/>
              <a:t> o využití generátorů v praxi</a:t>
            </a:r>
            <a:endParaRPr lang="cs-CZ" sz="3200" dirty="0"/>
          </a:p>
          <a:p>
            <a:pPr>
              <a:lnSpc>
                <a:spcPct val="80000"/>
              </a:lnSpc>
            </a:pPr>
            <a:r>
              <a:rPr lang="cs-CZ" sz="3200" b="1" dirty="0"/>
              <a:t>Speciální vzdělávací potřeby: </a:t>
            </a:r>
            <a:r>
              <a:rPr lang="cs-CZ" sz="3200" dirty="0"/>
              <a:t>dataprojektor, interaktivní tabule</a:t>
            </a:r>
          </a:p>
          <a:p>
            <a:pPr>
              <a:lnSpc>
                <a:spcPct val="80000"/>
              </a:lnSpc>
            </a:pPr>
            <a:r>
              <a:rPr lang="cs-CZ" sz="3200" b="1" dirty="0"/>
              <a:t>Klíčová slova: </a:t>
            </a:r>
            <a:r>
              <a:rPr lang="cs-CZ" sz="3200" dirty="0" err="1" smtClean="0"/>
              <a:t>generátor,dynamo,alternátor</a:t>
            </a:r>
            <a:endParaRPr lang="cs-CZ" sz="3200" dirty="0"/>
          </a:p>
          <a:p>
            <a:pPr>
              <a:lnSpc>
                <a:spcPct val="80000"/>
              </a:lnSpc>
            </a:pPr>
            <a:r>
              <a:rPr lang="cs-CZ" sz="3200" b="1" dirty="0"/>
              <a:t>Druh učebního materiálu: </a:t>
            </a:r>
            <a:r>
              <a:rPr lang="cs-CZ" sz="3200" dirty="0"/>
              <a:t>prezentace</a:t>
            </a:r>
          </a:p>
          <a:p>
            <a:pPr>
              <a:lnSpc>
                <a:spcPct val="80000"/>
              </a:lnSpc>
            </a:pPr>
            <a:r>
              <a:rPr lang="cs-CZ" sz="3200" b="1" dirty="0"/>
              <a:t>Cílová skupina:</a:t>
            </a:r>
            <a:r>
              <a:rPr lang="cs-CZ" sz="3200" dirty="0"/>
              <a:t> žák</a:t>
            </a:r>
          </a:p>
          <a:p>
            <a:pPr>
              <a:lnSpc>
                <a:spcPct val="80000"/>
              </a:lnSpc>
            </a:pPr>
            <a:r>
              <a:rPr lang="cs-CZ" sz="3200" b="1" dirty="0"/>
              <a:t>Stupeň a typ vzdělávání:</a:t>
            </a:r>
            <a:r>
              <a:rPr lang="cs-CZ" sz="3200" dirty="0"/>
              <a:t> základní vzdělávání – druhý stupeň</a:t>
            </a:r>
          </a:p>
          <a:p>
            <a:pPr>
              <a:lnSpc>
                <a:spcPct val="80000"/>
              </a:lnSpc>
            </a:pPr>
            <a:r>
              <a:rPr lang="cs-CZ" sz="3200" b="1" dirty="0"/>
              <a:t>Typická věková skupina: </a:t>
            </a:r>
            <a:r>
              <a:rPr lang="cs-CZ" sz="3200" dirty="0"/>
              <a:t>15 let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84919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A603AB"/>
            </a:gs>
            <a:gs pos="21001">
              <a:srgbClr val="0819FB"/>
            </a:gs>
            <a:gs pos="35001">
              <a:srgbClr val="1A8D48"/>
            </a:gs>
            <a:gs pos="52000">
              <a:srgbClr val="FFFF00"/>
            </a:gs>
            <a:gs pos="73000">
              <a:srgbClr val="EE3F17"/>
            </a:gs>
            <a:gs pos="88000">
              <a:srgbClr val="E81766"/>
            </a:gs>
            <a:gs pos="100000">
              <a:srgbClr val="A603AB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2636912"/>
            <a:ext cx="8424936" cy="4104456"/>
          </a:xfrm>
        </p:spPr>
        <p:txBody>
          <a:bodyPr>
            <a:noAutofit/>
          </a:bodyPr>
          <a:lstStyle/>
          <a:p>
            <a:pPr marL="342900" indent="-342900" algn="l">
              <a:buFont typeface="Wingdings" pitchFamily="2" charset="2"/>
              <a:buChar char="q"/>
            </a:pPr>
            <a:r>
              <a:rPr lang="cs-CZ" sz="2400" dirty="0">
                <a:solidFill>
                  <a:schemeClr val="bg1"/>
                </a:solidFill>
              </a:rPr>
              <a:t>Generátor je elektrický stroj, sloužící k přeměně jiných druhů </a:t>
            </a:r>
            <a:r>
              <a:rPr lang="cs-CZ" sz="2400" dirty="0" smtClean="0">
                <a:solidFill>
                  <a:schemeClr val="bg1"/>
                </a:solidFill>
              </a:rPr>
              <a:t>energie(</a:t>
            </a:r>
            <a:r>
              <a:rPr lang="cs-CZ" sz="2400" u="sng" dirty="0" smtClean="0">
                <a:solidFill>
                  <a:schemeClr val="bg1"/>
                </a:solidFill>
              </a:rPr>
              <a:t>mechanické</a:t>
            </a:r>
            <a:r>
              <a:rPr lang="cs-CZ" sz="2400" dirty="0" smtClean="0">
                <a:solidFill>
                  <a:schemeClr val="bg1"/>
                </a:solidFill>
              </a:rPr>
              <a:t>) </a:t>
            </a:r>
            <a:r>
              <a:rPr lang="cs-CZ" sz="2400" dirty="0">
                <a:solidFill>
                  <a:schemeClr val="bg1"/>
                </a:solidFill>
              </a:rPr>
              <a:t>na energii </a:t>
            </a:r>
            <a:r>
              <a:rPr lang="cs-CZ" sz="2400" dirty="0" smtClean="0">
                <a:solidFill>
                  <a:schemeClr val="bg1"/>
                </a:solidFill>
              </a:rPr>
              <a:t>elektrickou </a:t>
            </a:r>
            <a:endParaRPr lang="cs-CZ" sz="2400" dirty="0">
              <a:solidFill>
                <a:schemeClr val="bg1"/>
              </a:solidFill>
            </a:endParaRPr>
          </a:p>
          <a:p>
            <a:pPr marL="342900" indent="-342900" algn="l">
              <a:buFont typeface="Wingdings" pitchFamily="2" charset="2"/>
              <a:buChar char="q"/>
            </a:pPr>
            <a:r>
              <a:rPr lang="cs-CZ" sz="2400" dirty="0">
                <a:solidFill>
                  <a:schemeClr val="bg1"/>
                </a:solidFill>
              </a:rPr>
              <a:t>Nejčastěji se jedná o rotační </a:t>
            </a:r>
            <a:r>
              <a:rPr lang="cs-CZ" sz="2400" dirty="0" smtClean="0">
                <a:solidFill>
                  <a:schemeClr val="bg1"/>
                </a:solidFill>
              </a:rPr>
              <a:t>respektive  </a:t>
            </a:r>
            <a:r>
              <a:rPr lang="cs-CZ" sz="2400" dirty="0">
                <a:solidFill>
                  <a:schemeClr val="bg1"/>
                </a:solidFill>
              </a:rPr>
              <a:t>točivé stroje, které využívají točivého magnetického pole a cívek, ve kterých se indukuje elektrické </a:t>
            </a:r>
            <a:r>
              <a:rPr lang="cs-CZ" sz="2400" dirty="0" smtClean="0">
                <a:solidFill>
                  <a:schemeClr val="bg1"/>
                </a:solidFill>
              </a:rPr>
              <a:t>napětí(dobrá </a:t>
            </a:r>
            <a:r>
              <a:rPr lang="cs-CZ" sz="2400" dirty="0" err="1" smtClean="0">
                <a:solidFill>
                  <a:schemeClr val="bg1"/>
                </a:solidFill>
              </a:rPr>
              <a:t>účinnost,velké</a:t>
            </a:r>
            <a:r>
              <a:rPr lang="cs-CZ" sz="2400" dirty="0" smtClean="0">
                <a:solidFill>
                  <a:schemeClr val="bg1"/>
                </a:solidFill>
              </a:rPr>
              <a:t> výkony)</a:t>
            </a:r>
            <a:endParaRPr lang="cs-CZ" sz="2400" dirty="0">
              <a:solidFill>
                <a:schemeClr val="bg1"/>
              </a:solidFill>
            </a:endParaRPr>
          </a:p>
          <a:p>
            <a:pPr marL="342900" indent="-342900" algn="l">
              <a:buFont typeface="Wingdings" pitchFamily="2" charset="2"/>
              <a:buChar char="q"/>
            </a:pP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87624" y="548680"/>
            <a:ext cx="6812308" cy="1470025"/>
          </a:xfrm>
        </p:spPr>
        <p:txBody>
          <a:bodyPr>
            <a:normAutofit fontScale="90000"/>
          </a:bodyPr>
          <a:lstStyle/>
          <a:p>
            <a:r>
              <a:rPr lang="cs-CZ" sz="7200" b="1" dirty="0">
                <a:latin typeface="Ravie" pitchFamily="82" charset="0"/>
              </a:rPr>
              <a:t>g</a:t>
            </a:r>
            <a:r>
              <a:rPr lang="cs-CZ" sz="7200" b="1" dirty="0" smtClean="0">
                <a:latin typeface="Ravie" pitchFamily="82" charset="0"/>
              </a:rPr>
              <a:t>enerátory</a:t>
            </a:r>
            <a:endParaRPr lang="cs-CZ" sz="7200" b="1" dirty="0">
              <a:latin typeface="Ravie" pitchFamily="82" charset="0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25600"/>
            </a:gs>
            <a:gs pos="13000">
              <a:srgbClr val="FFA800"/>
            </a:gs>
            <a:gs pos="28000">
              <a:srgbClr val="825600"/>
            </a:gs>
            <a:gs pos="42999">
              <a:srgbClr val="FFA800"/>
            </a:gs>
            <a:gs pos="58000">
              <a:srgbClr val="825600"/>
            </a:gs>
            <a:gs pos="72000">
              <a:srgbClr val="FFA800"/>
            </a:gs>
            <a:gs pos="87000">
              <a:srgbClr val="825600"/>
            </a:gs>
            <a:gs pos="100000">
              <a:srgbClr val="FFA800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ložení generátoru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527048"/>
            <a:ext cx="8554152" cy="4854280"/>
          </a:xfrm>
        </p:spPr>
        <p:txBody>
          <a:bodyPr>
            <a:normAutofit/>
          </a:bodyPr>
          <a:lstStyle/>
          <a:p>
            <a:r>
              <a:rPr lang="cs-CZ" dirty="0"/>
              <a:t>g</a:t>
            </a:r>
            <a:r>
              <a:rPr lang="cs-CZ" dirty="0" smtClean="0"/>
              <a:t>enerátory využívají elektromagnetickou indukci</a:t>
            </a:r>
          </a:p>
          <a:p>
            <a:r>
              <a:rPr lang="cs-CZ" dirty="0" err="1" smtClean="0"/>
              <a:t>skladají</a:t>
            </a:r>
            <a:r>
              <a:rPr lang="cs-CZ" dirty="0" smtClean="0"/>
              <a:t> se </a:t>
            </a:r>
            <a:r>
              <a:rPr lang="cs-CZ" dirty="0"/>
              <a:t>z rotoru a statoru, kdy obyčejně rotor vytváří točivé magnetické pole </a:t>
            </a:r>
            <a:r>
              <a:rPr lang="cs-CZ" dirty="0" smtClean="0"/>
              <a:t>pomocí elektromagnetu a </a:t>
            </a:r>
            <a:r>
              <a:rPr lang="cs-CZ" dirty="0"/>
              <a:t>ve statoru jsou umístěny </a:t>
            </a:r>
            <a:r>
              <a:rPr lang="cs-CZ" dirty="0" smtClean="0"/>
              <a:t>pevné cívky</a:t>
            </a:r>
            <a:r>
              <a:rPr lang="cs-CZ" dirty="0"/>
              <a:t>, ve kterých se indukuje elektrické </a:t>
            </a:r>
            <a:r>
              <a:rPr lang="cs-CZ" dirty="0" smtClean="0"/>
              <a:t>napětí</a:t>
            </a:r>
            <a:endParaRPr lang="cs-CZ" dirty="0"/>
          </a:p>
          <a:p>
            <a:r>
              <a:rPr lang="cs-CZ" dirty="0" smtClean="0"/>
              <a:t>STATOR se neotáčí, ROTOR se otáčí</a:t>
            </a:r>
          </a:p>
          <a:p>
            <a:r>
              <a:rPr lang="cs-CZ" dirty="0"/>
              <a:t>d</a:t>
            </a:r>
            <a:r>
              <a:rPr lang="cs-CZ" dirty="0" smtClean="0"/>
              <a:t>ruhy rotačních elektrických </a:t>
            </a:r>
          </a:p>
          <a:p>
            <a:pPr marL="0" indent="0">
              <a:buNone/>
            </a:pPr>
            <a:r>
              <a:rPr lang="cs-CZ" dirty="0" smtClean="0"/>
              <a:t>	generátorů – </a:t>
            </a:r>
            <a:r>
              <a:rPr lang="cs-CZ" b="1" u="sng" dirty="0" smtClean="0"/>
              <a:t>alternátor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	a</a:t>
            </a:r>
            <a:r>
              <a:rPr lang="cs-CZ" dirty="0" smtClean="0"/>
              <a:t> dynamo</a:t>
            </a:r>
          </a:p>
          <a:p>
            <a:pPr marL="2194560" lvl="8" indent="0">
              <a:buNone/>
            </a:pPr>
            <a:r>
              <a:rPr lang="cs-CZ" sz="2800" dirty="0" smtClean="0"/>
              <a:t>	</a:t>
            </a:r>
          </a:p>
          <a:p>
            <a:pPr lvl="8"/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6184" y="3913630"/>
            <a:ext cx="2820421" cy="24676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85784" y="5862936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Rotor and stator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electric</a:t>
            </a:r>
            <a:r>
              <a:rPr lang="cs-CZ" dirty="0" smtClean="0"/>
              <a:t> motor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dynamo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chemeClr val="bg1"/>
                </a:solidFill>
              </a:rPr>
              <a:t>je točivý elektrický stroj, přeměňující mechanickou energii z rotoru hnacího stroje na elektrickou energii ve formě stejnosměrného elektrického </a:t>
            </a:r>
            <a:r>
              <a:rPr lang="cs-CZ" b="1" dirty="0" smtClean="0">
                <a:solidFill>
                  <a:schemeClr val="bg1"/>
                </a:solidFill>
              </a:rPr>
              <a:t>proudu, jedná </a:t>
            </a:r>
            <a:r>
              <a:rPr lang="cs-CZ" b="1" dirty="0">
                <a:solidFill>
                  <a:schemeClr val="bg1"/>
                </a:solidFill>
              </a:rPr>
              <a:t>se tedy o stejnosměrný elektrický </a:t>
            </a:r>
            <a:r>
              <a:rPr lang="cs-CZ" b="1" dirty="0" smtClean="0">
                <a:solidFill>
                  <a:schemeClr val="bg1"/>
                </a:solidFill>
              </a:rPr>
              <a:t>generátor</a:t>
            </a:r>
          </a:p>
          <a:p>
            <a:r>
              <a:rPr lang="cs-CZ" b="1" dirty="0">
                <a:solidFill>
                  <a:schemeClr val="bg1"/>
                </a:solidFill>
              </a:rPr>
              <a:t>u</a:t>
            </a:r>
            <a:r>
              <a:rPr lang="cs-CZ" b="1" dirty="0" smtClean="0">
                <a:solidFill>
                  <a:schemeClr val="bg1"/>
                </a:solidFill>
              </a:rPr>
              <a:t>směrnění probíhá v komutátoru</a:t>
            </a:r>
          </a:p>
          <a:p>
            <a:r>
              <a:rPr lang="cs-CZ" b="1" dirty="0">
                <a:solidFill>
                  <a:schemeClr val="bg1"/>
                </a:solidFill>
              </a:rPr>
              <a:t>d</a:t>
            </a:r>
            <a:r>
              <a:rPr lang="cs-CZ" b="1" dirty="0" smtClean="0">
                <a:solidFill>
                  <a:schemeClr val="bg1"/>
                </a:solidFill>
              </a:rPr>
              <a:t>říve se používal v automobilech, dnes má malé uplatnění, protože velký proud lze usměrnit pomocí diodových usměrňovačů (levné a málo poruchové)</a:t>
            </a:r>
            <a:endParaRPr lang="cs-CZ" b="1" dirty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komutátor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6556" y="1988840"/>
            <a:ext cx="3022693" cy="3312368"/>
          </a:xfrm>
        </p:spPr>
      </p:pic>
      <p:sp>
        <p:nvSpPr>
          <p:cNvPr id="5" name="TextovéPole 4"/>
          <p:cNvSpPr txBox="1"/>
          <p:nvPr/>
        </p:nvSpPr>
        <p:spPr>
          <a:xfrm>
            <a:off x="5741739" y="5661248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Model funkce komutátoru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1772816"/>
            <a:ext cx="489654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elektrotechnická součástka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mechanický rotační přepínač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užívá se u elektrických stejnosměrných motorů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zajišťuje přepínání směru proudu vedených do rotorových cívek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umístěn na rotoru stroje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skládá se z řady navzájem izolovaných vodivých lamel, k nimž jsou připojeny kartáče(grafitové)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2132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yužití komutátoru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556792"/>
            <a:ext cx="8446712" cy="4638256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chemeClr val="bg1"/>
                </a:solidFill>
              </a:rPr>
              <a:t>č</a:t>
            </a:r>
            <a:r>
              <a:rPr lang="cs-CZ" b="1" dirty="0" smtClean="0">
                <a:solidFill>
                  <a:schemeClr val="bg1"/>
                </a:solidFill>
              </a:rPr>
              <a:t>ást stejnosměrných rotačních elektrických strojů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			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stejnosměrný motor	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	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		dynamo</a:t>
            </a:r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>
                <a:solidFill>
                  <a:schemeClr val="bg1"/>
                </a:solidFill>
              </a:rPr>
              <a:t>č</a:t>
            </a:r>
            <a:r>
              <a:rPr lang="cs-CZ" b="1" dirty="0" smtClean="0">
                <a:solidFill>
                  <a:schemeClr val="bg1"/>
                </a:solidFill>
              </a:rPr>
              <a:t>ást univerzálních motorků na stejnosměrný i střídavý proud (vrtačky, mixéry)</a:t>
            </a:r>
          </a:p>
          <a:p>
            <a:r>
              <a:rPr lang="cs-CZ" b="1" dirty="0">
                <a:solidFill>
                  <a:schemeClr val="bg1"/>
                </a:solidFill>
              </a:rPr>
              <a:t>j</a:t>
            </a:r>
            <a:r>
              <a:rPr lang="cs-CZ" b="1" dirty="0" smtClean="0">
                <a:solidFill>
                  <a:schemeClr val="bg1"/>
                </a:solidFill>
              </a:rPr>
              <a:t>e poruchový, někdy může jiskřit – nepoužívá se v dolech, kde je výbušný metan</a:t>
            </a:r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>
                <a:solidFill>
                  <a:schemeClr val="bg1"/>
                </a:solidFill>
              </a:rPr>
              <a:t>d</a:t>
            </a:r>
            <a:r>
              <a:rPr lang="cs-CZ" b="1" dirty="0" smtClean="0">
                <a:solidFill>
                  <a:schemeClr val="bg1"/>
                </a:solidFill>
              </a:rPr>
              <a:t>nes i elektronický komutátor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797152"/>
            <a:ext cx="2304256" cy="19244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123728" y="5728467"/>
            <a:ext cx="4752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BLDC (</a:t>
            </a:r>
            <a:r>
              <a:rPr lang="cs-CZ" dirty="0" err="1" smtClean="0"/>
              <a:t>Brushless</a:t>
            </a:r>
            <a:r>
              <a:rPr lang="cs-CZ" dirty="0" smtClean="0"/>
              <a:t> DC) nebo</a:t>
            </a:r>
          </a:p>
          <a:p>
            <a:r>
              <a:rPr lang="cs-CZ" dirty="0" smtClean="0"/>
              <a:t>EMC (</a:t>
            </a:r>
            <a:r>
              <a:rPr lang="cs-CZ" dirty="0" err="1" smtClean="0"/>
              <a:t>Electronically</a:t>
            </a:r>
            <a:r>
              <a:rPr lang="cs-CZ" dirty="0" smtClean="0"/>
              <a:t> </a:t>
            </a:r>
            <a:r>
              <a:rPr lang="cs-CZ" dirty="0" err="1" smtClean="0"/>
              <a:t>Commutated</a:t>
            </a:r>
            <a:r>
              <a:rPr lang="cs-CZ" dirty="0" smtClean="0"/>
              <a:t> Motor)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8581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2000" r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332656"/>
            <a:ext cx="8534400" cy="936104"/>
          </a:xfrm>
        </p:spPr>
        <p:txBody>
          <a:bodyPr>
            <a:noAutofit/>
          </a:bodyPr>
          <a:lstStyle/>
          <a:p>
            <a:r>
              <a:rPr lang="cs-CZ" sz="8000" dirty="0">
                <a:latin typeface="Ravie" pitchFamily="82" charset="0"/>
              </a:rPr>
              <a:t>d</a:t>
            </a:r>
            <a:r>
              <a:rPr lang="cs-CZ" sz="8000" dirty="0" smtClean="0">
                <a:latin typeface="Ravie" pitchFamily="82" charset="0"/>
              </a:rPr>
              <a:t>ynamo</a:t>
            </a:r>
            <a:endParaRPr lang="cs-CZ" sz="8000" dirty="0">
              <a:latin typeface="Ravie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b="1" dirty="0" smtClean="0">
                <a:solidFill>
                  <a:schemeClr val="bg1"/>
                </a:solidFill>
              </a:rPr>
              <a:t>                       </a:t>
            </a:r>
          </a:p>
          <a:p>
            <a:pPr marL="0" indent="0">
              <a:buNone/>
            </a:pPr>
            <a:endParaRPr lang="cs-CZ" sz="18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1800" b="1" dirty="0" smtClean="0">
                <a:solidFill>
                  <a:schemeClr val="bg1"/>
                </a:solidFill>
              </a:rPr>
              <a:t>                              rotor dynama</a:t>
            </a:r>
          </a:p>
          <a:p>
            <a:pPr marL="0" indent="0">
              <a:buNone/>
            </a:pPr>
            <a:endParaRPr lang="cs-CZ" sz="18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1800" b="1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18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1800" b="1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18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1800" b="1" dirty="0" smtClean="0">
                <a:solidFill>
                  <a:schemeClr val="bg1"/>
                </a:solidFill>
              </a:rPr>
              <a:t>         s komutátorem</a:t>
            </a:r>
            <a:endParaRPr lang="cs-CZ" sz="18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92D050"/>
            </a:gs>
            <a:gs pos="70000">
              <a:srgbClr val="FFFF00"/>
            </a:gs>
            <a:gs pos="100000">
              <a:schemeClr val="accent6">
                <a:lumMod val="7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792088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Franklin Gothic Heavy" pitchFamily="34" charset="0"/>
              </a:rPr>
              <a:t>alternátor</a:t>
            </a:r>
            <a:endParaRPr lang="cs-CZ" sz="3600" dirty="0">
              <a:latin typeface="Franklin Gothic Heavy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772815"/>
            <a:ext cx="8629465" cy="1368153"/>
          </a:xfrm>
        </p:spPr>
        <p:txBody>
          <a:bodyPr>
            <a:normAutofit fontScale="85000" lnSpcReduction="10000"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je točivý elektrický stroj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vytváří </a:t>
            </a:r>
            <a:r>
              <a:rPr lang="cs-CZ" sz="2800" b="1" dirty="0">
                <a:solidFill>
                  <a:schemeClr val="bg1"/>
                </a:solidFill>
              </a:rPr>
              <a:t>střídavý proud, nemá komutátor, z čehož plyne menší poruchovost a snadnější údržba </a:t>
            </a:r>
          </a:p>
          <a:p>
            <a:endParaRPr lang="cs-CZ" sz="2800" b="1" dirty="0" smtClean="0">
              <a:solidFill>
                <a:schemeClr val="bg1"/>
              </a:solidFill>
            </a:endParaRPr>
          </a:p>
          <a:p>
            <a:endParaRPr lang="cs-CZ" sz="2800" b="1" dirty="0" smtClean="0">
              <a:solidFill>
                <a:schemeClr val="bg1"/>
              </a:solidFill>
            </a:endParaRPr>
          </a:p>
          <a:p>
            <a:endParaRPr lang="cs-CZ" sz="2800" b="1" dirty="0" smtClean="0">
              <a:solidFill>
                <a:schemeClr val="bg1"/>
              </a:solidFill>
            </a:endParaRPr>
          </a:p>
          <a:p>
            <a:endParaRPr lang="cs-CZ" sz="2800" b="1" dirty="0">
              <a:solidFill>
                <a:schemeClr val="bg1"/>
              </a:solidFill>
            </a:endParaRPr>
          </a:p>
          <a:p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3140968"/>
            <a:ext cx="3240360" cy="2428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0756" y="3150007"/>
            <a:ext cx="3810000" cy="247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27357" y="3265763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výroba </a:t>
            </a:r>
            <a:r>
              <a:rPr lang="cs-CZ" dirty="0" err="1" smtClean="0"/>
              <a:t>el.energie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0756" y="5632863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(4) - třífázové alternátory napojené na turbínu-vyrábí se třífázový proud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9533" y="5632863"/>
            <a:ext cx="36003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a</a:t>
            </a:r>
            <a:r>
              <a:rPr lang="cs-CZ" dirty="0" smtClean="0"/>
              <a:t>lternátor v automobilu na dobíjení akumulátoru (baterie)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t="-12000" b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Autofit/>
          </a:bodyPr>
          <a:lstStyle/>
          <a:p>
            <a:r>
              <a:rPr lang="cs-CZ" sz="8000" dirty="0">
                <a:solidFill>
                  <a:srgbClr val="7030A0"/>
                </a:solidFill>
                <a:latin typeface="Ravie" pitchFamily="82" charset="0"/>
              </a:rPr>
              <a:t>a</a:t>
            </a:r>
            <a:r>
              <a:rPr lang="cs-CZ" sz="8000" dirty="0" smtClean="0">
                <a:solidFill>
                  <a:srgbClr val="7030A0"/>
                </a:solidFill>
                <a:latin typeface="Ravie" pitchFamily="82" charset="0"/>
              </a:rPr>
              <a:t>lternátor</a:t>
            </a:r>
            <a:endParaRPr lang="cs-CZ" sz="8000" dirty="0">
              <a:solidFill>
                <a:srgbClr val="7030A0"/>
              </a:solidFill>
              <a:latin typeface="Ravie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854280"/>
          </a:xfrm>
        </p:spPr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bg1"/>
                </a:solidFill>
              </a:rPr>
              <a:t>Alternátor v hydroelektrárně</a:t>
            </a:r>
            <a:endParaRPr lang="cs-CZ" sz="18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CEBF5"/>
            </a:gs>
            <a:gs pos="8000">
              <a:srgbClr val="83A7C3"/>
            </a:gs>
            <a:gs pos="13000">
              <a:srgbClr val="768FB9"/>
            </a:gs>
            <a:gs pos="21001">
              <a:srgbClr val="83A7C3"/>
            </a:gs>
            <a:gs pos="52000">
              <a:srgbClr val="FFFFFF"/>
            </a:gs>
            <a:gs pos="56000">
              <a:srgbClr val="9C6563"/>
            </a:gs>
            <a:gs pos="58000">
              <a:srgbClr val="80302D"/>
            </a:gs>
            <a:gs pos="71001">
              <a:srgbClr val="C0524E"/>
            </a:gs>
            <a:gs pos="94000">
              <a:srgbClr val="EBDAD4"/>
            </a:gs>
            <a:gs pos="100000">
              <a:srgbClr val="55261C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067944" y="5608949"/>
            <a:ext cx="5328592" cy="464915"/>
          </a:xfrm>
        </p:spPr>
        <p:txBody>
          <a:bodyPr>
            <a:normAutofit fontScale="32500" lnSpcReduction="20000"/>
          </a:bodyPr>
          <a:lstStyle/>
          <a:p>
            <a:pPr algn="ctr">
              <a:buNone/>
            </a:pPr>
            <a:r>
              <a:rPr lang="cs-CZ" sz="6000" dirty="0"/>
              <a:t>v</a:t>
            </a:r>
            <a:r>
              <a:rPr lang="cs-CZ" sz="6000" dirty="0" smtClean="0"/>
              <a:t>ýroba střídavého proudu v alternátoru</a:t>
            </a:r>
          </a:p>
        </p:txBody>
      </p:sp>
      <p:sp>
        <p:nvSpPr>
          <p:cNvPr id="4" name="Obdélník 3"/>
          <p:cNvSpPr/>
          <p:nvPr/>
        </p:nvSpPr>
        <p:spPr>
          <a:xfrm>
            <a:off x="611560" y="476672"/>
            <a:ext cx="770485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>
                <a:solidFill>
                  <a:srgbClr val="FFFF00"/>
                </a:solidFill>
                <a:latin typeface="Ravie" pitchFamily="82" charset="0"/>
              </a:rPr>
              <a:t>o</a:t>
            </a:r>
            <a:r>
              <a:rPr lang="cs-CZ" sz="3200" dirty="0" smtClean="0">
                <a:solidFill>
                  <a:srgbClr val="FFFF00"/>
                </a:solidFill>
                <a:latin typeface="Ravie" pitchFamily="82" charset="0"/>
              </a:rPr>
              <a:t>brázky</a:t>
            </a:r>
            <a:endParaRPr lang="cs-CZ" sz="3200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631" y="1628099"/>
            <a:ext cx="3840337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5472075"/>
            <a:ext cx="28083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a</a:t>
            </a:r>
            <a:r>
              <a:rPr lang="cs-CZ" dirty="0" smtClean="0">
                <a:solidFill>
                  <a:schemeClr val="bg1"/>
                </a:solidFill>
              </a:rPr>
              <a:t>lternátor automobilu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5126" name="Picture 6" descr="File:Alternator 1.sv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398374"/>
            <a:ext cx="4324350" cy="4800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589640" cy="720080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g</a:t>
            </a:r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enerátor poháněný parní turbínou</a:t>
            </a:r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864096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</a:rPr>
              <a:t>Rotor z generátoru v přehradě</a:t>
            </a:r>
            <a:endParaRPr lang="cs-CZ" sz="40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348880"/>
            <a:ext cx="8229600" cy="3705275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5536" y="1412776"/>
            <a:ext cx="842493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http://cs.wikipedia.org/wiki/Komutátor_(elektrotechnika)</a:t>
            </a:r>
            <a:endParaRPr lang="cs-CZ" dirty="0" smtClean="0"/>
          </a:p>
          <a:p>
            <a:r>
              <a:rPr lang="cs-CZ" dirty="0">
                <a:hlinkClick r:id="rId3"/>
              </a:rPr>
              <a:t>http://www.oskole.sk/?</a:t>
            </a:r>
            <a:r>
              <a:rPr lang="cs-CZ" dirty="0" smtClean="0">
                <a:hlinkClick r:id="rId3"/>
              </a:rPr>
              <a:t>id_cat=3&amp;clanok=10441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en.wikipedia.org/wiki/Stator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www.answers.com/topic/alternator</a:t>
            </a:r>
            <a:endParaRPr lang="cs-CZ" dirty="0" smtClean="0"/>
          </a:p>
          <a:p>
            <a:r>
              <a:rPr lang="cs-CZ" dirty="0"/>
              <a:t>RAUNER, Karel; HAVEL, Václav; RANDA, Miroslav. </a:t>
            </a:r>
            <a:r>
              <a:rPr lang="cs-CZ" i="1" dirty="0"/>
              <a:t>Fyzika 9</a:t>
            </a:r>
            <a:r>
              <a:rPr lang="cs-CZ" dirty="0"/>
              <a:t>. Plzeň : Fraus, 2007. 136 s.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074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344</TotalTime>
  <Words>337</Words>
  <Application>Microsoft Office PowerPoint</Application>
  <PresentationFormat>Předvádění na obrazovce (4:3)</PresentationFormat>
  <Paragraphs>81</Paragraphs>
  <Slides>14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Administrativní</vt:lpstr>
      <vt:lpstr>Prezentace aplikace PowerPoint</vt:lpstr>
      <vt:lpstr>Prezentace aplikace PowerPoint</vt:lpstr>
      <vt:lpstr>generátory</vt:lpstr>
      <vt:lpstr>složení generátoru</vt:lpstr>
      <vt:lpstr>dynamo</vt:lpstr>
      <vt:lpstr>komutátor</vt:lpstr>
      <vt:lpstr>využití komutátoru</vt:lpstr>
      <vt:lpstr>dynamo</vt:lpstr>
      <vt:lpstr>alternátor</vt:lpstr>
      <vt:lpstr>alternátor</vt:lpstr>
      <vt:lpstr>Prezentace aplikace PowerPoint</vt:lpstr>
      <vt:lpstr>generátor poháněný parní turbínou</vt:lpstr>
      <vt:lpstr>Rotor z generátoru v přehradě</vt:lpstr>
      <vt:lpstr>Zdroje: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Generátory</dc:title>
  <dc:creator>Martin</dc:creator>
  <cp:lastModifiedBy>Admin</cp:lastModifiedBy>
  <cp:revision>42</cp:revision>
  <dcterms:created xsi:type="dcterms:W3CDTF">2011-10-26T10:19:35Z</dcterms:created>
  <dcterms:modified xsi:type="dcterms:W3CDTF">2012-02-14T08:28:24Z</dcterms:modified>
</cp:coreProperties>
</file>