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9" r:id="rId3"/>
    <p:sldId id="256" r:id="rId4"/>
    <p:sldId id="257" r:id="rId5"/>
    <p:sldId id="258" r:id="rId6"/>
    <p:sldId id="271" r:id="rId7"/>
    <p:sldId id="263" r:id="rId8"/>
    <p:sldId id="262" r:id="rId9"/>
    <p:sldId id="264" r:id="rId10"/>
    <p:sldId id="265" r:id="rId11"/>
    <p:sldId id="266" r:id="rId12"/>
    <p:sldId id="267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02" y="-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endParaRPr lang="cs-CZ" sz="20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NÁZEV:VY_32_INOVACE_49_Dějepis_Knížata z rodu Přemyslovců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Knížata z rodu přemyslovců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000" custScaleY="115508" custLinFactNeighborX="-765" custLinFactNeighborY="3304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2304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41622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1B64A0-F12F-4883-B96D-6F7EAFB9E856}" type="presOf" srcId="{D1B46980-6531-4606-95E6-44980827E919}" destId="{6140AFEC-043D-4C43-A2F9-D0F5331DF3A3}" srcOrd="0" destOrd="0" presId="urn:microsoft.com/office/officeart/2005/8/layout/target3"/>
    <dgm:cxn modelId="{E1A50F30-9ED3-49C2-9FF7-AC3A4029C6EC}" type="presOf" srcId="{B651F6E3-6281-48DB-9319-2AEAFDAE7572}" destId="{6BB5E863-4638-4E1D-BFDE-399D028AC4ED}" srcOrd="1" destOrd="0" presId="urn:microsoft.com/office/officeart/2005/8/layout/target3"/>
    <dgm:cxn modelId="{7AAD6E6F-3C2F-4813-9BE0-D2B177992C58}" type="presOf" srcId="{D1B46980-6531-4606-95E6-44980827E919}" destId="{2BE915AB-18AA-4053-B92C-3BFC9ED204BB}" srcOrd="1" destOrd="0" presId="urn:microsoft.com/office/officeart/2005/8/layout/target3"/>
    <dgm:cxn modelId="{184EA251-C325-4EA3-89DB-630F0ADBB94A}" type="presOf" srcId="{D8197B8C-B260-4A16-BDF4-0947B075E274}" destId="{5A5FFA88-C948-4069-8E93-59FA12366E83}" srcOrd="1" destOrd="0" presId="urn:microsoft.com/office/officeart/2005/8/layout/target3"/>
    <dgm:cxn modelId="{11C7FA5D-7379-4F52-85F2-D2FA11B2510D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7CBE206-59D2-496D-A396-FA0F9F5B1342}" type="presOf" srcId="{D1D4F407-5343-4D3F-B5B9-D407B03CAEB4}" destId="{AED2198E-93D5-4001-81B4-73124B309672}" srcOrd="1" destOrd="0" presId="urn:microsoft.com/office/officeart/2005/8/layout/target3"/>
    <dgm:cxn modelId="{06AFBAF0-0CA9-456B-8C11-5ADF87F464AF}" type="presOf" srcId="{4C35D32F-0EAB-4CD7-82EE-45574DC2A586}" destId="{8BEBB6EC-1DAA-4CAC-8A25-BC0FCBD5DBD5}" srcOrd="0" destOrd="0" presId="urn:microsoft.com/office/officeart/2005/8/layout/target3"/>
    <dgm:cxn modelId="{E062130D-359F-4C1E-952C-97AB761BE696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DFFAA4-177A-4C8E-A18B-7953DC62C133}" type="presOf" srcId="{757F3AB3-0718-4624-B441-E567A8F0AB56}" destId="{333A1088-737F-45CB-B68E-254E46348037}" srcOrd="0" destOrd="0" presId="urn:microsoft.com/office/officeart/2005/8/layout/target3"/>
    <dgm:cxn modelId="{EA25CFC0-99C8-44BB-BB24-410A8AB27366}" type="presOf" srcId="{D1D4F407-5343-4D3F-B5B9-D407B03CAEB4}" destId="{D005CE8C-CC26-4C3E-AC11-E15060ECD759}" srcOrd="0" destOrd="0" presId="urn:microsoft.com/office/officeart/2005/8/layout/target3"/>
    <dgm:cxn modelId="{8F2189D7-C650-420F-BB3B-08F384F68AFF}" type="presOf" srcId="{4C35D32F-0EAB-4CD7-82EE-45574DC2A586}" destId="{890E4F0B-2866-4A3F-A3C7-2A14B1797930}" srcOrd="1" destOrd="0" presId="urn:microsoft.com/office/officeart/2005/8/layout/target3"/>
    <dgm:cxn modelId="{AD546350-9E9D-4489-AFFD-F6699EE656F6}" type="presParOf" srcId="{333A1088-737F-45CB-B68E-254E46348037}" destId="{F5ABB229-8D3B-4694-996A-96F23CF14429}" srcOrd="0" destOrd="0" presId="urn:microsoft.com/office/officeart/2005/8/layout/target3"/>
    <dgm:cxn modelId="{628DCA45-08F2-467D-A816-D37AAC66FF1E}" type="presParOf" srcId="{333A1088-737F-45CB-B68E-254E46348037}" destId="{F41139FD-01EE-4571-8B17-4FB00FC51163}" srcOrd="1" destOrd="0" presId="urn:microsoft.com/office/officeart/2005/8/layout/target3"/>
    <dgm:cxn modelId="{E73F083B-9353-4557-9BE1-E3B433268A00}" type="presParOf" srcId="{333A1088-737F-45CB-B68E-254E46348037}" destId="{D005CE8C-CC26-4C3E-AC11-E15060ECD759}" srcOrd="2" destOrd="0" presId="urn:microsoft.com/office/officeart/2005/8/layout/target3"/>
    <dgm:cxn modelId="{64FC27B3-CC5A-4F44-B166-736E4357E131}" type="presParOf" srcId="{333A1088-737F-45CB-B68E-254E46348037}" destId="{2C702D82-9B77-49B7-9568-BB8EB47C3372}" srcOrd="3" destOrd="0" presId="urn:microsoft.com/office/officeart/2005/8/layout/target3"/>
    <dgm:cxn modelId="{1E08778E-54DB-418E-9E0B-638C306F0E27}" type="presParOf" srcId="{333A1088-737F-45CB-B68E-254E46348037}" destId="{A52A0455-90FF-4808-ABD0-F02540D31D5A}" srcOrd="4" destOrd="0" presId="urn:microsoft.com/office/officeart/2005/8/layout/target3"/>
    <dgm:cxn modelId="{E65CBBAC-4016-4886-A2B9-700DE35CE6CB}" type="presParOf" srcId="{333A1088-737F-45CB-B68E-254E46348037}" destId="{6140AFEC-043D-4C43-A2F9-D0F5331DF3A3}" srcOrd="5" destOrd="0" presId="urn:microsoft.com/office/officeart/2005/8/layout/target3"/>
    <dgm:cxn modelId="{5C6737EC-4EF6-46B5-961A-2D1FBC5FA7EF}" type="presParOf" srcId="{333A1088-737F-45CB-B68E-254E46348037}" destId="{9358AC05-5D7D-4327-9F80-1AD486AEA664}" srcOrd="6" destOrd="0" presId="urn:microsoft.com/office/officeart/2005/8/layout/target3"/>
    <dgm:cxn modelId="{AF13F28F-4BB8-4A7C-9E2D-6F63985D31C6}" type="presParOf" srcId="{333A1088-737F-45CB-B68E-254E46348037}" destId="{313FC574-E1CD-4FB4-B054-0B805CE0447D}" srcOrd="7" destOrd="0" presId="urn:microsoft.com/office/officeart/2005/8/layout/target3"/>
    <dgm:cxn modelId="{7D081B12-34F7-43DE-BE96-10AD88CE227C}" type="presParOf" srcId="{333A1088-737F-45CB-B68E-254E46348037}" destId="{619D679B-A015-4ECF-8348-D1034C574F40}" srcOrd="8" destOrd="0" presId="urn:microsoft.com/office/officeart/2005/8/layout/target3"/>
    <dgm:cxn modelId="{33660DCE-C80C-466E-82F5-4F1F6CB35EDD}" type="presParOf" srcId="{333A1088-737F-45CB-B68E-254E46348037}" destId="{322283A8-4A27-4CDA-BAE3-F381106A9174}" srcOrd="9" destOrd="0" presId="urn:microsoft.com/office/officeart/2005/8/layout/target3"/>
    <dgm:cxn modelId="{04E799CB-5369-42D7-9BCB-5405393ECF25}" type="presParOf" srcId="{333A1088-737F-45CB-B68E-254E46348037}" destId="{FFC9F71D-1B4F-4AD9-A4A6-86ADEFC8AF5C}" srcOrd="10" destOrd="0" presId="urn:microsoft.com/office/officeart/2005/8/layout/target3"/>
    <dgm:cxn modelId="{906E0724-E7A5-4B22-9C33-51BFF0FFBA7F}" type="presParOf" srcId="{333A1088-737F-45CB-B68E-254E46348037}" destId="{25B08C86-7E15-44DC-BE7F-FFB55DD49D12}" srcOrd="11" destOrd="0" presId="urn:microsoft.com/office/officeart/2005/8/layout/target3"/>
    <dgm:cxn modelId="{FA55E5AB-6928-4BF2-B2A5-B9523EA7C185}" type="presParOf" srcId="{333A1088-737F-45CB-B68E-254E46348037}" destId="{76644BE8-9D7C-4C09-B250-3D10AF48CBB7}" srcOrd="12" destOrd="0" presId="urn:microsoft.com/office/officeart/2005/8/layout/target3"/>
    <dgm:cxn modelId="{3805727E-D1B2-4A71-B539-53AFDDEDF06B}" type="presParOf" srcId="{333A1088-737F-45CB-B68E-254E46348037}" destId="{EE85B701-7295-41C0-BA7A-34D3756A2AE6}" srcOrd="13" destOrd="0" presId="urn:microsoft.com/office/officeart/2005/8/layout/target3"/>
    <dgm:cxn modelId="{20561776-D6CB-4C1F-8CEA-4FAA482C596C}" type="presParOf" srcId="{333A1088-737F-45CB-B68E-254E46348037}" destId="{8BEBB6EC-1DAA-4CAC-8A25-BC0FCBD5DBD5}" srcOrd="14" destOrd="0" presId="urn:microsoft.com/office/officeart/2005/8/layout/target3"/>
    <dgm:cxn modelId="{439823A3-9B4E-4E3E-9FFE-64D3991375BC}" type="presParOf" srcId="{333A1088-737F-45CB-B68E-254E46348037}" destId="{AED2198E-93D5-4001-81B4-73124B309672}" srcOrd="15" destOrd="0" presId="urn:microsoft.com/office/officeart/2005/8/layout/target3"/>
    <dgm:cxn modelId="{FA310811-DEAB-4DD9-A0BA-154BECC73E6B}" type="presParOf" srcId="{333A1088-737F-45CB-B68E-254E46348037}" destId="{2BE915AB-18AA-4053-B92C-3BFC9ED204BB}" srcOrd="16" destOrd="0" presId="urn:microsoft.com/office/officeart/2005/8/layout/target3"/>
    <dgm:cxn modelId="{5C98FED8-DC6D-4FF5-AAB1-21C8EE67AAD1}" type="presParOf" srcId="{333A1088-737F-45CB-B68E-254E46348037}" destId="{6BB5E863-4638-4E1D-BFDE-399D028AC4ED}" srcOrd="17" destOrd="0" presId="urn:microsoft.com/office/officeart/2005/8/layout/target3"/>
    <dgm:cxn modelId="{03370F44-52ED-4D63-AB24-FE1F134001A5}" type="presParOf" srcId="{333A1088-737F-45CB-B68E-254E46348037}" destId="{5A5FFA88-C948-4069-8E93-59FA12366E83}" srcOrd="18" destOrd="0" presId="urn:microsoft.com/office/officeart/2005/8/layout/target3"/>
    <dgm:cxn modelId="{623D6F27-E508-40F1-BA0A-0AA4895FC94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Základní škola a praktická škola Arkadie o. p. s.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Jitka </a:t>
          </a:r>
          <a:r>
            <a:rPr lang="cs-CZ" sz="20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Riedelová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49511"/>
          <a:ext cx="6498543" cy="170683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NÁZEV:VY_32_INOVACE_49_Dějepis_Knížata z rodu Přemyslovců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749511"/>
        <a:ext cx="6498543" cy="470850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440156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Knížata z rodu přemyslovců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1440156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800202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CZ.1.07./1.4.00/21.2257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1800202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51B5AD4-0A98-40E2-AE29-C7515E86A64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B3DD0E6-B2A8-49FE-8C93-AD2E1BBFB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51B5AD4-0A98-40E2-AE29-C7515E86A64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B3DD0E6-B2A8-49FE-8C93-AD2E1BBFB6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51B5AD4-0A98-40E2-AE29-C7515E86A64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B3DD0E6-B2A8-49FE-8C93-AD2E1BBFB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5AD4-0A98-40E2-AE29-C7515E86A64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DD0E6-B2A8-49FE-8C93-AD2E1BBFB6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5AD4-0A98-40E2-AE29-C7515E86A64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DD0E6-B2A8-49FE-8C93-AD2E1BBFB6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51B5AD4-0A98-40E2-AE29-C7515E86A64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B3DD0E6-B2A8-49FE-8C93-AD2E1BBFB6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5AD4-0A98-40E2-AE29-C7515E86A64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DD0E6-B2A8-49FE-8C93-AD2E1BBFB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51B5AD4-0A98-40E2-AE29-C7515E86A64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B3DD0E6-B2A8-49FE-8C93-AD2E1BBFB6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51B5AD4-0A98-40E2-AE29-C7515E86A64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B3DD0E6-B2A8-49FE-8C93-AD2E1BBFB6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5AD4-0A98-40E2-AE29-C7515E86A64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DD0E6-B2A8-49FE-8C93-AD2E1BBFB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B5AD4-0A98-40E2-AE29-C7515E86A64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3DD0E6-B2A8-49FE-8C93-AD2E1BBFB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51B5AD4-0A98-40E2-AE29-C7515E86A64F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B3DD0E6-B2A8-49FE-8C93-AD2E1BBFB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%3ABo%C5%99ivoj_I.jpg" TargetMode="External"/><Relationship Id="rId2" Type="http://schemas.openxmlformats.org/officeDocument/2006/relationships/hyperlink" Target="http://commons.wikimedia.org/wiki/File:Bo%C5%99ivoj_I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2714357901"/>
              </p:ext>
            </p:extLst>
          </p:nvPr>
        </p:nvGraphicFramePr>
        <p:xfrm>
          <a:off x="539552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6284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pro </a:t>
            </a:r>
            <a:r>
              <a:rPr lang="cs-CZ" smtClean="0"/>
              <a:t>výuku dějepisu v </a:t>
            </a:r>
            <a:r>
              <a:rPr lang="cs-CZ" dirty="0" smtClean="0"/>
              <a:t>7. ročníku základní školy praktické.</a:t>
            </a:r>
          </a:p>
          <a:p>
            <a:r>
              <a:rPr lang="cs-CZ" dirty="0" smtClean="0"/>
              <a:t>Určeno pro interaktivní tabuli.</a:t>
            </a:r>
          </a:p>
          <a:p>
            <a:r>
              <a:rPr lang="cs-CZ" dirty="0" smtClean="0"/>
              <a:t>Učební látka slouží k prvotnímu výkladu učiva a k procvičování získaných znalostí, poskytuje žákům základní vědomosti o prvních Přemyslovcích, jejich rodu a významu pro české dějiny.</a:t>
            </a:r>
          </a:p>
          <a:p>
            <a:r>
              <a:rPr lang="cs-CZ" dirty="0" smtClean="0"/>
              <a:t>Úkoly k procvičování probrané látky – kontrolní interaktivní otázky.</a:t>
            </a:r>
          </a:p>
          <a:p>
            <a:r>
              <a:rPr lang="cs-CZ" dirty="0" smtClean="0"/>
              <a:t>Použití v hodině žáky zaujalo, aktivně se zapojovali do práce na interaktivní tabuli</a:t>
            </a:r>
          </a:p>
          <a:p>
            <a:r>
              <a:rPr lang="cs-CZ" dirty="0" smtClean="0"/>
              <a:t>Vytvořeno: 15. 2. 2013</a:t>
            </a:r>
          </a:p>
        </p:txBody>
      </p:sp>
    </p:spTree>
    <p:extLst>
      <p:ext uri="{BB962C8B-B14F-4D97-AF65-F5344CB8AC3E}">
        <p14:creationId xmlns:p14="http://schemas.microsoft.com/office/powerpoint/2010/main" xmlns="" val="10121232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Přemyslovci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10. stol.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0"/>
            <a:ext cx="6336704" cy="1052736"/>
          </a:xfrm>
        </p:spPr>
        <p:txBody>
          <a:bodyPr>
            <a:normAutofit/>
          </a:bodyPr>
          <a:lstStyle/>
          <a:p>
            <a:r>
              <a:rPr lang="cs-CZ" dirty="0" smtClean="0"/>
              <a:t>Bořivoj I. – první Přemyslovec</a:t>
            </a:r>
            <a:endParaRPr lang="cs-CZ" dirty="0"/>
          </a:p>
        </p:txBody>
      </p:sp>
      <p:pic>
        <p:nvPicPr>
          <p:cNvPr id="4" name="Zástupný symbol pro obsah 3" descr="BOIVOJ~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412776"/>
            <a:ext cx="3600400" cy="3802023"/>
          </a:xfrm>
        </p:spPr>
      </p:pic>
      <p:sp>
        <p:nvSpPr>
          <p:cNvPr id="6" name="TextovéPole 5"/>
          <p:cNvSpPr txBox="1"/>
          <p:nvPr/>
        </p:nvSpPr>
        <p:spPr>
          <a:xfrm>
            <a:off x="5364088" y="4869160"/>
            <a:ext cx="7433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5238492"/>
            <a:ext cx="1693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/konec 9. stol./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60648"/>
            <a:ext cx="6552728" cy="792088"/>
          </a:xfrm>
        </p:spPr>
        <p:txBody>
          <a:bodyPr/>
          <a:lstStyle/>
          <a:p>
            <a:r>
              <a:rPr lang="cs-CZ" dirty="0" smtClean="0"/>
              <a:t>Ludmila – manželka Bořivoje I.</a:t>
            </a:r>
            <a:endParaRPr lang="cs-CZ" dirty="0"/>
          </a:p>
        </p:txBody>
      </p:sp>
      <p:pic>
        <p:nvPicPr>
          <p:cNvPr id="5" name="Zástupný symbol pro obsah 4" descr="LUDMIL~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699792" y="1556792"/>
            <a:ext cx="3672408" cy="4752528"/>
          </a:xfrm>
        </p:spPr>
      </p:pic>
      <p:sp>
        <p:nvSpPr>
          <p:cNvPr id="7" name="TextovéPole 6"/>
          <p:cNvSpPr txBox="1"/>
          <p:nvPr/>
        </p:nvSpPr>
        <p:spPr>
          <a:xfrm>
            <a:off x="5652120" y="6237312"/>
            <a:ext cx="827471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316836" y="701979"/>
            <a:ext cx="2232248" cy="2150957"/>
          </a:xfrm>
          <a:prstGeom prst="ellipse">
            <a:avLst/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3" name="Ovál 2"/>
          <p:cNvSpPr/>
          <p:nvPr/>
        </p:nvSpPr>
        <p:spPr>
          <a:xfrm>
            <a:off x="4821532" y="584684"/>
            <a:ext cx="2234402" cy="2160240"/>
          </a:xfrm>
          <a:prstGeom prst="ellipse">
            <a:avLst/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4" name="Ovál 3"/>
          <p:cNvSpPr/>
          <p:nvPr/>
        </p:nvSpPr>
        <p:spPr>
          <a:xfrm>
            <a:off x="1785154" y="3306584"/>
            <a:ext cx="2511373" cy="206253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5" name="Plus 4"/>
          <p:cNvSpPr/>
          <p:nvPr/>
        </p:nvSpPr>
        <p:spPr>
          <a:xfrm>
            <a:off x="3879119" y="1044465"/>
            <a:ext cx="638886" cy="648072"/>
          </a:xfrm>
          <a:prstGeom prst="mathPlus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Zástupný symbol pro obsah 3" descr="BOIVOJ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44247" y="1050176"/>
            <a:ext cx="1377426" cy="1454562"/>
          </a:xfrm>
          <a:prstGeom prst="rect">
            <a:avLst/>
          </a:prstGeom>
        </p:spPr>
      </p:pic>
      <p:pic>
        <p:nvPicPr>
          <p:cNvPr id="7" name="Zástupný symbol pro obsah 4" descr="LUDMIL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10757" y="875755"/>
            <a:ext cx="1219440" cy="1578098"/>
          </a:xfrm>
          <a:prstGeom prst="rect">
            <a:avLst/>
          </a:prstGeom>
        </p:spPr>
      </p:pic>
      <p:sp>
        <p:nvSpPr>
          <p:cNvPr id="8" name="Levá složená závorka 7"/>
          <p:cNvSpPr/>
          <p:nvPr/>
        </p:nvSpPr>
        <p:spPr>
          <a:xfrm rot="5400000">
            <a:off x="3402044" y="1398611"/>
            <a:ext cx="1655717" cy="2221773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975629" y="223534"/>
            <a:ext cx="949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Bořivoj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9834" y="215352"/>
            <a:ext cx="10903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</a:t>
            </a:r>
            <a:endParaRPr lang="cs-CZ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4572000" y="3306584"/>
            <a:ext cx="2511373" cy="2062530"/>
            <a:chOff x="4526305" y="3306584"/>
            <a:chExt cx="2511373" cy="2062530"/>
          </a:xfrm>
        </p:grpSpPr>
        <p:sp>
          <p:nvSpPr>
            <p:cNvPr id="9" name="Ovál 8"/>
            <p:cNvSpPr/>
            <p:nvPr/>
          </p:nvSpPr>
          <p:spPr>
            <a:xfrm>
              <a:off x="4526305" y="3306584"/>
              <a:ext cx="2511373" cy="206253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 smtClean="0">
                <a:solidFill>
                  <a:schemeClr val="tx1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194330" y="4153183"/>
              <a:ext cx="117532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Vratislav</a:t>
              </a:r>
              <a:endParaRPr lang="cs-CZ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2447251" y="4153183"/>
            <a:ext cx="1269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Spytihněv</a:t>
            </a:r>
            <a:endParaRPr lang="cs-CZ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5652120" y="5589240"/>
            <a:ext cx="2304256" cy="908720"/>
          </a:xfrm>
          <a:prstGeom prst="rect">
            <a:avLst/>
          </a:prstGeom>
        </p:spPr>
        <p:txBody>
          <a:bodyPr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cs-CZ" sz="2800" b="1" dirty="0" smtClean="0"/>
              <a:t>Spytihněv  Vratislav</a:t>
            </a:r>
            <a:endParaRPr lang="cs-CZ" sz="2800" b="1" dirty="0"/>
          </a:p>
        </p:txBody>
      </p:sp>
      <p:sp>
        <p:nvSpPr>
          <p:cNvPr id="15" name="Šipka doprava 14"/>
          <p:cNvSpPr/>
          <p:nvPr/>
        </p:nvSpPr>
        <p:spPr>
          <a:xfrm>
            <a:off x="4572000" y="5805264"/>
            <a:ext cx="1080120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31361" y="5805264"/>
            <a:ext cx="44406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SYNOVÉ  BOŘIVOJE A LUDMILY</a:t>
            </a:r>
            <a:endParaRPr lang="cs-CZ" sz="2000" dirty="0"/>
          </a:p>
        </p:txBody>
      </p:sp>
      <p:sp>
        <p:nvSpPr>
          <p:cNvPr id="19" name="Veselý obličej 18">
            <a:hlinkClick r:id="rId4" action="ppaction://hlinksldjump"/>
          </p:cNvPr>
          <p:cNvSpPr/>
          <p:nvPr/>
        </p:nvSpPr>
        <p:spPr>
          <a:xfrm>
            <a:off x="5406777" y="4522515"/>
            <a:ext cx="747225" cy="575225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8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8" grpId="0" animBg="1"/>
      <p:bldP spid="13" grpId="0"/>
      <p:bldP spid="14" grpId="0"/>
      <p:bldP spid="15" grpId="0" animBg="1"/>
      <p:bldP spid="16" grpId="0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Křesťanství v 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Bořivoj s Ludmilou byli pokřtěni na Moravě  údajně Metodějem.</a:t>
            </a:r>
          </a:p>
          <a:p>
            <a:r>
              <a:rPr lang="cs-CZ" dirty="0" smtClean="0"/>
              <a:t>Zakládali první kostely.</a:t>
            </a:r>
          </a:p>
          <a:p>
            <a:r>
              <a:rPr lang="cs-CZ" dirty="0" smtClean="0"/>
              <a:t>Položili základy Pražského hradu.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5378732"/>
            <a:ext cx="33874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SYNOVÉ</a:t>
            </a:r>
          </a:p>
          <a:p>
            <a:r>
              <a:rPr lang="cs-CZ" dirty="0" smtClean="0"/>
              <a:t> VRATISLAVA DRAHOMÍRY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3707904" y="5589240"/>
            <a:ext cx="792088" cy="2973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5517232"/>
            <a:ext cx="1707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BOLESLAV I.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88224" y="5517232"/>
            <a:ext cx="16514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VÁCLAV I.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551723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26773" y="332656"/>
            <a:ext cx="2687316" cy="1728192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Vratislav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>
            <a:off x="4636240" y="260648"/>
            <a:ext cx="3104112" cy="1728192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Drahomíra</a:t>
            </a:r>
            <a:endParaRPr lang="cs-CZ" sz="2800" dirty="0"/>
          </a:p>
        </p:txBody>
      </p:sp>
      <p:sp>
        <p:nvSpPr>
          <p:cNvPr id="12" name="Ovál 11"/>
          <p:cNvSpPr/>
          <p:nvPr/>
        </p:nvSpPr>
        <p:spPr>
          <a:xfrm>
            <a:off x="905556" y="3053994"/>
            <a:ext cx="3024336" cy="2062530"/>
          </a:xfrm>
          <a:prstGeom prst="ellipse">
            <a:avLst/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Boleslav I.</a:t>
            </a:r>
          </a:p>
        </p:txBody>
      </p:sp>
      <p:sp>
        <p:nvSpPr>
          <p:cNvPr id="13" name="Plus 12"/>
          <p:cNvSpPr/>
          <p:nvPr/>
        </p:nvSpPr>
        <p:spPr>
          <a:xfrm>
            <a:off x="3610449" y="836712"/>
            <a:ext cx="638886" cy="648072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Levá složená závorka 1"/>
          <p:cNvSpPr/>
          <p:nvPr/>
        </p:nvSpPr>
        <p:spPr>
          <a:xfrm rot="5400000">
            <a:off x="3175751" y="880670"/>
            <a:ext cx="1508282" cy="273034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36240" y="2924944"/>
            <a:ext cx="3024336" cy="2062530"/>
          </a:xfrm>
          <a:prstGeom prst="ellipse">
            <a:avLst/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Václav I.</a:t>
            </a:r>
          </a:p>
        </p:txBody>
      </p:sp>
      <p:sp>
        <p:nvSpPr>
          <p:cNvPr id="3" name="Šipka doprava 2">
            <a:hlinkClick r:id="rId2" action="ppaction://hlinksldjump"/>
          </p:cNvPr>
          <p:cNvSpPr/>
          <p:nvPr/>
        </p:nvSpPr>
        <p:spPr>
          <a:xfrm>
            <a:off x="7236296" y="6381328"/>
            <a:ext cx="115212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  <p:bldP spid="8" grpId="0"/>
      <p:bldP spid="9" grpId="0"/>
      <p:bldP spid="10" grpId="0" animBg="1"/>
      <p:bldP spid="11" grpId="0" animBg="1"/>
      <p:bldP spid="12" grpId="0" animBg="1"/>
      <p:bldP spid="13" grpId="0" animBg="1"/>
      <p:bldP spid="2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24744"/>
            <a:ext cx="81259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Prvním knížetem z rodu Přemyslovců byl: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32656"/>
            <a:ext cx="6037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Zakroužkuj správnou odpověď: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420888"/>
            <a:ext cx="18646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Václav I.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2708920"/>
            <a:ext cx="25106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Svatopluk I.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5229200"/>
            <a:ext cx="22990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Boleslav I.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5301208"/>
            <a:ext cx="19415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Bořivoj I.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51720" y="3861048"/>
            <a:ext cx="12410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Sámo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96752"/>
            <a:ext cx="69429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Drahomíra byla Václavova babička.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260648"/>
            <a:ext cx="51443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Vyber pravdivou odpověď: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348880"/>
            <a:ext cx="1212191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2" action="ppaction://hlinksldjump"/>
              </a:rPr>
              <a:t>ano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2420888"/>
            <a:ext cx="869149" cy="83099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>
                <a:hlinkClick r:id="rId3" action="ppaction://hlinksldjump"/>
              </a:rPr>
              <a:t>ne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484784"/>
            <a:ext cx="30572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Správně!</a:t>
            </a:r>
            <a:endParaRPr lang="cs-CZ" sz="5400" dirty="0"/>
          </a:p>
        </p:txBody>
      </p:sp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7452320" y="5517232"/>
            <a:ext cx="1368152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429000"/>
            <a:ext cx="1423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větu: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4365104"/>
            <a:ext cx="4772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Drahomíra byla Václavova ………………….</a:t>
            </a:r>
            <a:endParaRPr lang="cs-CZ" dirty="0"/>
          </a:p>
        </p:txBody>
      </p:sp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484784"/>
            <a:ext cx="26468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Špatně!</a:t>
            </a:r>
            <a:endParaRPr lang="cs-CZ" sz="5400" dirty="0"/>
          </a:p>
        </p:txBody>
      </p:sp>
      <p:sp>
        <p:nvSpPr>
          <p:cNvPr id="3" name="Šipka doprava 2">
            <a:hlinkClick r:id="rId3" action="ppaction://hlinksldjump"/>
          </p:cNvPr>
          <p:cNvSpPr/>
          <p:nvPr/>
        </p:nvSpPr>
        <p:spPr>
          <a:xfrm>
            <a:off x="7452320" y="5445224"/>
            <a:ext cx="1368152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2" name="explod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Obr. 1:</a:t>
            </a:r>
          </a:p>
          <a:p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/>
              <a:t>page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author</a:t>
            </a:r>
            <a:r>
              <a:rPr lang="cs-CZ" dirty="0"/>
              <a:t> [Public </a:t>
            </a:r>
            <a:r>
              <a:rPr lang="cs-CZ" dirty="0" err="1"/>
              <a:t>domain</a:t>
            </a:r>
            <a:r>
              <a:rPr lang="cs-CZ" dirty="0"/>
              <a:t>], via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 smtClean="0"/>
              <a:t>Commons</a:t>
            </a:r>
            <a:r>
              <a:rPr lang="en-US" dirty="0" smtClean="0"/>
              <a:t> [ cit. </a:t>
            </a:r>
            <a:r>
              <a:rPr lang="cs-CZ" dirty="0" smtClean="0"/>
              <a:t>21. 2. 2013</a:t>
            </a:r>
            <a:r>
              <a:rPr lang="en-US" dirty="0" smtClean="0"/>
              <a:t>]</a:t>
            </a:r>
            <a:endParaRPr lang="cs-CZ" dirty="0"/>
          </a:p>
          <a:p>
            <a:pPr marL="0" indent="0">
              <a:buNone/>
            </a:pPr>
            <a:r>
              <a:rPr lang="cs-CZ" u="sng" dirty="0" smtClean="0">
                <a:hlinkClick r:id="rId2"/>
              </a:rPr>
              <a:t> </a:t>
            </a:r>
            <a:r>
              <a:rPr lang="cs-CZ" u="sng" dirty="0" smtClean="0">
                <a:hlinkClick r:id="rId3"/>
              </a:rPr>
              <a:t>http</a:t>
            </a:r>
            <a:r>
              <a:rPr lang="cs-CZ" u="sng" dirty="0">
                <a:hlinkClick r:id="rId3"/>
              </a:rPr>
              <a:t>://</a:t>
            </a:r>
            <a:r>
              <a:rPr lang="cs-CZ" u="sng" dirty="0" smtClean="0">
                <a:hlinkClick r:id="rId3"/>
              </a:rPr>
              <a:t>commons.wikimedia.org/wiki/File%3ABo%C5%99ivoj_I.jpg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Dostupný na WWW: http://upload.wikimedia.org/wikipedia/commons/b/b9/Ludmila_relikvi%C3%A1%C5%99.jpg</a:t>
            </a:r>
            <a:endParaRPr lang="cs-CZ" u="sng" dirty="0" smtClean="0"/>
          </a:p>
          <a:p>
            <a:r>
              <a:rPr lang="cs-CZ" dirty="0" smtClean="0"/>
              <a:t>Obr. 2:</a:t>
            </a:r>
            <a:r>
              <a:rPr lang="en-US" dirty="0" smtClean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By </a:t>
            </a:r>
            <a:r>
              <a:rPr lang="cs-CZ" dirty="0" err="1"/>
              <a:t>Anonymous</a:t>
            </a:r>
            <a:r>
              <a:rPr lang="cs-CZ" dirty="0"/>
              <a:t> [Public </a:t>
            </a:r>
            <a:r>
              <a:rPr lang="cs-CZ" dirty="0" err="1"/>
              <a:t>Domain</a:t>
            </a:r>
            <a:r>
              <a:rPr lang="cs-CZ" dirty="0"/>
              <a:t>], Via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http</a:t>
            </a:r>
            <a:r>
              <a:rPr lang="cs-CZ" i="1" dirty="0"/>
              <a:t>://commons.wikimedia.org/wiki/File%3ALudmila_relikvi%C3%A1%C5%99.jpg</a:t>
            </a:r>
            <a:r>
              <a:rPr lang="cs-CZ" dirty="0"/>
              <a:t> [online]. [cit. </a:t>
            </a:r>
            <a:r>
              <a:rPr lang="cs-CZ" dirty="0" smtClean="0"/>
              <a:t>21.2. 2013]. </a:t>
            </a:r>
            <a:r>
              <a:rPr lang="cs-CZ" dirty="0"/>
              <a:t>Dostupný na WWW: http://upload.wikimedia.org/wikipedia/commons/b/b9/Ludmila_relikvi%C3%A1%C5%99.jpg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187</TotalTime>
  <Words>318</Words>
  <Application>Microsoft Office PowerPoint</Application>
  <PresentationFormat>Předvádění na obrazovce (4:3)</PresentationFormat>
  <Paragraphs>65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Snímek 1</vt:lpstr>
      <vt:lpstr>ANOTACE</vt:lpstr>
      <vt:lpstr>Přemyslovci</vt:lpstr>
      <vt:lpstr>Bořivoj I. – první Přemyslovec</vt:lpstr>
      <vt:lpstr>Ludmila – manželka Bořivoje I.</vt:lpstr>
      <vt:lpstr>Snímek 6</vt:lpstr>
      <vt:lpstr>Křesťanství v Čechách</vt:lpstr>
      <vt:lpstr>Snímek 8</vt:lpstr>
      <vt:lpstr>Snímek 9</vt:lpstr>
      <vt:lpstr>Snímek 10</vt:lpstr>
      <vt:lpstr>Snímek 11</vt:lpstr>
      <vt:lpstr>Snímek 12</vt:lpstr>
      <vt:lpstr>Citace: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Přemyslovci</dc:title>
  <dc:creator>Valued Acer Customer</dc:creator>
  <cp:lastModifiedBy>Valued Acer Customer</cp:lastModifiedBy>
  <cp:revision>28</cp:revision>
  <dcterms:created xsi:type="dcterms:W3CDTF">2013-04-24T18:14:13Z</dcterms:created>
  <dcterms:modified xsi:type="dcterms:W3CDTF">2013-05-28T18:51:38Z</dcterms:modified>
</cp:coreProperties>
</file>