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6" r:id="rId2"/>
    <p:sldId id="289" r:id="rId3"/>
    <p:sldId id="257" r:id="rId4"/>
    <p:sldId id="268" r:id="rId5"/>
    <p:sldId id="279" r:id="rId6"/>
    <p:sldId id="269" r:id="rId7"/>
    <p:sldId id="270" r:id="rId8"/>
    <p:sldId id="271" r:id="rId9"/>
    <p:sldId id="281" r:id="rId10"/>
    <p:sldId id="282" r:id="rId11"/>
    <p:sldId id="273" r:id="rId12"/>
    <p:sldId id="284" r:id="rId13"/>
    <p:sldId id="283" r:id="rId14"/>
    <p:sldId id="285" r:id="rId15"/>
    <p:sldId id="275" r:id="rId16"/>
    <p:sldId id="276" r:id="rId17"/>
    <p:sldId id="278" r:id="rId18"/>
    <p:sldId id="287" r:id="rId19"/>
    <p:sldId id="288" r:id="rId20"/>
    <p:sldId id="267" r:id="rId21"/>
    <p:sldId id="280" r:id="rId22"/>
    <p:sldId id="28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5" autoAdjust="0"/>
    <p:restoredTop sz="94600" autoAdjust="0"/>
  </p:normalViewPr>
  <p:slideViewPr>
    <p:cSldViewPr>
      <p:cViewPr varScale="1">
        <p:scale>
          <a:sx n="66" d="100"/>
          <a:sy n="66" d="100"/>
        </p:scale>
        <p:origin x="-154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9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6BCFC4-DCAD-4219-BACD-830B063CCF39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07AEA4-01EF-4049-BDC4-D0407A15D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234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07AEA4-01EF-4049-BDC4-D0407A15D2A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585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81C326A-47B5-431D-80CF-EBAEA2FC9AAA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6D9984B-E07C-4EB7-9EF4-C81D0121E54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://cs.wikipedia.org/wiki/1793" TargetMode="External"/><Relationship Id="rId7" Type="http://schemas.openxmlformats.org/officeDocument/2006/relationships/image" Target="../media/image14.png"/><Relationship Id="rId2" Type="http://schemas.openxmlformats.org/officeDocument/2006/relationships/hyperlink" Target="http://cs.wikipedia.org/wiki/21._led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rie_Antoinetta" TargetMode="External"/><Relationship Id="rId5" Type="http://schemas.openxmlformats.org/officeDocument/2006/relationships/hyperlink" Target="http://cs.wikipedia.org/wiki/16._%C5%99%C3%ADjen" TargetMode="External"/><Relationship Id="rId4" Type="http://schemas.openxmlformats.org/officeDocument/2006/relationships/hyperlink" Target="http://cs.wikipedia.org/wiki/Ludv%C3%ADk_XVI.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nobelsoftware.com/vedci/keku.htm" TargetMode="Externa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sl%C3%ADk" TargetMode="External"/><Relationship Id="rId7" Type="http://schemas.openxmlformats.org/officeDocument/2006/relationships/image" Target="../media/image26.png"/><Relationship Id="rId2" Type="http://schemas.openxmlformats.org/officeDocument/2006/relationships/hyperlink" Target="http://cs.wikipedia.org/wiki/Uran_(prvek)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hyperlink" Target="http://cs.wikipedia.org/wiki/Miner%C3%A1l" TargetMode="External"/><Relationship Id="rId4" Type="http://schemas.openxmlformats.org/officeDocument/2006/relationships/hyperlink" Target="http://cs.wikipedia.org/wiki/Oxid_urani%C4%8Dit%C3%B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tur.cuni.cz/chemie/informace-o-sekci/vyznamne-osobnosti-1/brauner-bohuslav" TargetMode="External"/><Relationship Id="rId3" Type="http://schemas.openxmlformats.org/officeDocument/2006/relationships/hyperlink" Target="http://www.neoseeds.cz/cz/e-shop/c8638/palmy-a-cykasy.html" TargetMode="External"/><Relationship Id="rId7" Type="http://schemas.openxmlformats.org/officeDocument/2006/relationships/hyperlink" Target="http://www.tabulka.cz/" TargetMode="External"/><Relationship Id="rId2" Type="http://schemas.openxmlformats.org/officeDocument/2006/relationships/hyperlink" Target="http://cs.wikipedia.org/wiki/Jan_Svatopluk_Pres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glbc.cz/files/chemie/Mendelevium.html" TargetMode="External"/><Relationship Id="rId5" Type="http://schemas.openxmlformats.org/officeDocument/2006/relationships/hyperlink" Target="http://cs.wikipedia.org/wiki/Dmitrij_Ivanovi&#269;_Mend&#283;lejev" TargetMode="External"/><Relationship Id="rId4" Type="http://schemas.openxmlformats.org/officeDocument/2006/relationships/hyperlink" Target="http://www.guh.cz/edu/bi/biologie_obratlovci/html05/foto_018.htm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leccos.com/index.php/clanky/kekule-friedrich-august" TargetMode="External"/><Relationship Id="rId3" Type="http://schemas.openxmlformats.org/officeDocument/2006/relationships/hyperlink" Target="http://cs.wikipedia.org/wiki/Amedeo_Avogadro" TargetMode="External"/><Relationship Id="rId7" Type="http://schemas.openxmlformats.org/officeDocument/2006/relationships/hyperlink" Target="http://www.vscht.cz/homepage/soucasti/historie/emil_votocek" TargetMode="External"/><Relationship Id="rId2" Type="http://schemas.openxmlformats.org/officeDocument/2006/relationships/hyperlink" Target="http://cs.wikipedia.org/wiki/Bohuslav_Brauner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Gilotina" TargetMode="External"/><Relationship Id="rId5" Type="http://schemas.openxmlformats.org/officeDocument/2006/relationships/hyperlink" Target="http://cs.wikipedia.org/wiki/Antoine_Lavoisier" TargetMode="External"/><Relationship Id="rId10" Type="http://schemas.openxmlformats.org/officeDocument/2006/relationships/hyperlink" Target="http://cs.wikipedia.org/wiki/Nikolaj_Nikolajevi&#269;_Beketov" TargetMode="External"/><Relationship Id="rId4" Type="http://schemas.openxmlformats.org/officeDocument/2006/relationships/hyperlink" Target="http://cs.wikipedia.org/wiki/Lomonosov" TargetMode="External"/><Relationship Id="rId9" Type="http://schemas.openxmlformats.org/officeDocument/2006/relationships/hyperlink" Target="http://www.jergym.hiedu.cz/~canovm/arome/vzorce/kekule.htm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ria_Curie-Sklodowska" TargetMode="External"/><Relationship Id="rId2" Type="http://schemas.openxmlformats.org/officeDocument/2006/relationships/hyperlink" Target="http://www.ucenijemuceni.estranky.cz/clanky/chemie/kovy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Jaroslav_Heyrovsk&#253;" TargetMode="External"/><Relationship Id="rId4" Type="http://schemas.openxmlformats.org/officeDocument/2006/relationships/hyperlink" Target="http://observatory.cz/static/vystavy/castice/4-radioaktivita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Šablona 32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9213"/>
            <a:ext cx="914400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9512" y="3105835"/>
            <a:ext cx="8964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VY_32_INOVACE_12_20_vědci-chemie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453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17915"/>
            <a:ext cx="8712968" cy="610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sz="3200" b="1" dirty="0"/>
              <a:t>Anotace:</a:t>
            </a:r>
            <a:r>
              <a:rPr lang="cs-CZ" sz="3200" dirty="0"/>
              <a:t> prezentace slouží </a:t>
            </a:r>
            <a:r>
              <a:rPr lang="cs-CZ" sz="3200" dirty="0" smtClean="0"/>
              <a:t>k přehledu o významných vědcích</a:t>
            </a:r>
            <a:endParaRPr lang="cs-CZ" sz="32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3200" b="1" dirty="0"/>
              <a:t>Autor: </a:t>
            </a:r>
            <a:r>
              <a:rPr lang="cs-CZ" sz="3200" dirty="0"/>
              <a:t>Mgr. Marcela </a:t>
            </a:r>
            <a:r>
              <a:rPr lang="cs-CZ" sz="3200" dirty="0" err="1"/>
              <a:t>Matyščáková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Jazyk: </a:t>
            </a:r>
            <a:r>
              <a:rPr lang="cs-CZ" sz="3200" dirty="0"/>
              <a:t>čeština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Očekávaný </a:t>
            </a:r>
            <a:r>
              <a:rPr lang="cs-CZ" sz="3200" b="1" dirty="0" err="1" smtClean="0"/>
              <a:t>výstup:</a:t>
            </a:r>
            <a:r>
              <a:rPr lang="cs-CZ" sz="3200" dirty="0" err="1" smtClean="0"/>
              <a:t>získání</a:t>
            </a:r>
            <a:r>
              <a:rPr lang="cs-CZ" sz="3200" dirty="0" smtClean="0"/>
              <a:t> základních informací o významných osobnostech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Speciální vzdělávací potřeby: </a:t>
            </a:r>
            <a:r>
              <a:rPr lang="cs-CZ" sz="3200" dirty="0"/>
              <a:t>dataprojektor, interaktivní tabule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Klíčová slova: </a:t>
            </a:r>
            <a:r>
              <a:rPr lang="cs-CZ" sz="3200" dirty="0" err="1" smtClean="0"/>
              <a:t>vědec,zákon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Druh učebního materiálu: </a:t>
            </a:r>
            <a:r>
              <a:rPr lang="cs-CZ" sz="3200" dirty="0"/>
              <a:t>prezentace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Cílová skupina:</a:t>
            </a:r>
            <a:r>
              <a:rPr lang="cs-CZ" sz="3200" dirty="0"/>
              <a:t> žák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Stupeň a typ vzdělávání:</a:t>
            </a:r>
            <a:r>
              <a:rPr lang="cs-CZ" sz="3200" dirty="0"/>
              <a:t> základní vzdělávání – druhý stupeň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Typická věková skupina: </a:t>
            </a:r>
            <a:r>
              <a:rPr lang="cs-CZ" sz="3200" dirty="0" smtClean="0"/>
              <a:t>14-15 </a:t>
            </a:r>
            <a:r>
              <a:rPr lang="cs-CZ" sz="3200" dirty="0"/>
              <a:t>let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1399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Jan Svatopluk </a:t>
            </a:r>
            <a:r>
              <a:rPr lang="cs-CZ" dirty="0" err="1" smtClean="0"/>
              <a:t>Presl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eský vědec</a:t>
            </a:r>
          </a:p>
          <a:p>
            <a:r>
              <a:rPr lang="cs-CZ" sz="2400" dirty="0" smtClean="0"/>
              <a:t>profesor na univerzitě v Praze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poluzakladatel terminologie v chemii</a:t>
            </a:r>
          </a:p>
          <a:p>
            <a:pPr marL="0" indent="0">
              <a:buNone/>
            </a:pPr>
            <a:r>
              <a:rPr lang="cs-CZ" sz="2400" dirty="0" smtClean="0"/>
              <a:t>	dvouslovné pojmenování anorganických 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sloučenin (sůl-chlorid sodný) a rozlišení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oxidačních </a:t>
            </a:r>
            <a:r>
              <a:rPr lang="cs-CZ" sz="2400" dirty="0" smtClean="0"/>
              <a:t>čísel pomocí přípon (</a:t>
            </a:r>
            <a:r>
              <a:rPr lang="en-US" sz="2400" dirty="0" smtClean="0"/>
              <a:t>+</a:t>
            </a:r>
            <a:r>
              <a:rPr lang="cs-CZ" sz="2400" dirty="0" smtClean="0"/>
              <a:t>3</a:t>
            </a:r>
            <a:r>
              <a:rPr lang="cs-CZ" sz="2400" dirty="0">
                <a:sym typeface="Symbol"/>
              </a:rPr>
              <a:t></a:t>
            </a:r>
            <a:r>
              <a:rPr lang="cs-CZ" sz="2400" dirty="0" smtClean="0"/>
              <a:t>-</a:t>
            </a:r>
            <a:r>
              <a:rPr lang="cs-CZ" sz="2400" dirty="0" err="1" smtClean="0"/>
              <a:t>itý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od r.1821 psal do vědeckého časopisu </a:t>
            </a:r>
            <a:r>
              <a:rPr lang="cs-CZ" sz="2400" b="1" dirty="0" smtClean="0"/>
              <a:t>Krok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utor názvu draslík (K</a:t>
            </a:r>
            <a:r>
              <a:rPr lang="cs-CZ" sz="2400" dirty="0" smtClean="0"/>
              <a:t>), kyslík(O),vápník(Ca</a:t>
            </a:r>
            <a:r>
              <a:rPr lang="cs-CZ" sz="2400" dirty="0" smtClean="0"/>
              <a:t>)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ojmenoval např. cykasy nebo bobra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eho jméno na zdi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národního muzea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a ulice s jeho jménem</a:t>
            </a:r>
          </a:p>
          <a:p>
            <a:pPr marL="0" indent="0">
              <a:buNone/>
            </a:pPr>
            <a:r>
              <a:rPr lang="cs-CZ" sz="2400" dirty="0" smtClean="0"/>
              <a:t>	v </a:t>
            </a:r>
            <a:r>
              <a:rPr lang="cs-CZ" sz="2400" dirty="0" smtClean="0"/>
              <a:t>Brně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167" y="1454547"/>
            <a:ext cx="20955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83817" y="3640118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4.9.1791-6.4.1849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343" y="4113046"/>
            <a:ext cx="1847826" cy="2196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667" y="4581128"/>
            <a:ext cx="2965758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13882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Dmitrij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Ivanovič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Mendělejev (27.1.1834-20.1.1907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uský chemik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vůrce periodické tabulky prvků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bjevitel periodického zákona 1869 – </a:t>
            </a:r>
          </a:p>
          <a:p>
            <a:pPr marL="0" indent="0">
              <a:buNone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později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atomová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ha”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nahrazena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výrazem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protonové číslo (Z)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ublikoval 400 prací(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př.původ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zpraco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vání ropy)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utor učebnice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Základy chemie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eho jménem nazván kráter na Měsíci, minerál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mendelevit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10. prvek PT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mendelevium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207" y="1556792"/>
            <a:ext cx="25202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20581" y="4771581"/>
            <a:ext cx="2383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portrét od </a:t>
            </a:r>
            <a:r>
              <a:rPr lang="cs-CZ" dirty="0" err="1" smtClean="0"/>
              <a:t>I.J.Repina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511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2068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Název prvku </a:t>
            </a: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atinský	 </a:t>
            </a:r>
            <a:r>
              <a:rPr lang="cs-CZ" dirty="0" err="1"/>
              <a:t>Mendelevium</a:t>
            </a:r>
            <a:r>
              <a:rPr lang="cs-CZ" dirty="0"/>
              <a:t> </a:t>
            </a:r>
          </a:p>
          <a:p>
            <a:r>
              <a:rPr lang="cs-CZ" dirty="0"/>
              <a:t>a</a:t>
            </a:r>
            <a:r>
              <a:rPr lang="cs-CZ" dirty="0" smtClean="0"/>
              <a:t>nglický	 </a:t>
            </a:r>
            <a:r>
              <a:rPr lang="cs-CZ" dirty="0" err="1"/>
              <a:t>Mendelevium</a:t>
            </a:r>
            <a:r>
              <a:rPr lang="cs-CZ" dirty="0"/>
              <a:t> </a:t>
            </a:r>
          </a:p>
          <a:p>
            <a:r>
              <a:rPr lang="cs-CZ" dirty="0"/>
              <a:t>n</a:t>
            </a:r>
            <a:r>
              <a:rPr lang="cs-CZ" dirty="0" smtClean="0"/>
              <a:t>ěmecký 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Mendelevium</a:t>
            </a:r>
            <a:r>
              <a:rPr lang="cs-CZ" dirty="0"/>
              <a:t> </a:t>
            </a:r>
          </a:p>
          <a:p>
            <a:r>
              <a:rPr lang="cs-CZ" dirty="0"/>
              <a:t>francouzský </a:t>
            </a:r>
            <a:r>
              <a:rPr lang="cs-CZ" dirty="0" err="1"/>
              <a:t>Mendélévium</a:t>
            </a:r>
            <a:r>
              <a:rPr lang="cs-CZ" dirty="0"/>
              <a:t> </a:t>
            </a:r>
          </a:p>
          <a:p>
            <a:r>
              <a:rPr lang="cs-CZ" dirty="0"/>
              <a:t>ruský </a:t>
            </a:r>
            <a:r>
              <a:rPr lang="az-Cyrl-AZ" dirty="0"/>
              <a:t>Менделевий </a:t>
            </a:r>
          </a:p>
          <a:p>
            <a:r>
              <a:rPr lang="cs-CZ" dirty="0"/>
              <a:t>španělský </a:t>
            </a:r>
            <a:r>
              <a:rPr lang="cs-CZ" dirty="0" err="1"/>
              <a:t>Mendelevio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82045" y="1226022"/>
            <a:ext cx="3563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101 </a:t>
            </a:r>
            <a:r>
              <a:rPr lang="cs-CZ" sz="3200" dirty="0" err="1" smtClean="0"/>
              <a:t>Md</a:t>
            </a:r>
            <a:endParaRPr lang="cs-CZ" sz="3200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179331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3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Periodická tabulka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endParaRPr kumimoji="0" lang="cs-CZ" sz="157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8" name="Picture 6" descr="Periodická tabulka prvků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019" y="2276872"/>
            <a:ext cx="5639941" cy="374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522920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Periodická soustava chemických prvků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134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Bohuslav Brauner 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8.5.1855-15.2.1935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49952"/>
          </a:xfrm>
        </p:spPr>
        <p:txBody>
          <a:bodyPr>
            <a:normAutofit/>
          </a:bodyPr>
          <a:lstStyle/>
          <a:p>
            <a:r>
              <a:rPr lang="cs-CZ" sz="2000" dirty="0"/>
              <a:t>č</a:t>
            </a:r>
            <a:r>
              <a:rPr lang="cs-CZ" sz="2000" dirty="0" smtClean="0"/>
              <a:t>eský chemik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 </a:t>
            </a:r>
            <a:r>
              <a:rPr lang="cs-CZ" sz="2000" dirty="0" err="1" smtClean="0"/>
              <a:t>Mendělejem</a:t>
            </a:r>
            <a:r>
              <a:rPr lang="cs-CZ" sz="2000" dirty="0" smtClean="0"/>
              <a:t> se potkal na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univerzitě v Heidelbergu</a:t>
            </a:r>
          </a:p>
          <a:p>
            <a:r>
              <a:rPr lang="cs-CZ" sz="2000" dirty="0" smtClean="0"/>
              <a:t>profesor na Karlově univerzitě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edl výzkum vzácných zemin</a:t>
            </a:r>
          </a:p>
          <a:p>
            <a:r>
              <a:rPr lang="cs-CZ" sz="2000" dirty="0"/>
              <a:t>č</a:t>
            </a:r>
            <a:r>
              <a:rPr lang="cs-CZ" sz="2000" dirty="0" smtClean="0"/>
              <a:t>len navrhovatelů Nobelovy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ceny za chemii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apsal učebnice anorganické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chemie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ředseda komise stanovení </a:t>
            </a:r>
            <a:r>
              <a:rPr lang="cs-CZ" sz="2000" dirty="0" err="1" smtClean="0"/>
              <a:t>atomo</a:t>
            </a:r>
            <a:r>
              <a:rPr lang="cs-CZ" sz="2000" dirty="0" smtClean="0"/>
              <a:t>-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vých</a:t>
            </a:r>
            <a:r>
              <a:rPr lang="cs-CZ" sz="2000" dirty="0"/>
              <a:t> </a:t>
            </a:r>
            <a:r>
              <a:rPr lang="cs-CZ" sz="2000" dirty="0" smtClean="0"/>
              <a:t>vah </a:t>
            </a:r>
            <a:r>
              <a:rPr lang="cs-CZ" sz="2000" dirty="0" smtClean="0"/>
              <a:t>prvků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přesnil prvky tellur a beryllium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opsal neodym a </a:t>
            </a:r>
            <a:r>
              <a:rPr lang="cs-CZ" sz="2000" dirty="0" err="1" smtClean="0"/>
              <a:t>praseodym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40768"/>
            <a:ext cx="3603388" cy="5136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2882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Amedeo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Avogadro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(9.8.1776-9.7.1856)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yzik</a:t>
            </a:r>
            <a:r>
              <a:rPr lang="cs-CZ" sz="2400" dirty="0" smtClean="0"/>
              <a:t>, ale </a:t>
            </a:r>
            <a:r>
              <a:rPr lang="cs-CZ" sz="2400" dirty="0" smtClean="0"/>
              <a:t>jeho objevy umožnily určit</a:t>
            </a:r>
          </a:p>
          <a:p>
            <a:pPr marL="0" indent="0">
              <a:buNone/>
            </a:pPr>
            <a:r>
              <a:rPr lang="cs-CZ" sz="2400" dirty="0" smtClean="0"/>
              <a:t>	relativní atomovou hmotnost </a:t>
            </a:r>
            <a:r>
              <a:rPr lang="cs-CZ" sz="2400" dirty="0" smtClean="0"/>
              <a:t>prvků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 chemii</a:t>
            </a:r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tudoval plyny</a:t>
            </a:r>
          </a:p>
          <a:p>
            <a:r>
              <a:rPr lang="cs-CZ" sz="2400" dirty="0" smtClean="0"/>
              <a:t>1811 vyslovil </a:t>
            </a:r>
            <a:r>
              <a:rPr lang="cs-CZ" sz="2400" dirty="0" err="1" smtClean="0"/>
              <a:t>hypotézu,že</a:t>
            </a:r>
            <a:r>
              <a:rPr lang="cs-CZ" sz="2400" dirty="0" smtClean="0"/>
              <a:t> ideální plyn</a:t>
            </a:r>
          </a:p>
          <a:p>
            <a:pPr marL="0" indent="0">
              <a:buNone/>
            </a:pPr>
            <a:r>
              <a:rPr lang="cs-CZ" sz="2400" dirty="0" smtClean="0"/>
              <a:t>	obsahuje v objemové jednotce při stá-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lém</a:t>
            </a:r>
            <a:r>
              <a:rPr lang="cs-CZ" sz="2400" dirty="0" smtClean="0"/>
              <a:t> tlaku a teplotě stejný počet mole-</a:t>
            </a:r>
          </a:p>
          <a:p>
            <a:pPr marL="0" indent="0">
              <a:buNone/>
            </a:pPr>
            <a:r>
              <a:rPr lang="cs-CZ" sz="2400" dirty="0" smtClean="0"/>
              <a:t>	kul (</a:t>
            </a:r>
            <a:r>
              <a:rPr lang="cs-CZ" sz="2400" dirty="0" err="1" smtClean="0"/>
              <a:t>Avogadrův</a:t>
            </a:r>
            <a:r>
              <a:rPr lang="cs-CZ" sz="2400" dirty="0" smtClean="0"/>
              <a:t> zákon, </a:t>
            </a:r>
            <a:r>
              <a:rPr lang="cs-CZ" sz="2400" dirty="0" err="1" smtClean="0"/>
              <a:t>Avogadrova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konstanta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rofesor fyziky ve </a:t>
            </a:r>
            <a:r>
              <a:rPr lang="cs-CZ" sz="2400" dirty="0" err="1" smtClean="0"/>
              <a:t>Vecelli</a:t>
            </a:r>
            <a:r>
              <a:rPr lang="cs-CZ" sz="2400" dirty="0" smtClean="0"/>
              <a:t>, působil v </a:t>
            </a:r>
            <a:r>
              <a:rPr lang="cs-CZ" sz="2400" dirty="0" err="1" smtClean="0"/>
              <a:t>Turýně</a:t>
            </a:r>
            <a:endParaRPr lang="cs-CZ" sz="2400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Avogadrova</a:t>
            </a:r>
            <a:r>
              <a:rPr lang="cs-CZ" sz="2400" b="1" dirty="0" smtClean="0"/>
              <a:t> </a:t>
            </a:r>
            <a:r>
              <a:rPr lang="cs-CZ" sz="2400" b="1" dirty="0"/>
              <a:t>konstanta </a:t>
            </a:r>
            <a:r>
              <a:rPr lang="cs-CZ" sz="2400" b="1" i="1" dirty="0"/>
              <a:t>N</a:t>
            </a:r>
            <a:r>
              <a:rPr lang="cs-CZ" sz="2400" b="1" baseline="-25000" dirty="0"/>
              <a:t>A</a:t>
            </a:r>
            <a:r>
              <a:rPr lang="cs-CZ" sz="2400" dirty="0"/>
              <a:t> nám říká, kolik částic </a:t>
            </a:r>
            <a:r>
              <a:rPr lang="cs-CZ" sz="2400" i="1" dirty="0"/>
              <a:t>N</a:t>
            </a:r>
            <a:r>
              <a:rPr lang="cs-CZ" sz="2400" dirty="0"/>
              <a:t> (atomů, molekul nebo iontů)  obsahuje 1 mol látky.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600" y="1412777"/>
            <a:ext cx="267156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70365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Michail </a:t>
            </a:r>
            <a:r>
              <a:rPr lang="cs-CZ" dirty="0" err="1" smtClean="0"/>
              <a:t>Vasilijevič</a:t>
            </a:r>
            <a:r>
              <a:rPr lang="cs-CZ" dirty="0" smtClean="0"/>
              <a:t> </a:t>
            </a:r>
            <a:r>
              <a:rPr lang="cs-CZ" dirty="0" err="1" smtClean="0"/>
              <a:t>Lomonosov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(19.11.1711-15.4.1765)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21297"/>
            <a:ext cx="8503920" cy="4572000"/>
          </a:xfrm>
        </p:spPr>
        <p:txBody>
          <a:bodyPr>
            <a:no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uský </a:t>
            </a:r>
            <a:r>
              <a:rPr lang="cs-CZ" sz="2400" dirty="0" err="1" smtClean="0"/>
              <a:t>chemik,profesor</a:t>
            </a:r>
            <a:endParaRPr lang="cs-CZ" sz="2400" dirty="0"/>
          </a:p>
          <a:p>
            <a:r>
              <a:rPr lang="cs-CZ" sz="2400" dirty="0"/>
              <a:t>f</a:t>
            </a:r>
            <a:r>
              <a:rPr lang="cs-CZ" sz="2400" dirty="0" smtClean="0"/>
              <a:t>ormuloval zákon zachování hmotnosti </a:t>
            </a:r>
          </a:p>
          <a:p>
            <a:pPr marL="0" indent="0">
              <a:buNone/>
            </a:pPr>
            <a:r>
              <a:rPr lang="cs-CZ" sz="2400" dirty="0" smtClean="0"/>
              <a:t>	a pohybu v r.1748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opsal, že podstatou tepla je pohyb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částeček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apsal spoustu knih</a:t>
            </a:r>
          </a:p>
          <a:p>
            <a:pPr marL="0" indent="0">
              <a:buNone/>
            </a:pPr>
            <a:r>
              <a:rPr lang="cs-CZ" sz="2400" dirty="0" err="1" smtClean="0"/>
              <a:t>př.</a:t>
            </a:r>
            <a:r>
              <a:rPr lang="cs-CZ" sz="2400" b="1" u="sng" dirty="0" err="1" smtClean="0"/>
              <a:t>Základy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matematic</a:t>
            </a:r>
            <a:r>
              <a:rPr lang="cs-CZ" sz="2400" b="1" u="sng" dirty="0" smtClean="0"/>
              <a:t>-</a:t>
            </a:r>
          </a:p>
          <a:p>
            <a:pPr marL="0" indent="0">
              <a:buNone/>
            </a:pPr>
            <a:r>
              <a:rPr lang="cs-CZ" sz="2400" b="1" u="sng" dirty="0" err="1" smtClean="0"/>
              <a:t>ké</a:t>
            </a:r>
            <a:r>
              <a:rPr lang="cs-CZ" sz="2400" b="1" u="sng" dirty="0" smtClean="0"/>
              <a:t> chemie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 po něm pojmenována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 err="1" smtClean="0"/>
              <a:t>Lomonosova</a:t>
            </a:r>
            <a:r>
              <a:rPr lang="cs-CZ" sz="2400" dirty="0"/>
              <a:t> </a:t>
            </a:r>
            <a:r>
              <a:rPr lang="cs-CZ" sz="2400" dirty="0" smtClean="0"/>
              <a:t>univerzita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 Moskvě</a:t>
            </a:r>
          </a:p>
          <a:p>
            <a:pPr lvl="7"/>
            <a:r>
              <a:rPr lang="cs-CZ" sz="2400" dirty="0" smtClean="0"/>
              <a:t>	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01008"/>
            <a:ext cx="1944216" cy="2863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748334" cy="4643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6967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Antoine </a:t>
            </a:r>
            <a:r>
              <a:rPr lang="cs-CZ" dirty="0" err="1" smtClean="0"/>
              <a:t>Laurent</a:t>
            </a:r>
            <a:r>
              <a:rPr lang="cs-CZ" dirty="0"/>
              <a:t> </a:t>
            </a:r>
            <a:r>
              <a:rPr lang="cs-CZ" dirty="0" err="1" smtClean="0"/>
              <a:t>Lavosier</a:t>
            </a:r>
            <a:r>
              <a:rPr lang="cs-CZ" dirty="0" smtClean="0"/>
              <a:t> (26.8.1743-8.5.1794)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f</a:t>
            </a:r>
            <a:r>
              <a:rPr lang="cs-CZ" dirty="0" err="1" smtClean="0"/>
              <a:t>rancouzký</a:t>
            </a:r>
            <a:r>
              <a:rPr lang="cs-CZ" dirty="0" smtClean="0"/>
              <a:t> chemik</a:t>
            </a:r>
          </a:p>
          <a:p>
            <a:r>
              <a:rPr lang="cs-CZ" dirty="0"/>
              <a:t>ř</a:t>
            </a:r>
            <a:r>
              <a:rPr lang="cs-CZ" dirty="0" smtClean="0"/>
              <a:t>editel Akademie věd</a:t>
            </a:r>
          </a:p>
          <a:p>
            <a:r>
              <a:rPr lang="cs-CZ" dirty="0"/>
              <a:t>z</a:t>
            </a:r>
            <a:r>
              <a:rPr lang="cs-CZ" dirty="0" smtClean="0"/>
              <a:t>avedl do chemické analýzy váhy</a:t>
            </a:r>
          </a:p>
          <a:p>
            <a:r>
              <a:rPr lang="cs-CZ" dirty="0"/>
              <a:t>v</a:t>
            </a:r>
            <a:r>
              <a:rPr lang="cs-CZ" dirty="0" smtClean="0"/>
              <a:t>  r.1774  zformuloval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Zákon o zachování hmoty</a:t>
            </a:r>
          </a:p>
          <a:p>
            <a:r>
              <a:rPr lang="cs-CZ" dirty="0"/>
              <a:t>v</a:t>
            </a:r>
            <a:r>
              <a:rPr lang="cs-CZ" dirty="0" smtClean="0"/>
              <a:t>ytvořil  spis o chemickém názvosloví  (1787)</a:t>
            </a:r>
          </a:p>
          <a:p>
            <a:r>
              <a:rPr lang="cs-CZ" dirty="0"/>
              <a:t>v</a:t>
            </a:r>
            <a:r>
              <a:rPr lang="cs-CZ" dirty="0" smtClean="0"/>
              <a:t>  r.1789 publikoval  </a:t>
            </a:r>
            <a:r>
              <a:rPr lang="cs-CZ" b="1" dirty="0" smtClean="0"/>
              <a:t>Pojednání o základech chemie</a:t>
            </a:r>
          </a:p>
          <a:p>
            <a:r>
              <a:rPr lang="cs-CZ" dirty="0"/>
              <a:t>z</a:t>
            </a:r>
            <a:r>
              <a:rPr lang="cs-CZ" dirty="0" smtClean="0"/>
              <a:t>akladatel kalorimetrie a termochemie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56792"/>
            <a:ext cx="2428875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1454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Antoine </a:t>
            </a:r>
            <a:r>
              <a:rPr lang="cs-CZ" dirty="0" err="1" smtClean="0"/>
              <a:t>Laurent</a:t>
            </a:r>
            <a:r>
              <a:rPr lang="cs-CZ" dirty="0"/>
              <a:t> </a:t>
            </a:r>
            <a:r>
              <a:rPr lang="cs-CZ" dirty="0" err="1" smtClean="0"/>
              <a:t>Lavosier</a:t>
            </a:r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bjasnil roli kyslíku při spalování,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kysličování</a:t>
            </a:r>
            <a:r>
              <a:rPr lang="cs-CZ" dirty="0" smtClean="0"/>
              <a:t> a dýchání</a:t>
            </a:r>
          </a:p>
          <a:p>
            <a:r>
              <a:rPr lang="cs-CZ" dirty="0"/>
              <a:t>o</a:t>
            </a:r>
            <a:r>
              <a:rPr lang="cs-CZ" dirty="0" smtClean="0"/>
              <a:t>značuje se za otce  moderní chemie</a:t>
            </a:r>
          </a:p>
          <a:p>
            <a:r>
              <a:rPr lang="cs-CZ" dirty="0"/>
              <a:t>b</a:t>
            </a:r>
            <a:r>
              <a:rPr lang="cs-CZ" dirty="0" smtClean="0"/>
              <a:t>yl popraven </a:t>
            </a:r>
            <a:r>
              <a:rPr lang="cs-CZ" dirty="0" err="1" smtClean="0"/>
              <a:t>gilotýnou</a:t>
            </a:r>
            <a:r>
              <a:rPr lang="cs-CZ" dirty="0" smtClean="0"/>
              <a:t>  ve  francouzské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revoluci</a:t>
            </a:r>
          </a:p>
          <a:p>
            <a:pPr marL="0" indent="0">
              <a:buNone/>
            </a:pPr>
            <a:r>
              <a:rPr lang="cs-CZ" dirty="0" smtClean="0">
                <a:hlinkClick r:id="rId2" action="ppaction://hlinkfile" tooltip="21. leden"/>
              </a:rPr>
              <a:t>Popraveni:</a:t>
            </a:r>
          </a:p>
          <a:p>
            <a:pPr marL="0" indent="0">
              <a:buNone/>
            </a:pPr>
            <a:r>
              <a:rPr lang="cs-CZ" dirty="0" smtClean="0">
                <a:hlinkClick r:id="rId2" action="ppaction://hlinkfile" tooltip="21. leden"/>
              </a:rPr>
              <a:t>21</a:t>
            </a:r>
            <a:r>
              <a:rPr lang="cs-CZ" dirty="0">
                <a:hlinkClick r:id="rId2" action="ppaction://hlinkfile" tooltip="21. leden"/>
              </a:rPr>
              <a:t>. ledna</a:t>
            </a:r>
            <a:r>
              <a:rPr lang="cs-CZ" dirty="0"/>
              <a:t> </a:t>
            </a:r>
            <a:r>
              <a:rPr lang="cs-CZ" dirty="0" smtClean="0">
                <a:hlinkClick r:id="rId3" action="ppaction://hlinkfile" tooltip="1793"/>
              </a:rPr>
              <a:t>1793</a:t>
            </a:r>
            <a:r>
              <a:rPr lang="cs-CZ" dirty="0" smtClean="0"/>
              <a:t>  - </a:t>
            </a:r>
            <a:r>
              <a:rPr lang="cs-CZ" dirty="0" smtClean="0">
                <a:hlinkClick r:id="rId4" action="ppaction://hlinkfile" tooltip="Ludvík XVI."/>
              </a:rPr>
              <a:t>Ludvík </a:t>
            </a:r>
            <a:r>
              <a:rPr lang="cs-CZ" dirty="0">
                <a:hlinkClick r:id="rId4" action="ppaction://hlinkfile" tooltip="Ludvík XVI."/>
              </a:rPr>
              <a:t>XVI</a:t>
            </a:r>
            <a:r>
              <a:rPr lang="cs-CZ" dirty="0" smtClean="0">
                <a:hlinkClick r:id="rId4" action="ppaction://hlinkfile" tooltip="Ludvík XVI."/>
              </a:rPr>
              <a:t>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francouzský </a:t>
            </a:r>
            <a:r>
              <a:rPr lang="cs-CZ" dirty="0"/>
              <a:t>král </a:t>
            </a:r>
            <a:r>
              <a:rPr lang="cs-CZ" dirty="0" smtClean="0"/>
              <a:t>						</a:t>
            </a:r>
            <a:endParaRPr lang="cs-CZ" sz="1400" dirty="0" smtClean="0"/>
          </a:p>
          <a:p>
            <a:pPr marL="0" indent="0">
              <a:buNone/>
            </a:pPr>
            <a:r>
              <a:rPr lang="cs-CZ" dirty="0" smtClean="0">
                <a:hlinkClick r:id="rId5" action="ppaction://hlinkfile" tooltip="16. říjen"/>
              </a:rPr>
              <a:t>16. října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file" tooltip="1793"/>
              </a:rPr>
              <a:t>1793</a:t>
            </a:r>
            <a:r>
              <a:rPr lang="cs-CZ" dirty="0" smtClean="0"/>
              <a:t>  - </a:t>
            </a:r>
            <a:r>
              <a:rPr lang="cs-CZ" dirty="0" smtClean="0">
                <a:hlinkClick r:id="rId6" action="ppaction://hlinkfile" tooltip="Marie Antoinetta"/>
              </a:rPr>
              <a:t>Marie Antoinetta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francouzská královna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68760"/>
            <a:ext cx="223224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570" y="3717032"/>
            <a:ext cx="255628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1564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8314" y="476672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Emil Votoček (5.10.1872-11.10.1950)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rofesor chemie na Karlově </a:t>
            </a:r>
            <a:r>
              <a:rPr lang="cs-CZ" dirty="0" err="1" smtClean="0"/>
              <a:t>uni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verzitě</a:t>
            </a: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asloužil se o chemické názvosloví</a:t>
            </a:r>
          </a:p>
          <a:p>
            <a:r>
              <a:rPr lang="cs-CZ" dirty="0"/>
              <a:t>s</a:t>
            </a:r>
            <a:r>
              <a:rPr lang="cs-CZ" dirty="0" smtClean="0"/>
              <a:t>tanovil halogeny</a:t>
            </a:r>
          </a:p>
          <a:p>
            <a:r>
              <a:rPr lang="cs-CZ" dirty="0"/>
              <a:t>z</a:t>
            </a:r>
            <a:r>
              <a:rPr lang="cs-CZ" dirty="0" smtClean="0"/>
              <a:t>asloužil se o rozvoj chemie cukrů</a:t>
            </a:r>
          </a:p>
          <a:p>
            <a:r>
              <a:rPr lang="cs-CZ" dirty="0"/>
              <a:t>v</a:t>
            </a:r>
            <a:r>
              <a:rPr lang="cs-CZ" dirty="0" smtClean="0"/>
              <a:t>ytvořil Votočkovo činidlo</a:t>
            </a:r>
          </a:p>
          <a:p>
            <a:r>
              <a:rPr lang="cs-CZ" dirty="0"/>
              <a:t>z</a:t>
            </a:r>
            <a:r>
              <a:rPr lang="cs-CZ" dirty="0" smtClean="0"/>
              <a:t>aložil v r.1929 časopis </a:t>
            </a:r>
            <a:r>
              <a:rPr lang="cs-CZ" dirty="0" err="1" smtClean="0"/>
              <a:t>Collection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of</a:t>
            </a:r>
            <a:r>
              <a:rPr lang="cs-CZ" dirty="0" smtClean="0"/>
              <a:t>  </a:t>
            </a:r>
            <a:r>
              <a:rPr lang="cs-CZ" dirty="0" err="1" smtClean="0"/>
              <a:t>Czechoslovak</a:t>
            </a:r>
            <a:r>
              <a:rPr lang="cs-CZ" dirty="0" smtClean="0"/>
              <a:t> </a:t>
            </a:r>
            <a:r>
              <a:rPr lang="cs-CZ" dirty="0" err="1" smtClean="0"/>
              <a:t>Chemical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Communications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176" y="1556792"/>
            <a:ext cx="282711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27115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Emil Votoček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utor  učebnic  organické 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anorganické chemie</a:t>
            </a:r>
          </a:p>
          <a:p>
            <a:r>
              <a:rPr lang="cs-CZ" dirty="0"/>
              <a:t>j</a:t>
            </a:r>
            <a:r>
              <a:rPr lang="cs-CZ" dirty="0" smtClean="0"/>
              <a:t>eho žákem byl </a:t>
            </a:r>
            <a:r>
              <a:rPr lang="cs-CZ" dirty="0" err="1" smtClean="0"/>
              <a:t>O.Wichterle</a:t>
            </a:r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054945"/>
            <a:ext cx="2924175" cy="24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75749"/>
            <a:ext cx="3995936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89848" y="4519067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aboratoř </a:t>
            </a:r>
            <a:r>
              <a:rPr lang="cs-CZ" dirty="0" err="1" smtClean="0"/>
              <a:t>E.Votočka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1" y="5733256"/>
            <a:ext cx="2924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sal skladby pro klavír a malé orchestry (70)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48064" y="5385799"/>
            <a:ext cx="3816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Votočkovo činidlo - slouží </a:t>
            </a:r>
            <a:r>
              <a:rPr lang="cs-CZ" dirty="0"/>
              <a:t>k </a:t>
            </a:r>
            <a:r>
              <a:rPr lang="cs-CZ" dirty="0" smtClean="0"/>
              <a:t>důkazu</a:t>
            </a:r>
          </a:p>
          <a:p>
            <a:r>
              <a:rPr lang="cs-CZ" dirty="0" smtClean="0"/>
              <a:t>siřičitanů (resp</a:t>
            </a:r>
            <a:r>
              <a:rPr lang="cs-CZ" dirty="0"/>
              <a:t>. sulfidů), </a:t>
            </a:r>
            <a:r>
              <a:rPr lang="cs-CZ" dirty="0" smtClean="0"/>
              <a:t>které se</a:t>
            </a:r>
            <a:endParaRPr lang="cs-CZ" dirty="0"/>
          </a:p>
          <a:p>
            <a:r>
              <a:rPr lang="cs-CZ" dirty="0" smtClean="0"/>
              <a:t>jím odbarvují</a:t>
            </a:r>
            <a:r>
              <a:rPr lang="cs-CZ" dirty="0"/>
              <a:t> </a:t>
            </a:r>
            <a:r>
              <a:rPr lang="cs-CZ" dirty="0" smtClean="0"/>
              <a:t>(analytická chemie)</a:t>
            </a:r>
            <a:endParaRPr lang="cs-CZ" dirty="0"/>
          </a:p>
        </p:txBody>
      </p:sp>
      <p:pic>
        <p:nvPicPr>
          <p:cNvPr id="5124" name="Picture 4" descr="C:\Users\Admin\AppData\Local\Microsoft\Windows\Temporary Internet Files\Content.IE5\K0O7W0UI\MP9002892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58065"/>
            <a:ext cx="1359780" cy="204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0741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Friedrich August </a:t>
            </a:r>
            <a:r>
              <a:rPr lang="cs-CZ" dirty="0" err="1" smtClean="0"/>
              <a:t>Kekule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německý </a:t>
            </a:r>
            <a:r>
              <a:rPr lang="cs-CZ" dirty="0"/>
              <a:t>organický </a:t>
            </a:r>
            <a:r>
              <a:rPr lang="cs-CZ" dirty="0" err="1" smtClean="0"/>
              <a:t>chemik,českého</a:t>
            </a:r>
            <a:r>
              <a:rPr lang="cs-CZ" dirty="0" smtClean="0"/>
              <a:t> </a:t>
            </a:r>
            <a:r>
              <a:rPr lang="cs-CZ" dirty="0" err="1" smtClean="0"/>
              <a:t>původu,profesor</a:t>
            </a:r>
            <a:r>
              <a:rPr lang="cs-CZ" dirty="0" smtClean="0"/>
              <a:t> 	na </a:t>
            </a:r>
            <a:r>
              <a:rPr lang="cs-CZ" dirty="0"/>
              <a:t>univerzitách v Heidelbergu, </a:t>
            </a:r>
            <a:r>
              <a:rPr lang="cs-CZ" dirty="0" err="1"/>
              <a:t>Gentu</a:t>
            </a:r>
            <a:r>
              <a:rPr lang="cs-CZ" dirty="0"/>
              <a:t> a </a:t>
            </a:r>
            <a:r>
              <a:rPr lang="cs-CZ" dirty="0" smtClean="0"/>
              <a:t>Bonnu.</a:t>
            </a:r>
          </a:p>
          <a:p>
            <a:r>
              <a:rPr lang="cs-CZ" dirty="0"/>
              <a:t>a</a:t>
            </a:r>
            <a:r>
              <a:rPr lang="cs-CZ" dirty="0" smtClean="0"/>
              <a:t>utor </a:t>
            </a:r>
            <a:r>
              <a:rPr lang="cs-CZ" dirty="0"/>
              <a:t>koncepce </a:t>
            </a:r>
            <a:r>
              <a:rPr lang="cs-CZ" dirty="0" err="1"/>
              <a:t>čtyřmocenství</a:t>
            </a:r>
            <a:r>
              <a:rPr lang="cs-CZ" dirty="0"/>
              <a:t> atomů uhlíku, nauky o řetězení atomů uhlíku a cyklické struktury </a:t>
            </a:r>
            <a:r>
              <a:rPr lang="cs-CZ" dirty="0" smtClean="0"/>
              <a:t>benzenu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(vysvětlil stabilitu aromatických uhlovodíků)</a:t>
            </a:r>
          </a:p>
          <a:p>
            <a:r>
              <a:rPr lang="cs-CZ" dirty="0"/>
              <a:t>s</a:t>
            </a:r>
            <a:r>
              <a:rPr lang="cs-CZ" dirty="0" smtClean="0"/>
              <a:t>polu </a:t>
            </a:r>
            <a:r>
              <a:rPr lang="cs-CZ" dirty="0"/>
              <a:t>s A. M. </a:t>
            </a:r>
            <a:r>
              <a:rPr lang="cs-CZ" dirty="0" err="1"/>
              <a:t>Butlerovem</a:t>
            </a:r>
            <a:r>
              <a:rPr lang="cs-CZ" dirty="0"/>
              <a:t> je zakladatelem strukturní </a:t>
            </a:r>
            <a:r>
              <a:rPr lang="cs-CZ" dirty="0" smtClean="0"/>
              <a:t>	nauky </a:t>
            </a:r>
            <a:r>
              <a:rPr lang="cs-CZ" dirty="0"/>
              <a:t>organické </a:t>
            </a:r>
            <a:r>
              <a:rPr lang="cs-CZ" dirty="0" smtClean="0"/>
              <a:t>chemie.</a:t>
            </a:r>
          </a:p>
          <a:p>
            <a:r>
              <a:rPr lang="cs-CZ" dirty="0"/>
              <a:t>p</a:t>
            </a:r>
            <a:r>
              <a:rPr lang="cs-CZ" dirty="0" smtClean="0"/>
              <a:t>otomek </a:t>
            </a:r>
            <a:r>
              <a:rPr lang="cs-CZ" dirty="0"/>
              <a:t>českého zemana Diviše </a:t>
            </a:r>
            <a:r>
              <a:rPr lang="cs-CZ" dirty="0" err="1"/>
              <a:t>Kekula</a:t>
            </a:r>
            <a:r>
              <a:rPr lang="cs-CZ" dirty="0"/>
              <a:t> ze </a:t>
            </a:r>
            <a:r>
              <a:rPr lang="cs-CZ" dirty="0" smtClean="0"/>
              <a:t>	Stradonic</a:t>
            </a:r>
            <a:r>
              <a:rPr lang="cs-CZ" dirty="0"/>
              <a:t>, který po Bílé hoře emigroval do </a:t>
            </a:r>
            <a:r>
              <a:rPr lang="cs-CZ" dirty="0" smtClean="0"/>
              <a:t>	Německa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447324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Friedrich August </a:t>
            </a:r>
            <a:r>
              <a:rPr lang="cs-CZ" dirty="0" err="1" smtClean="0"/>
              <a:t>Kekule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348" y="1428980"/>
            <a:ext cx="8503920" cy="4572000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771478" cy="3924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980" y="1658354"/>
            <a:ext cx="2821887" cy="2562734"/>
          </a:xfrm>
          <a:prstGeom prst="rect">
            <a:avLst/>
          </a:prstGeom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88" y="4251080"/>
            <a:ext cx="1759372" cy="1930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40065" y="5597338"/>
            <a:ext cx="1947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Kekulého</a:t>
            </a:r>
            <a:r>
              <a:rPr lang="cs-CZ" dirty="0" smtClean="0"/>
              <a:t> vzorec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597338"/>
            <a:ext cx="3627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hlinkClick r:id="rId5"/>
              </a:rPr>
              <a:t>Friedrich August von </a:t>
            </a:r>
            <a:r>
              <a:rPr lang="de-DE" dirty="0" err="1">
                <a:hlinkClick r:id="rId5"/>
              </a:rPr>
              <a:t>Stradonitz</a:t>
            </a:r>
            <a:r>
              <a:rPr lang="de-DE" dirty="0">
                <a:hlinkClick r:id="rId5"/>
              </a:rPr>
              <a:t> </a:t>
            </a:r>
            <a:r>
              <a:rPr lang="de-DE" dirty="0" err="1">
                <a:hlinkClick r:id="rId5"/>
              </a:rPr>
              <a:t>Kekulé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919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Nikolaj Nikolajevič </a:t>
            </a:r>
            <a:r>
              <a:rPr lang="cs-CZ" sz="2800" dirty="0" err="1" smtClean="0"/>
              <a:t>Beketov</a:t>
            </a:r>
            <a:r>
              <a:rPr lang="cs-CZ" sz="2800" dirty="0" smtClean="0"/>
              <a:t> (13.1.1827-13.12.1911)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řednášel na univerzitách  v Charkově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 Petrohradě</a:t>
            </a:r>
          </a:p>
          <a:p>
            <a:r>
              <a:rPr lang="cs-CZ" dirty="0"/>
              <a:t>r</a:t>
            </a:r>
            <a:r>
              <a:rPr lang="cs-CZ" dirty="0" smtClean="0"/>
              <a:t>ozdělil kovy na ušlechtilé a neušlechtilé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podle reakce s kyselinami</a:t>
            </a:r>
          </a:p>
          <a:p>
            <a:r>
              <a:rPr lang="cs-CZ" dirty="0"/>
              <a:t>k</a:t>
            </a:r>
            <a:r>
              <a:rPr lang="cs-CZ" dirty="0" smtClean="0"/>
              <a:t>ovy seřadil do </a:t>
            </a:r>
            <a:r>
              <a:rPr lang="cs-CZ" dirty="0" err="1" smtClean="0"/>
              <a:t>řady,která</a:t>
            </a:r>
            <a:r>
              <a:rPr lang="cs-CZ" dirty="0" smtClean="0"/>
              <a:t> je po něm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pojmenována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38481"/>
            <a:ext cx="1983480" cy="2894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1736819"/>
              </p:ext>
            </p:extLst>
          </p:nvPr>
        </p:nvGraphicFramePr>
        <p:xfrm>
          <a:off x="323528" y="5801792"/>
          <a:ext cx="8568956" cy="274320"/>
        </p:xfrm>
        <a:graphic>
          <a:graphicData uri="http://schemas.openxmlformats.org/drawingml/2006/table">
            <a:tbl>
              <a:tblPr/>
              <a:tblGrid>
                <a:gridCol w="375268"/>
                <a:gridCol w="341992"/>
                <a:gridCol w="418710"/>
                <a:gridCol w="375268"/>
                <a:gridCol w="418710"/>
                <a:gridCol w="428877"/>
                <a:gridCol w="473244"/>
                <a:gridCol w="396527"/>
                <a:gridCol w="418710"/>
                <a:gridCol w="396527"/>
                <a:gridCol w="429801"/>
                <a:gridCol w="429801"/>
                <a:gridCol w="396527"/>
                <a:gridCol w="407619"/>
                <a:gridCol w="407619"/>
                <a:gridCol w="353085"/>
                <a:gridCol w="429801"/>
                <a:gridCol w="440894"/>
                <a:gridCol w="440894"/>
                <a:gridCol w="364175"/>
                <a:gridCol w="424907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err="1">
                          <a:solidFill>
                            <a:srgbClr val="0000FF"/>
                          </a:solidFill>
                          <a:effectLst/>
                        </a:rPr>
                        <a:t>Li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K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0000FF"/>
                          </a:solidFill>
                          <a:effectLst/>
                        </a:rPr>
                        <a:t>Ca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0000FF"/>
                          </a:solidFill>
                          <a:effectLst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FF00FF"/>
                          </a:solidFill>
                          <a:effectLst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FF00FF"/>
                          </a:solidFill>
                          <a:effectLst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FF00FF"/>
                          </a:solidFill>
                          <a:effectLst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>
                          <a:solidFill>
                            <a:srgbClr val="FF00FF"/>
                          </a:solidFill>
                          <a:effectLst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FF00FF"/>
                          </a:solidFill>
                          <a:effectLst/>
                        </a:rPr>
                        <a:t>Au</a:t>
                      </a:r>
                      <a:endParaRPr lang="cs-CZ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33310" y="4983504"/>
            <a:ext cx="9001000" cy="1092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rgbClr val="008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Elektrochemická řada napětí kovů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←                 </a:t>
            </a:r>
            <a:r>
              <a:rPr kumimoji="0" lang="cs-CZ" sz="800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záporný potenciál</a:t>
            </a: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             ←</a:t>
            </a: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 </a:t>
            </a:r>
            <a:r>
              <a:rPr kumimoji="0" lang="cs-CZ" sz="1000" b="1" i="0" u="sng" strike="noStrike" cap="none" normalizeH="0" baseline="0" dirty="0" err="1" smtClean="0">
                <a:ln>
                  <a:noFill/>
                </a:ln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Beketova</a:t>
            </a:r>
            <a:r>
              <a:rPr kumimoji="0" lang="cs-CZ" sz="1000" b="1" i="0" u="sng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 řada</a:t>
            </a: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                            </a:t>
            </a:r>
            <a:r>
              <a:rPr kumimoji="0" lang="cs-CZ" sz="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    0</a:t>
            </a: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      </a:t>
            </a: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→    </a:t>
            </a:r>
            <a:r>
              <a:rPr kumimoji="0" lang="cs-CZ" sz="800" b="1" i="0" u="none" strike="noStrike" cap="none" normalizeH="0" baseline="0" dirty="0" err="1" smtClean="0">
                <a:ln>
                  <a:noFill/>
                </a:ln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kladnýpotenciál</a:t>
            </a: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   →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7651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Marie Curie </a:t>
            </a:r>
            <a:r>
              <a:rPr lang="cs-CZ" dirty="0" err="1" smtClean="0"/>
              <a:t>Sklodowská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</a:t>
            </a:r>
            <a:r>
              <a:rPr lang="cs-CZ" dirty="0" smtClean="0"/>
              <a:t>e polského </a:t>
            </a:r>
            <a:r>
              <a:rPr lang="cs-CZ" dirty="0" err="1" smtClean="0"/>
              <a:t>původu,ale</a:t>
            </a:r>
            <a:r>
              <a:rPr lang="cs-CZ" dirty="0" smtClean="0"/>
              <a:t>  většinu života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pracovala ve Francii</a:t>
            </a:r>
          </a:p>
          <a:p>
            <a:r>
              <a:rPr lang="cs-CZ" dirty="0"/>
              <a:t>z</a:t>
            </a:r>
            <a:r>
              <a:rPr lang="cs-CZ" dirty="0" smtClean="0"/>
              <a:t>abývala se fyzikou a chemií</a:t>
            </a:r>
          </a:p>
          <a:p>
            <a:r>
              <a:rPr lang="cs-CZ" dirty="0" smtClean="0"/>
              <a:t>úspěchy: teorie </a:t>
            </a:r>
            <a:r>
              <a:rPr lang="cs-CZ" dirty="0" err="1" smtClean="0"/>
              <a:t>radioaktivity,objev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radia a polonia</a:t>
            </a:r>
          </a:p>
          <a:p>
            <a:r>
              <a:rPr lang="cs-CZ" dirty="0"/>
              <a:t>v</a:t>
            </a:r>
            <a:r>
              <a:rPr lang="cs-CZ" dirty="0" smtClean="0"/>
              <a:t>edla výzkum léčby rakoviny pomocí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radioaktivity</a:t>
            </a:r>
          </a:p>
          <a:p>
            <a:r>
              <a:rPr lang="cs-CZ" dirty="0"/>
              <a:t>z</a:t>
            </a:r>
            <a:r>
              <a:rPr lang="cs-CZ" dirty="0" smtClean="0"/>
              <a:t>ískala 2 Nobelovy ceny:</a:t>
            </a:r>
          </a:p>
          <a:p>
            <a:pPr marL="0" indent="0">
              <a:buNone/>
            </a:pPr>
            <a:r>
              <a:rPr lang="cs-CZ" dirty="0" smtClean="0"/>
              <a:t>1903 - fyzika-za výzkum radioaktivity</a:t>
            </a:r>
          </a:p>
          <a:p>
            <a:pPr marL="0" indent="0">
              <a:buNone/>
            </a:pPr>
            <a:r>
              <a:rPr lang="cs-CZ" dirty="0" smtClean="0"/>
              <a:t>1911-chemie-za izolaci čistého radia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53652" y="5373216"/>
            <a:ext cx="2143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7.11.1867-4.7.1934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652" y="2439718"/>
            <a:ext cx="2143125" cy="2933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4415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adium </a:t>
            </a:r>
            <a:r>
              <a:rPr lang="cs-CZ" dirty="0" smtClean="0"/>
              <a:t> izolovala ze smolince pocházejícího z Jáchymova</a:t>
            </a:r>
          </a:p>
          <a:p>
            <a:r>
              <a:rPr lang="cs-CZ" dirty="0"/>
              <a:t>z</a:t>
            </a:r>
            <a:r>
              <a:rPr lang="cs-CZ" dirty="0" smtClean="0"/>
              <a:t>emřela na leukémii</a:t>
            </a:r>
          </a:p>
          <a:p>
            <a:r>
              <a:rPr lang="cs-CZ" b="1" dirty="0"/>
              <a:t>u</a:t>
            </a:r>
            <a:r>
              <a:rPr lang="cs-CZ" b="1" dirty="0" smtClean="0"/>
              <a:t>raninit</a:t>
            </a:r>
            <a:r>
              <a:rPr lang="cs-CZ" dirty="0" smtClean="0"/>
              <a:t> (starší </a:t>
            </a:r>
            <a:r>
              <a:rPr lang="cs-CZ" dirty="0"/>
              <a:t>český název </a:t>
            </a:r>
            <a:r>
              <a:rPr lang="cs-CZ" b="1" dirty="0"/>
              <a:t>smolinec</a:t>
            </a:r>
            <a:r>
              <a:rPr lang="cs-CZ" dirty="0"/>
              <a:t>), </a:t>
            </a:r>
            <a:r>
              <a:rPr lang="cs-CZ" dirty="0" smtClean="0"/>
              <a:t>chemický </a:t>
            </a:r>
          </a:p>
          <a:p>
            <a:pPr marL="0" indent="0">
              <a:buNone/>
            </a:pPr>
            <a:r>
              <a:rPr lang="cs-CZ" dirty="0" smtClean="0"/>
              <a:t>vzorec </a:t>
            </a:r>
            <a:r>
              <a:rPr lang="cs-CZ" dirty="0">
                <a:hlinkClick r:id="rId2" action="ppaction://hlinkfile" tooltip="Uran (prvek)"/>
              </a:rPr>
              <a:t>U</a:t>
            </a:r>
            <a:r>
              <a:rPr lang="cs-CZ" dirty="0">
                <a:hlinkClick r:id="rId3" action="ppaction://hlinkfile" tooltip="Kyslík"/>
              </a:rPr>
              <a:t>O</a:t>
            </a:r>
            <a:r>
              <a:rPr lang="cs-CZ" baseline="-25000" dirty="0"/>
              <a:t>2</a:t>
            </a:r>
            <a:r>
              <a:rPr lang="cs-CZ" dirty="0"/>
              <a:t> (</a:t>
            </a:r>
            <a:r>
              <a:rPr lang="cs-CZ" dirty="0">
                <a:hlinkClick r:id="rId4" action="ppaction://hlinkfile" tooltip="Oxid uraničitý"/>
              </a:rPr>
              <a:t>oxid uraničitý</a:t>
            </a:r>
            <a:r>
              <a:rPr lang="cs-CZ" dirty="0"/>
              <a:t>), </a:t>
            </a:r>
            <a:r>
              <a:rPr lang="cs-CZ" dirty="0" smtClean="0"/>
              <a:t>krychlový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>
                <a:hlinkClick r:id="rId5" action="ppaction://hlinkfile" tooltip="Minerál"/>
              </a:rPr>
              <a:t>minerál</a:t>
            </a:r>
            <a:r>
              <a:rPr lang="cs-CZ" dirty="0"/>
              <a:t> nazvaný podle  </a:t>
            </a:r>
            <a:r>
              <a:rPr lang="cs-CZ" dirty="0" smtClean="0"/>
              <a:t>prvku</a:t>
            </a:r>
            <a:r>
              <a:rPr lang="cs-CZ" dirty="0"/>
              <a:t>, </a:t>
            </a:r>
            <a:r>
              <a:rPr lang="cs-CZ" dirty="0" smtClean="0"/>
              <a:t>který </a:t>
            </a:r>
          </a:p>
          <a:p>
            <a:pPr marL="0" indent="0">
              <a:buNone/>
            </a:pPr>
            <a:r>
              <a:rPr lang="cs-CZ" dirty="0" smtClean="0"/>
              <a:t>obsahuje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760" y="3593604"/>
            <a:ext cx="23622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480521"/>
            <a:ext cx="2276475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2439" y="5189339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Pierre</a:t>
            </a:r>
            <a:r>
              <a:rPr lang="cs-CZ" dirty="0" smtClean="0"/>
              <a:t> Curie extrahuje radium z </a:t>
            </a:r>
            <a:r>
              <a:rPr lang="cs-CZ" dirty="0" err="1" smtClean="0"/>
              <a:t>z</a:t>
            </a:r>
            <a:r>
              <a:rPr lang="cs-CZ" dirty="0" smtClean="0"/>
              <a:t> </a:t>
            </a:r>
            <a:r>
              <a:rPr lang="cs-CZ" dirty="0" err="1" smtClean="0"/>
              <a:t>uranu,získal</a:t>
            </a:r>
            <a:r>
              <a:rPr lang="cs-CZ" dirty="0" smtClean="0"/>
              <a:t> Nobelovu cenu za radioaktivitu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58772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uraninit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064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f</a:t>
            </a:r>
            <a:r>
              <a:rPr lang="cs-CZ" dirty="0" smtClean="0"/>
              <a:t>yzikální chemik</a:t>
            </a:r>
          </a:p>
          <a:p>
            <a:r>
              <a:rPr lang="cs-CZ" dirty="0"/>
              <a:t>z</a:t>
            </a:r>
            <a:r>
              <a:rPr lang="cs-CZ" dirty="0" smtClean="0"/>
              <a:t>akladatel polarografie</a:t>
            </a:r>
          </a:p>
          <a:p>
            <a:r>
              <a:rPr lang="cs-CZ" dirty="0"/>
              <a:t>n</a:t>
            </a:r>
            <a:r>
              <a:rPr lang="cs-CZ" dirty="0" smtClean="0"/>
              <a:t>ositel Nobelovy ceny za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chemii z roku 1959</a:t>
            </a:r>
          </a:p>
          <a:p>
            <a:r>
              <a:rPr lang="cs-CZ" dirty="0"/>
              <a:t>z</a:t>
            </a:r>
            <a:r>
              <a:rPr lang="cs-CZ" dirty="0" smtClean="0"/>
              <a:t>ajímal se o elektrochemii</a:t>
            </a:r>
          </a:p>
          <a:p>
            <a:r>
              <a:rPr lang="cs-CZ" dirty="0"/>
              <a:t>p</a:t>
            </a:r>
            <a:r>
              <a:rPr lang="cs-CZ" dirty="0" smtClean="0"/>
              <a:t>rofesor na Karlově  Univerzitě</a:t>
            </a:r>
          </a:p>
          <a:p>
            <a:r>
              <a:rPr lang="cs-CZ" dirty="0"/>
              <a:t>r</a:t>
            </a:r>
            <a:r>
              <a:rPr lang="cs-CZ" dirty="0" smtClean="0"/>
              <a:t>.1922 objevil polarografii -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metodu na měření proudu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pomocí rtuťové elektrody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61181" y="476672"/>
            <a:ext cx="85344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Jaroslav Heyrovský  (20.12.1890-27.3.1967)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22918"/>
            <a:ext cx="3295253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26752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784054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25092"/>
            <a:ext cx="2095500" cy="385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pamětní deska v Praze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6901" y="5958197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Heyrovského polarograf</a:t>
            </a:r>
            <a:endParaRPr lang="cs-CZ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980" y="1844824"/>
            <a:ext cx="3041915" cy="2281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7784" y="4194954"/>
            <a:ext cx="23042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Střední průmyslová škola chemická akademika Heyrovského a gymnázium v Ostravě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717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18720" cy="608112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5008" y="1412776"/>
            <a:ext cx="8928992" cy="5256584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cs.wikipedia.org/wiki/Jan_Svatopluk_Presl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www.neoseeds.cz/cz/e-shop/c8638/palmy-a-cykasy.html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www.guh.cz/edu/bi/biologie_obratlovci/html05/foto_018.html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http://cs.wikipedia.org/wiki/Dmitrij_Ivanovič_Mendělejev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pglbc.cz/files/chemie/Mendelevium.html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http://www.tabulka.cz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www.natur.cuni.cz/chemie/informace-o-sekci/vyznamne-osobnosti-1/brauner-bohuslav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997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6596" y="601870"/>
            <a:ext cx="8424936" cy="9140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cs.wikipedia.org/wiki/Bohuslav_Brauner</a:t>
            </a:r>
            <a:endParaRPr lang="cs-CZ" sz="2800" dirty="0" smtClean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cs.wikipedia.org/wiki/Amedeo_Avogadro</a:t>
            </a:r>
            <a:endParaRPr lang="cs-CZ" sz="2800" dirty="0" smtClean="0"/>
          </a:p>
          <a:p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cs.wikipedia.org/wiki/Lomonosov</a:t>
            </a:r>
            <a:endParaRPr lang="cs-CZ" sz="2800" dirty="0" smtClean="0"/>
          </a:p>
          <a:p>
            <a:r>
              <a:rPr lang="cs-CZ" sz="2800" dirty="0">
                <a:hlinkClick r:id="rId5"/>
              </a:rPr>
              <a:t>http://</a:t>
            </a:r>
            <a:r>
              <a:rPr lang="cs-CZ" sz="2800" dirty="0" smtClean="0">
                <a:hlinkClick r:id="rId5"/>
              </a:rPr>
              <a:t>cs.wikipedia.org/wiki/Antoine_Lavoisier</a:t>
            </a:r>
            <a:endParaRPr lang="cs-CZ" sz="2800" dirty="0" smtClean="0"/>
          </a:p>
          <a:p>
            <a:r>
              <a:rPr lang="cs-CZ" sz="2800" dirty="0">
                <a:hlinkClick r:id="rId6"/>
              </a:rPr>
              <a:t>http://</a:t>
            </a:r>
            <a:r>
              <a:rPr lang="cs-CZ" sz="2800" dirty="0" smtClean="0">
                <a:hlinkClick r:id="rId6"/>
              </a:rPr>
              <a:t>cs.wikipedia.org/wiki/Gilotina</a:t>
            </a:r>
            <a:endParaRPr lang="cs-CZ" sz="2800" dirty="0" smtClean="0"/>
          </a:p>
          <a:p>
            <a:r>
              <a:rPr lang="cs-CZ" sz="2800" dirty="0">
                <a:hlinkClick r:id="rId7"/>
              </a:rPr>
              <a:t>http://</a:t>
            </a:r>
            <a:r>
              <a:rPr lang="cs-CZ" sz="2800" dirty="0" smtClean="0">
                <a:hlinkClick r:id="rId7"/>
              </a:rPr>
              <a:t>www.vscht.cz/homepage/soucasti/historie/emil_votocek</a:t>
            </a:r>
            <a:endParaRPr lang="cs-CZ" sz="2800" dirty="0" smtClean="0"/>
          </a:p>
          <a:p>
            <a:r>
              <a:rPr lang="cs-CZ" sz="2800" dirty="0">
                <a:hlinkClick r:id="rId8"/>
              </a:rPr>
              <a:t>http://</a:t>
            </a:r>
            <a:r>
              <a:rPr lang="cs-CZ" sz="2800" dirty="0" smtClean="0">
                <a:hlinkClick r:id="rId8"/>
              </a:rPr>
              <a:t>leccos.com/index.php/clanky/kekule-friedrich-august</a:t>
            </a:r>
            <a:endParaRPr lang="cs-CZ" sz="2800" dirty="0" smtClean="0"/>
          </a:p>
          <a:p>
            <a:r>
              <a:rPr lang="cs-CZ" sz="2800" dirty="0">
                <a:hlinkClick r:id="rId9"/>
              </a:rPr>
              <a:t>http://www.jergym.hiedu.cz/~</a:t>
            </a:r>
            <a:r>
              <a:rPr lang="cs-CZ" sz="2800" dirty="0" smtClean="0">
                <a:hlinkClick r:id="rId9"/>
              </a:rPr>
              <a:t>canovm/arome/vzorce/kekule.htm</a:t>
            </a:r>
            <a:endParaRPr lang="cs-CZ" sz="2800" dirty="0" smtClean="0"/>
          </a:p>
          <a:p>
            <a:r>
              <a:rPr lang="cs-CZ" sz="2800" dirty="0" smtClean="0">
                <a:hlinkClick r:id="rId10"/>
              </a:rPr>
              <a:t>http://cs.wikipedia.org/wiki/Nikolaj_Nikolajevič_Beketov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2988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1496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www.ucenijemuceni.estranky.cz/clanky/chemie/kovy.html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http://cs.wikipedia.org/wiki/Maria_Curie-Sklodowska</a:t>
            </a:r>
            <a:endParaRPr lang="cs-CZ" sz="2800" dirty="0" smtClean="0"/>
          </a:p>
          <a:p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observatory.cz/static/vystavy/castice/4-radioaktivita.php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http://cs.wikipedia.org/wiki/</a:t>
            </a:r>
            <a:r>
              <a:rPr lang="cs-CZ" sz="2800" smtClean="0">
                <a:hlinkClick r:id="rId5"/>
              </a:rPr>
              <a:t>Jaroslav_Heyrovský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069838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9399</TotalTime>
  <Words>423</Words>
  <Application>Microsoft Office PowerPoint</Application>
  <PresentationFormat>Předvádění na obrazovce (4:3)</PresentationFormat>
  <Paragraphs>233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Administrativní</vt:lpstr>
      <vt:lpstr>Šablona 32</vt:lpstr>
      <vt:lpstr>Prezentace aplikace PowerPoint</vt:lpstr>
      <vt:lpstr>Jan Svatopluk Presl</vt:lpstr>
      <vt:lpstr>Dmitrij Ivanovič Mendělejev (27.1.1834-20.1.1907)</vt:lpstr>
      <vt:lpstr>Prezentace aplikace PowerPoint</vt:lpstr>
      <vt:lpstr>Bohuslav Brauner (8.5.1855-15.2.1935)</vt:lpstr>
      <vt:lpstr>Amedeo Avogadro (9.8.1776-9.7.1856)</vt:lpstr>
      <vt:lpstr>Michail Vasilijevič Lomonosov  (19.11.1711-15.4.1765)            </vt:lpstr>
      <vt:lpstr>Antoine Laurent Lavosier (26.8.1743-8.5.1794)              </vt:lpstr>
      <vt:lpstr>Antoine Laurent Lavosier              </vt:lpstr>
      <vt:lpstr>Emil Votoček (5.10.1872-11.10.1950) </vt:lpstr>
      <vt:lpstr>Emil Votoček </vt:lpstr>
      <vt:lpstr>Friedrich August Kekule</vt:lpstr>
      <vt:lpstr>Friedrich August Kekule</vt:lpstr>
      <vt:lpstr>Nikolaj Nikolajevič Beketov (13.1.1827-13.12.1911)</vt:lpstr>
      <vt:lpstr>Marie Curie Sklodowská </vt:lpstr>
      <vt:lpstr>Prezentace aplikace PowerPoint</vt:lpstr>
      <vt:lpstr>Jaroslav Heyrovský  (20.12.1890-27.3.1967)</vt:lpstr>
      <vt:lpstr>Prezentace aplikace PowerPoint</vt:lpstr>
      <vt:lpstr>Zdroje: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80</cp:revision>
  <dcterms:created xsi:type="dcterms:W3CDTF">2011-12-08T20:33:01Z</dcterms:created>
  <dcterms:modified xsi:type="dcterms:W3CDTF">2012-02-14T08:36:30Z</dcterms:modified>
</cp:coreProperties>
</file>