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57" r:id="rId4"/>
    <p:sldId id="258" r:id="rId5"/>
    <p:sldId id="259" r:id="rId6"/>
    <p:sldId id="268" r:id="rId7"/>
    <p:sldId id="26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ng.com/search?q=tesla+Roadster&amp;form=CMNTDF&amp;pc=CMNTDF&amp;src=IE-SearchBox" TargetMode="External"/><Relationship Id="rId3" Type="http://schemas.openxmlformats.org/officeDocument/2006/relationships/hyperlink" Target="http://cs.wikipedia.org/wiki/Elektrick&#225;_dr&#225;ha_Praha_Libe&#328;_Vyso&#269;any" TargetMode="External"/><Relationship Id="rId7" Type="http://schemas.openxmlformats.org/officeDocument/2006/relationships/hyperlink" Target="http://www.stava.cz/cs/clanky/jezdime-na-elektrinu-29.html" TargetMode="External"/><Relationship Id="rId2" Type="http://schemas.openxmlformats.org/officeDocument/2006/relationships/hyperlink" Target="http://cs.wikipedia.org/wiki/Franti&#353;ek_K&#345;i&#382;&#237;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ymarking.com/waymarks/WM2RB6" TargetMode="External"/><Relationship Id="rId5" Type="http://schemas.openxmlformats.org/officeDocument/2006/relationships/hyperlink" Target="http://cs.wikipedia.org/wiki/Elektromobil" TargetMode="External"/><Relationship Id="rId4" Type="http://schemas.openxmlformats.org/officeDocument/2006/relationships/hyperlink" Target="http://cs.wikipedia.org/wiki/Obloukov&#225;_lamp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Šablona 32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29213"/>
            <a:ext cx="914400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79512" y="3105835"/>
            <a:ext cx="89644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2800" dirty="0" smtClean="0"/>
              <a:t>VY_32_INOVACE_08_20_Jezdíme na elektřinu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4453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41954" y="1556792"/>
            <a:ext cx="7992888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defRPr/>
            </a:pPr>
            <a:r>
              <a:rPr lang="cs-CZ" sz="2800" dirty="0"/>
              <a:t>Anotace: prezentace </a:t>
            </a:r>
            <a:r>
              <a:rPr lang="cs-CZ" sz="2800" dirty="0" smtClean="0"/>
              <a:t>může sloužit k rozšíření učiva o elektřině</a:t>
            </a:r>
            <a:endParaRPr lang="cs-CZ" sz="2800" dirty="0"/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Autor: Mgr. Marcela </a:t>
            </a:r>
            <a:r>
              <a:rPr lang="cs-CZ" sz="2800" dirty="0" err="1"/>
              <a:t>Matyščáková</a:t>
            </a:r>
            <a:endParaRPr lang="cs-CZ" sz="2800" dirty="0"/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Jazyk: čeština</a:t>
            </a:r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Očekávaný výstup: </a:t>
            </a:r>
            <a:r>
              <a:rPr lang="cs-CZ" sz="2800" dirty="0" smtClean="0"/>
              <a:t>zamyšlení nad problémem pohonných hmot</a:t>
            </a:r>
            <a:endParaRPr lang="cs-CZ" sz="2800" dirty="0"/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Speciální vzdělávací potřeby: dataprojektor, interaktivní tabule</a:t>
            </a:r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Klíčová slova: </a:t>
            </a:r>
            <a:r>
              <a:rPr lang="cs-CZ" sz="2800" dirty="0" err="1" smtClean="0"/>
              <a:t>elektromobilita,dobíjecí</a:t>
            </a:r>
            <a:r>
              <a:rPr lang="cs-CZ" sz="2800" dirty="0" smtClean="0"/>
              <a:t> </a:t>
            </a:r>
            <a:r>
              <a:rPr lang="cs-CZ" sz="2800" smtClean="0"/>
              <a:t>stanice,akumulátory</a:t>
            </a:r>
            <a:endParaRPr lang="cs-CZ" sz="2800" dirty="0"/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Druh učebního materiálu: prezentace</a:t>
            </a:r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Cílová skupina: žák</a:t>
            </a:r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Stupeň a typ vzdělávání: základní vzdělávání – druhý stupeň</a:t>
            </a:r>
          </a:p>
          <a:p>
            <a:pPr>
              <a:lnSpc>
                <a:spcPct val="80000"/>
              </a:lnSpc>
              <a:defRPr/>
            </a:pPr>
            <a:r>
              <a:rPr lang="cs-CZ" sz="2800" dirty="0"/>
              <a:t>Typická věková skupina: 15 let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24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Elektromobilita</a:t>
            </a:r>
            <a:r>
              <a:rPr lang="cs-CZ" dirty="0" smtClean="0"/>
              <a:t>-přemísťování se pomocí dopravních prostředků na elektrický pohon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d</a:t>
            </a:r>
            <a:r>
              <a:rPr lang="cs-CZ" dirty="0" smtClean="0"/>
              <a:t>nes funguje u hromadné dopravy</a:t>
            </a:r>
          </a:p>
          <a:p>
            <a:pPr marL="0" indent="0">
              <a:buNone/>
            </a:pPr>
            <a:r>
              <a:rPr lang="cs-CZ" dirty="0" smtClean="0"/>
              <a:t>	(</a:t>
            </a:r>
            <a:r>
              <a:rPr lang="cs-CZ" dirty="0" err="1" smtClean="0"/>
              <a:t>vlaky,tramvaje,trolejbusy,autíčka</a:t>
            </a:r>
            <a:r>
              <a:rPr lang="cs-CZ" dirty="0" smtClean="0"/>
              <a:t> na pouti, vozítka 	na golfu, v testování  je i </a:t>
            </a:r>
            <a:r>
              <a:rPr lang="cs-CZ" dirty="0" err="1" smtClean="0"/>
              <a:t>elektrobus</a:t>
            </a:r>
            <a:r>
              <a:rPr lang="cs-CZ" dirty="0" smtClean="0"/>
              <a:t>  pro 85 osob)</a:t>
            </a:r>
          </a:p>
          <a:p>
            <a:r>
              <a:rPr lang="cs-CZ" dirty="0"/>
              <a:t>p</a:t>
            </a:r>
            <a:r>
              <a:rPr lang="cs-CZ" dirty="0" smtClean="0"/>
              <a:t>rovoz má být lacinější (cena  baterií  klesá  a cena  ropy 	roste) 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rovoz je ekologický</a:t>
            </a:r>
          </a:p>
          <a:p>
            <a:r>
              <a:rPr lang="cs-CZ" dirty="0"/>
              <a:t>c</a:t>
            </a:r>
            <a:r>
              <a:rPr lang="cs-CZ" dirty="0" smtClean="0"/>
              <a:t>ena baterií klesá díky zdokonalování </a:t>
            </a:r>
            <a:r>
              <a:rPr lang="cs-CZ" dirty="0" err="1" smtClean="0"/>
              <a:t>notebooků,mobilů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digitálních  fotoaparátů, atd., zvyšuje   se  kapacita,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snižuje  hmotnost, prodlužuje  životnost   a  sériová 	výroba  přináší nižší ceny</a:t>
            </a:r>
          </a:p>
        </p:txBody>
      </p:sp>
    </p:spTree>
    <p:extLst>
      <p:ext uri="{BB962C8B-B14F-4D97-AF65-F5344CB8AC3E}">
        <p14:creationId xmlns:p14="http://schemas.microsoft.com/office/powerpoint/2010/main" val="15213882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elektřinu se jezdilo už kolem roku 1900 (bylo víc </a:t>
            </a:r>
            <a:r>
              <a:rPr lang="cs-CZ" dirty="0" err="1" smtClean="0"/>
              <a:t>elekromobilů</a:t>
            </a:r>
            <a:r>
              <a:rPr lang="cs-CZ" dirty="0" smtClean="0"/>
              <a:t> než benzinových aut)</a:t>
            </a:r>
          </a:p>
          <a:p>
            <a:r>
              <a:rPr lang="cs-CZ" dirty="0" smtClean="0"/>
              <a:t>před 120 lety Pražané jezdili elektrickými tramvajemi</a:t>
            </a:r>
          </a:p>
          <a:p>
            <a:r>
              <a:rPr lang="cs-CZ" dirty="0" smtClean="0"/>
              <a:t>elektromobily konstruoval vynálezce František Křižík, který objevil i obloukovou lampu</a:t>
            </a:r>
          </a:p>
          <a:p>
            <a:r>
              <a:rPr lang="cs-CZ" dirty="0" smtClean="0"/>
              <a:t>po 1.světové válce se vývoj zastavil a do popředí se dostal spalovací motor</a:t>
            </a:r>
          </a:p>
          <a:p>
            <a:r>
              <a:rPr lang="cs-CZ" dirty="0" smtClean="0"/>
              <a:t>důvod zpomalení: malá kapacita baterií, </a:t>
            </a:r>
            <a:r>
              <a:rPr lang="cs-CZ" dirty="0" err="1" smtClean="0"/>
              <a:t>krátka</a:t>
            </a:r>
            <a:r>
              <a:rPr lang="cs-CZ" dirty="0" smtClean="0"/>
              <a:t> dojezdová vzdálenost, nízká cena 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48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758952"/>
          </a:xfrm>
        </p:spPr>
        <p:txBody>
          <a:bodyPr/>
          <a:lstStyle/>
          <a:p>
            <a:r>
              <a:rPr lang="cs-CZ" dirty="0" smtClean="0"/>
              <a:t>Historie v obrázcích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08786"/>
            <a:ext cx="2511723" cy="334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1428942"/>
            <a:ext cx="56886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František Křižík (1847-1941) - český  technik,</a:t>
            </a:r>
          </a:p>
          <a:p>
            <a:r>
              <a:rPr lang="cs-CZ" dirty="0" smtClean="0"/>
              <a:t>průmyslník a vynálezce</a:t>
            </a:r>
          </a:p>
          <a:p>
            <a:r>
              <a:rPr lang="cs-CZ" b="1" dirty="0" smtClean="0"/>
              <a:t>Vynálezy:</a:t>
            </a:r>
          </a:p>
          <a:p>
            <a:r>
              <a:rPr lang="cs-CZ" dirty="0"/>
              <a:t>o</a:t>
            </a:r>
            <a:r>
              <a:rPr lang="cs-CZ" dirty="0" smtClean="0"/>
              <a:t>blouková lampa </a:t>
            </a:r>
          </a:p>
          <a:p>
            <a:r>
              <a:rPr lang="cs-CZ" dirty="0"/>
              <a:t>s</a:t>
            </a:r>
            <a:r>
              <a:rPr lang="cs-CZ" dirty="0" smtClean="0"/>
              <a:t>větelná fontána</a:t>
            </a:r>
          </a:p>
          <a:p>
            <a:r>
              <a:rPr lang="cs-CZ" dirty="0" smtClean="0"/>
              <a:t>zdokonalil elektrické tramvaje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717" y="3370637"/>
            <a:ext cx="2811946" cy="210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407" y="4693785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12303" y="589607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Xenonová oblouková lampa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2829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820472" cy="830960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rvní elektrická tramvaj na světě -Berlín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2" y="1484784"/>
            <a:ext cx="8248401" cy="5026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413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Trať Karlín-Libeň 19.3.1896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7"/>
            <a:ext cx="8568952" cy="4830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362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Součastnost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vět se dusí pod zplodinami ze spalovacích motorů (hlavním problémem je CO</a:t>
            </a:r>
            <a:r>
              <a:rPr lang="cs-CZ" baseline="-25000" dirty="0" smtClean="0"/>
              <a:t>2</a:t>
            </a:r>
            <a:r>
              <a:rPr lang="cs-CZ" dirty="0" smtClean="0"/>
              <a:t>- jeden ze skleníkových plynů, oxidy dusíku, prach - tedy přímé emise, které poškozují naše zdraví)</a:t>
            </a:r>
          </a:p>
          <a:p>
            <a:r>
              <a:rPr lang="cs-CZ" dirty="0" err="1" smtClean="0"/>
              <a:t>elekromobily</a:t>
            </a:r>
            <a:r>
              <a:rPr lang="cs-CZ" dirty="0" smtClean="0"/>
              <a:t> (</a:t>
            </a:r>
            <a:r>
              <a:rPr lang="cs-CZ" dirty="0" err="1" smtClean="0"/>
              <a:t>elektromobilita</a:t>
            </a:r>
            <a:r>
              <a:rPr lang="cs-CZ" dirty="0" smtClean="0"/>
              <a:t>) se dostávají do popředí zájmů jako ekologičtější dopravní prostředky</a:t>
            </a:r>
          </a:p>
          <a:p>
            <a:r>
              <a:rPr lang="cs-CZ" dirty="0"/>
              <a:t>r</a:t>
            </a:r>
            <a:r>
              <a:rPr lang="cs-CZ" dirty="0" smtClean="0"/>
              <a:t>ozvoj technologie akumulátorů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Pro masový rozvoj elektromobilů je důležitá nízká cena baterií a dostupnost dobíjení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2664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elektřiny pro dobíjení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m</a:t>
            </a:r>
            <a:r>
              <a:rPr lang="cs-CZ" dirty="0" smtClean="0">
                <a:solidFill>
                  <a:srgbClr val="00B050"/>
                </a:solidFill>
              </a:rPr>
              <a:t>imo špičku </a:t>
            </a:r>
            <a:r>
              <a:rPr lang="cs-CZ" dirty="0" smtClean="0"/>
              <a:t>- elektřina</a:t>
            </a:r>
          </a:p>
          <a:p>
            <a:pPr marL="0" indent="0">
              <a:buNone/>
            </a:pPr>
            <a:r>
              <a:rPr lang="cs-CZ" dirty="0" smtClean="0"/>
              <a:t> se vyrábí v jaderných</a:t>
            </a:r>
          </a:p>
          <a:p>
            <a:pPr marL="0" indent="0">
              <a:buNone/>
            </a:pPr>
            <a:r>
              <a:rPr lang="cs-CZ" dirty="0" smtClean="0"/>
              <a:t> elektrárnách a emise se</a:t>
            </a:r>
          </a:p>
          <a:p>
            <a:pPr marL="0" indent="0">
              <a:buNone/>
            </a:pPr>
            <a:r>
              <a:rPr lang="cs-CZ" dirty="0" smtClean="0"/>
              <a:t> blíží nule</a:t>
            </a:r>
          </a:p>
          <a:p>
            <a:endParaRPr lang="cs-CZ" dirty="0" smtClean="0"/>
          </a:p>
          <a:p>
            <a:r>
              <a:rPr lang="cs-CZ" dirty="0">
                <a:solidFill>
                  <a:srgbClr val="00B050"/>
                </a:solidFill>
              </a:rPr>
              <a:t>v</a:t>
            </a:r>
            <a:r>
              <a:rPr lang="cs-CZ" dirty="0" smtClean="0">
                <a:solidFill>
                  <a:srgbClr val="00B050"/>
                </a:solidFill>
              </a:rPr>
              <a:t>e špičce </a:t>
            </a:r>
            <a:r>
              <a:rPr lang="cs-CZ" dirty="0" smtClean="0"/>
              <a:t>- elektřina se vyrábí i z fosilních paliv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Mix výroby elektřiny garantuje čistší provoz než u klasickým aut.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20788"/>
            <a:ext cx="3921223" cy="2205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2200" y="3356992"/>
            <a:ext cx="2409055" cy="36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Dukovany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2700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rovoz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ízda je tichá a plynulá</a:t>
            </a:r>
          </a:p>
          <a:p>
            <a:r>
              <a:rPr lang="cs-CZ" dirty="0"/>
              <a:t>a</a:t>
            </a:r>
            <a:r>
              <a:rPr lang="cs-CZ" dirty="0" smtClean="0"/>
              <a:t>uto se neklepe a dobře se ovládá (odpadá řazení)</a:t>
            </a:r>
          </a:p>
          <a:p>
            <a:r>
              <a:rPr lang="cs-CZ" dirty="0"/>
              <a:t>d</a:t>
            </a:r>
            <a:r>
              <a:rPr lang="cs-CZ" dirty="0" smtClean="0"/>
              <a:t>ojezd městského vozu Peugeot </a:t>
            </a:r>
            <a:r>
              <a:rPr lang="cs-CZ" dirty="0" err="1" smtClean="0"/>
              <a:t>iOn</a:t>
            </a:r>
            <a:r>
              <a:rPr lang="cs-CZ" dirty="0" smtClean="0"/>
              <a:t> je 150 km, pokud topíme či používáme klimatizaci - 100 km</a:t>
            </a:r>
          </a:p>
          <a:p>
            <a:r>
              <a:rPr lang="cs-CZ" dirty="0"/>
              <a:t>z</a:t>
            </a:r>
            <a:r>
              <a:rPr lang="cs-CZ" dirty="0" smtClean="0"/>
              <a:t>rychlení za 3,7 s (z 0 km na 400 km)</a:t>
            </a:r>
          </a:p>
          <a:p>
            <a:r>
              <a:rPr lang="cs-CZ" dirty="0"/>
              <a:t>n</a:t>
            </a:r>
            <a:r>
              <a:rPr lang="cs-CZ" dirty="0" smtClean="0"/>
              <a:t>a 1 nabití ujedou i 400 km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43317"/>
            <a:ext cx="3411305" cy="2538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26967" y="566124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elektromobily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33030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8080" y="188640"/>
            <a:ext cx="8534400" cy="758952"/>
          </a:xfrm>
        </p:spPr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obíjení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ČEZ plánuje do roku 2013 zřídit kolem 200 dobíjecích míst v celé ČR, další budou zřizovány podle poptávky</a:t>
            </a:r>
          </a:p>
          <a:p>
            <a:r>
              <a:rPr lang="cs-CZ" b="1" u="sng" dirty="0"/>
              <a:t>r</a:t>
            </a:r>
            <a:r>
              <a:rPr lang="cs-CZ" b="1" u="sng" dirty="0" smtClean="0"/>
              <a:t>ychlé dobíjení </a:t>
            </a:r>
            <a:r>
              <a:rPr lang="cs-CZ" dirty="0" smtClean="0"/>
              <a:t>- 15-30 minut - </a:t>
            </a:r>
            <a:r>
              <a:rPr lang="cs-CZ" dirty="0" err="1" smtClean="0"/>
              <a:t>rychlodobíjecí</a:t>
            </a:r>
            <a:r>
              <a:rPr lang="cs-CZ" dirty="0" smtClean="0"/>
              <a:t> stanice - vyšší proudy i napětí - hlavní tahy a dálnice</a:t>
            </a:r>
          </a:p>
          <a:p>
            <a:r>
              <a:rPr lang="cs-CZ" b="1" u="sng" dirty="0"/>
              <a:t>n</a:t>
            </a:r>
            <a:r>
              <a:rPr lang="cs-CZ" b="1" u="sng" dirty="0" smtClean="0"/>
              <a:t>ormální </a:t>
            </a:r>
            <a:r>
              <a:rPr lang="cs-CZ" dirty="0" smtClean="0"/>
              <a:t>dobíjení - 6hodin </a:t>
            </a:r>
          </a:p>
          <a:p>
            <a:pPr marL="0" indent="0">
              <a:buNone/>
            </a:pPr>
            <a:r>
              <a:rPr lang="cs-CZ" dirty="0" smtClean="0"/>
              <a:t>-běžná zásuvka nebo normální </a:t>
            </a:r>
          </a:p>
          <a:p>
            <a:pPr marL="0" indent="0">
              <a:buNone/>
            </a:pPr>
            <a:r>
              <a:rPr lang="cs-CZ" dirty="0" smtClean="0"/>
              <a:t>dobíjecí stanice - stejné napětí a </a:t>
            </a:r>
          </a:p>
          <a:p>
            <a:pPr marL="0" indent="0">
              <a:buNone/>
            </a:pPr>
            <a:r>
              <a:rPr lang="cs-CZ" dirty="0" smtClean="0"/>
              <a:t>proudy jako v síti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89040"/>
            <a:ext cx="3402632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07605" y="591525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/>
              <a:t>r</a:t>
            </a:r>
            <a:r>
              <a:rPr lang="cs-CZ" i="1" dirty="0" err="1" smtClean="0"/>
              <a:t>ychlodobíjecí</a:t>
            </a:r>
            <a:r>
              <a:rPr lang="cs-CZ" i="1" dirty="0" smtClean="0"/>
              <a:t> stanice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32048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</a:t>
            </a:r>
            <a:r>
              <a:rPr lang="cs-CZ" dirty="0" err="1" smtClean="0"/>
              <a:t>elektroprostředky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u="sng" dirty="0" err="1" smtClean="0">
                <a:solidFill>
                  <a:srgbClr val="FF0000"/>
                </a:solidFill>
              </a:rPr>
              <a:t>Elektroskútr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 náklady 4kč/100km, nemusí mít registrační značku, neplatíme povinné ručení, ovládá se točením rukojetí plynu a </a:t>
            </a:r>
            <a:r>
              <a:rPr lang="cs-CZ" dirty="0" err="1" smtClean="0"/>
              <a:t>řidítky</a:t>
            </a:r>
            <a:r>
              <a:rPr lang="cs-CZ" dirty="0" smtClean="0"/>
              <a:t>, dobíjení 4-6hod. v běžné zásuvce, dojezd 120km, rychlost 45-55km/h</a:t>
            </a:r>
          </a:p>
          <a:p>
            <a:r>
              <a:rPr lang="cs-CZ" u="sng" dirty="0" err="1" smtClean="0">
                <a:solidFill>
                  <a:srgbClr val="FF0000"/>
                </a:solidFill>
              </a:rPr>
              <a:t>Elektrokolo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-dojezd kolem 60km rychlost 25km/h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Elektromobil</a:t>
            </a:r>
            <a:r>
              <a:rPr lang="cs-CZ" dirty="0" smtClean="0"/>
              <a:t>(auto) - dojezd kolem 150km, rychlost 130km/h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Nákladní vůz </a:t>
            </a:r>
            <a:r>
              <a:rPr lang="cs-CZ" dirty="0" smtClean="0"/>
              <a:t>- dojezd kolem 160/250km, rychlost 90km/h</a:t>
            </a:r>
          </a:p>
          <a:p>
            <a:r>
              <a:rPr lang="cs-CZ" u="sng" dirty="0" err="1" smtClean="0">
                <a:solidFill>
                  <a:srgbClr val="FF0000"/>
                </a:solidFill>
              </a:rPr>
              <a:t>Elektrobus</a:t>
            </a:r>
            <a:r>
              <a:rPr lang="cs-CZ" dirty="0" smtClean="0"/>
              <a:t> – dojezd 130km, rychlost 80km/h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528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434418" cy="48441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Tesla Roadster (393km, 200km/h)</a:t>
            </a:r>
          </a:p>
          <a:p>
            <a:endParaRPr lang="cs-CZ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39" y="4077072"/>
            <a:ext cx="2769096" cy="2294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22935" y="4255690"/>
            <a:ext cx="1549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Peugeot </a:t>
            </a:r>
            <a:r>
              <a:rPr lang="cs-CZ" dirty="0" err="1" smtClean="0"/>
              <a:t>iOn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385" y="4077072"/>
            <a:ext cx="3039785" cy="2314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93590" y="5754240"/>
            <a:ext cx="1612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Gocycle</a:t>
            </a:r>
            <a:r>
              <a:rPr lang="cs-CZ" dirty="0" smtClean="0"/>
              <a:t> G2R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000250"/>
            <a:ext cx="7100267" cy="2076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3551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2808312" cy="1931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161250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ákladní vůz Smith </a:t>
            </a:r>
            <a:r>
              <a:rPr lang="cs-CZ" dirty="0" err="1" smtClean="0"/>
              <a:t>Elektric</a:t>
            </a:r>
            <a:r>
              <a:rPr lang="cs-CZ" dirty="0" smtClean="0"/>
              <a:t> </a:t>
            </a:r>
            <a:r>
              <a:rPr lang="cs-CZ" dirty="0" err="1" smtClean="0"/>
              <a:t>Vehicles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50604"/>
            <a:ext cx="2952328" cy="2593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56165" y="3562616"/>
            <a:ext cx="5076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e</a:t>
            </a:r>
            <a:r>
              <a:rPr lang="cs-CZ" dirty="0" err="1" smtClean="0"/>
              <a:t>lektroskútr</a:t>
            </a:r>
            <a:r>
              <a:rPr lang="cs-CZ" dirty="0" smtClean="0"/>
              <a:t> </a:t>
            </a:r>
            <a:r>
              <a:rPr lang="cs-CZ" dirty="0" err="1" smtClean="0"/>
              <a:t>Akumoto</a:t>
            </a:r>
            <a:r>
              <a:rPr lang="cs-CZ" dirty="0" smtClean="0"/>
              <a:t> 600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01447"/>
            <a:ext cx="2808312" cy="2085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91880" y="548919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e</a:t>
            </a:r>
            <a:r>
              <a:rPr lang="cs-CZ" dirty="0" err="1" smtClean="0"/>
              <a:t>lekrobus</a:t>
            </a:r>
            <a:r>
              <a:rPr lang="cs-CZ" dirty="0" smtClean="0"/>
              <a:t> SOR EBN 10,5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12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18720" cy="608112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12776"/>
            <a:ext cx="8928992" cy="5256584"/>
          </a:xfrm>
          <a:ln>
            <a:noFill/>
          </a:ln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http://cs.wikipedia.org/wiki/</a:t>
            </a:r>
            <a:r>
              <a:rPr lang="cs-CZ" dirty="0" err="1" smtClean="0">
                <a:hlinkClick r:id="rId2"/>
              </a:rPr>
              <a:t>František_Křižík</a:t>
            </a:r>
            <a:endParaRPr lang="cs-CZ" dirty="0" smtClean="0"/>
          </a:p>
          <a:p>
            <a:r>
              <a:rPr lang="pl-PL" i="1" dirty="0"/>
              <a:t>Šťáva</a:t>
            </a:r>
            <a:r>
              <a:rPr lang="pl-PL" dirty="0"/>
              <a:t>: </a:t>
            </a:r>
            <a:r>
              <a:rPr lang="pl-PL" i="1" dirty="0"/>
              <a:t>magazín plný energie od skupiny </a:t>
            </a:r>
            <a:r>
              <a:rPr lang="pl-PL" i="1" dirty="0" smtClean="0"/>
              <a:t>ČEZ</a:t>
            </a:r>
            <a:r>
              <a:rPr lang="pl-PL" dirty="0" smtClean="0"/>
              <a:t>. </a:t>
            </a:r>
            <a:r>
              <a:rPr lang="pl-PL" dirty="0"/>
              <a:t>2011(podzim). </a:t>
            </a:r>
          </a:p>
          <a:p>
            <a:r>
              <a:rPr lang="cs-CZ" dirty="0" smtClean="0">
                <a:hlinkClick r:id="rId3"/>
              </a:rPr>
              <a:t>http://cs.wikipedia.org/wiki/</a:t>
            </a:r>
            <a:r>
              <a:rPr lang="cs-CZ" dirty="0" err="1" smtClean="0">
                <a:hlinkClick r:id="rId3"/>
              </a:rPr>
              <a:t>Elektrická_dráha_Praha_Libeň_Vysočany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</a:t>
            </a:r>
            <a:r>
              <a:rPr lang="cs-CZ" dirty="0" err="1" smtClean="0">
                <a:hlinkClick r:id="rId4"/>
              </a:rPr>
              <a:t>Oblouková_lampa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cs.wikipedia.org/wiki/Elektromobil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www.waymarking.com/waymarks/WM2RB6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www.stava.cz/cs/clanky/jezdime-na-elektrinu-29.html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www.bing.com/search?q=tesla+Roadster&amp;form=CMNTDF&amp;pc=CMNTDF&amp;src=IE-SearchBox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99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8878</TotalTime>
  <Words>524</Words>
  <Application>Microsoft Office PowerPoint</Application>
  <PresentationFormat>Předvádění na obrazovce (4:3)</PresentationFormat>
  <Paragraphs>90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Šablona 32</vt:lpstr>
      <vt:lpstr>Prezentace aplikace PowerPoint</vt:lpstr>
      <vt:lpstr>Elektromobilita-přemísťování se pomocí dopravních prostředků na elektrický pohon</vt:lpstr>
      <vt:lpstr>Historie </vt:lpstr>
      <vt:lpstr>Historie v obrázcích</vt:lpstr>
      <vt:lpstr>První elektrická tramvaj na světě -Berlín</vt:lpstr>
      <vt:lpstr>Trať Karlín-Libeň 19.3.1896 </vt:lpstr>
      <vt:lpstr>Součastnost</vt:lpstr>
      <vt:lpstr>Zdroj elektřiny pro dobíjení</vt:lpstr>
      <vt:lpstr>Provoz</vt:lpstr>
      <vt:lpstr>Dobíjení</vt:lpstr>
      <vt:lpstr>Dopravní elektroprostředky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Admin</cp:lastModifiedBy>
  <cp:revision>36</cp:revision>
  <dcterms:created xsi:type="dcterms:W3CDTF">2011-12-08T20:33:01Z</dcterms:created>
  <dcterms:modified xsi:type="dcterms:W3CDTF">2012-02-14T11:09:12Z</dcterms:modified>
</cp:coreProperties>
</file>