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2"/>
  </p:notesMasterIdLst>
  <p:sldIdLst>
    <p:sldId id="264" r:id="rId2"/>
    <p:sldId id="257" r:id="rId3"/>
    <p:sldId id="258" r:id="rId4"/>
    <p:sldId id="260" r:id="rId5"/>
    <p:sldId id="262" r:id="rId6"/>
    <p:sldId id="272" r:id="rId7"/>
    <p:sldId id="273" r:id="rId8"/>
    <p:sldId id="274" r:id="rId9"/>
    <p:sldId id="275" r:id="rId10"/>
    <p:sldId id="27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16508819-10D4-4C43-91EB-8E98BDFA68C1}">
          <p14:sldIdLst>
            <p14:sldId id="264"/>
            <p14:sldId id="257"/>
            <p14:sldId id="258"/>
            <p14:sldId id="260"/>
            <p14:sldId id="262"/>
            <p14:sldId id="272"/>
            <p14:sldId id="273"/>
            <p14:sldId id="274"/>
          </p14:sldIdLst>
        </p14:section>
        <p14:section name="Oddíl bez názvu" id="{168F05E6-1E09-4097-95BA-03BEE9F872A1}">
          <p14:sldIdLst>
            <p14:sldId id="275"/>
            <p14:sldId id="27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50" autoAdjust="0"/>
    <p:restoredTop sz="94660"/>
  </p:normalViewPr>
  <p:slideViewPr>
    <p:cSldViewPr>
      <p:cViewPr>
        <p:scale>
          <a:sx n="90" d="100"/>
          <a:sy n="90" d="100"/>
        </p:scale>
        <p:origin x="-1038" y="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928670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dirty="0" smtClean="0"/>
              <a:t>Vady dřeva – úvod, rozdělení</a:t>
            </a:r>
            <a:r>
              <a:rPr lang="cs-CZ" sz="2000" smtClean="0"/>
              <a:t>, suky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VY_32_INOVACE_28_566 </a:t>
            </a: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/>
          </a:p>
        </p:txBody>
      </p:sp>
      <p:cxnSp>
        <p:nvCxnSpPr>
          <p:cNvPr id="5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1764784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28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Vyučovací hodina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o vadách dřeva, časovém vzniku vad, základní rozdělení vad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Rozdělení vad, suky, trhliny, tvary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kmene a jejich vady, jádro, běl, těžba, manipulace 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Verdana" pitchFamily="34" charset="0"/>
                          <a:cs typeface="Verdana" pitchFamily="34" charset="0"/>
                        </a:rPr>
                        <a:t>Materiály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Dipl.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Ing. Miloš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Václav NOVÁK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2. ročník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oboru TRUHLÁŘ, TESAŘ, TRUHLÁŘSKÉ PRÁCE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7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0"/>
            <a:ext cx="2710588" cy="792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4525963"/>
          </a:xfr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/>
          </a:lnRef>
          <a:fillRef idx="100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Vadami dřeva </a:t>
            </a:r>
            <a:r>
              <a:rPr lang="cs-CZ" sz="1800" dirty="0" smtClean="0"/>
              <a:t>rozumíme </a:t>
            </a:r>
            <a:r>
              <a:rPr lang="cs-CZ" sz="1800" dirty="0" smtClean="0">
                <a:solidFill>
                  <a:srgbClr val="FF0000"/>
                </a:solidFill>
              </a:rPr>
              <a:t>odchylky od normální struktury</a:t>
            </a:r>
            <a:r>
              <a:rPr lang="cs-CZ" sz="1800" dirty="0" smtClean="0"/>
              <a:t>, které nepříznivě ovlivňují vlastnosti dřeva při jeho využití. Jsou rozhodujícím měřítkem jakosti dřeva. </a:t>
            </a:r>
          </a:p>
          <a:p>
            <a:endParaRPr lang="cs-CZ" sz="1800" dirty="0" smtClean="0"/>
          </a:p>
          <a:p>
            <a:r>
              <a:rPr lang="cs-CZ" sz="1800" dirty="0" smtClean="0"/>
              <a:t> Některé vady lze snadno určit přímo na stojícím stromě (křivost, vidličnatost, atd.), jiné jsou skryté (vnitřní trhliny, nepravé jádro, hniloba, atd.)a projeví se až při zpracování dřeva </a:t>
            </a:r>
          </a:p>
          <a:p>
            <a:endParaRPr lang="cs-CZ" sz="1800" dirty="0" smtClean="0"/>
          </a:p>
          <a:p>
            <a:r>
              <a:rPr lang="cs-CZ" sz="1800" u="sng" dirty="0" smtClean="0">
                <a:solidFill>
                  <a:schemeClr val="accent3">
                    <a:lumMod val="75000"/>
                  </a:schemeClr>
                </a:solidFill>
              </a:rPr>
              <a:t>Podle </a:t>
            </a:r>
            <a:r>
              <a:rPr lang="cs-CZ" sz="18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doby a způsobu </a:t>
            </a:r>
            <a:r>
              <a:rPr lang="cs-CZ" sz="1800" u="sng" dirty="0" smtClean="0">
                <a:solidFill>
                  <a:schemeClr val="accent3">
                    <a:lumMod val="75000"/>
                  </a:schemeClr>
                </a:solidFill>
              </a:rPr>
              <a:t>vzniku lze vady dřeva rozdělit na vady vznikající</a:t>
            </a:r>
            <a:r>
              <a:rPr lang="cs-CZ" sz="1800" dirty="0" smtClean="0">
                <a:solidFill>
                  <a:schemeClr val="accent3">
                    <a:lumMod val="75000"/>
                  </a:schemeClr>
                </a:solidFill>
              </a:rPr>
              <a:t>: </a:t>
            </a:r>
          </a:p>
          <a:p>
            <a:endParaRPr lang="cs-CZ" sz="1800" dirty="0" smtClean="0"/>
          </a:p>
          <a:p>
            <a:pPr>
              <a:buFontTx/>
              <a:buChar char="-"/>
            </a:pPr>
            <a:r>
              <a:rPr lang="cs-CZ" sz="1800" dirty="0" smtClean="0"/>
              <a:t> 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během růstu </a:t>
            </a:r>
          </a:p>
          <a:p>
            <a:pPr>
              <a:buFontTx/>
              <a:buChar char="-"/>
            </a:pP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při těžbě, manipulaci, skladování </a:t>
            </a:r>
          </a:p>
          <a:p>
            <a:pPr>
              <a:buFontTx/>
              <a:buChar char="-"/>
            </a:pP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 procesu výroby výrobků ze dřeva </a:t>
            </a:r>
          </a:p>
          <a:p>
            <a:pPr>
              <a:buFontTx/>
              <a:buChar char="-"/>
            </a:pP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během používání výrobků  </a:t>
            </a:r>
          </a:p>
          <a:p>
            <a:pPr algn="ctr">
              <a:buNone/>
            </a:pPr>
            <a:endParaRPr lang="cs-CZ" sz="1800" dirty="0" smtClean="0">
              <a:solidFill>
                <a:schemeClr val="tx1"/>
              </a:solidFill>
            </a:endParaRPr>
          </a:p>
        </p:txBody>
      </p:sp>
      <p:cxnSp>
        <p:nvCxnSpPr>
          <p:cNvPr id="14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21" name="Obrázek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0"/>
            <a:ext cx="2710588" cy="792000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071546"/>
            <a:ext cx="8229600" cy="4525963"/>
          </a:xfrm>
        </p:spPr>
        <p:txBody>
          <a:bodyPr>
            <a:noAutofit/>
          </a:bodyPr>
          <a:lstStyle/>
          <a:p>
            <a:pPr marL="609600" indent="-609600">
              <a:buFontTx/>
              <a:buNone/>
            </a:pPr>
            <a:r>
              <a:rPr lang="cs-CZ" sz="1800" dirty="0" smtClean="0"/>
              <a:t>Vady dřeva jsou normovány řadou</a:t>
            </a:r>
            <a:r>
              <a:rPr lang="cs-CZ" sz="1800" dirty="0" smtClean="0">
                <a:solidFill>
                  <a:srgbClr val="FF0000"/>
                </a:solidFill>
              </a:rPr>
              <a:t> ČSN</a:t>
            </a:r>
            <a:r>
              <a:rPr lang="cs-CZ" sz="1800" dirty="0" smtClean="0"/>
              <a:t>, které platí pro základní dřevařskou surovinu a materiál (surové dříví, kulatina, řezivo, přířezy, atd.) Na základě těchto norem lze vady rozdělit do těchto základních skupin. </a:t>
            </a:r>
          </a:p>
          <a:p>
            <a:pPr marL="609600" indent="-609600">
              <a:buFontTx/>
              <a:buAutoNum type="arabicPeriod"/>
            </a:pPr>
            <a:r>
              <a:rPr lang="cs-CZ" sz="1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Suky </a:t>
            </a:r>
          </a:p>
          <a:p>
            <a:pPr marL="609600" indent="-609600">
              <a:buFontTx/>
              <a:buAutoNum type="arabicPeriod"/>
            </a:pPr>
            <a:r>
              <a:rPr lang="cs-CZ" sz="1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Trhliny </a:t>
            </a:r>
          </a:p>
          <a:p>
            <a:pPr marL="609600" indent="-609600">
              <a:buFontTx/>
              <a:buAutoNum type="arabicPeriod"/>
            </a:pPr>
            <a:r>
              <a:rPr lang="cs-CZ" sz="1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Vady tvaru kmene </a:t>
            </a:r>
          </a:p>
          <a:p>
            <a:pPr marL="609600" indent="-609600">
              <a:buFontTx/>
              <a:buAutoNum type="arabicPeriod"/>
            </a:pPr>
            <a:r>
              <a:rPr lang="cs-CZ" sz="1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Vady struktury dřeva a nepravé jádro </a:t>
            </a:r>
          </a:p>
          <a:p>
            <a:pPr marL="609600" indent="-609600">
              <a:buFontTx/>
              <a:buAutoNum type="arabicPeriod"/>
            </a:pPr>
            <a:r>
              <a:rPr lang="cs-CZ" sz="1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Poškození houbami</a:t>
            </a:r>
          </a:p>
          <a:p>
            <a:pPr marL="609600" indent="-609600">
              <a:buFontTx/>
              <a:buAutoNum type="arabicPeriod"/>
            </a:pPr>
            <a:r>
              <a:rPr lang="cs-CZ" sz="1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Ostatní poškození dřeva:</a:t>
            </a:r>
          </a:p>
          <a:p>
            <a:pPr marL="0" indent="0">
              <a:buNone/>
            </a:pPr>
            <a:r>
              <a:rPr lang="cs-CZ" sz="1800" dirty="0" smtClean="0">
                <a:solidFill>
                  <a:srgbClr val="92D050"/>
                </a:solidFill>
              </a:rPr>
              <a:t>-</a:t>
            </a:r>
            <a:r>
              <a:rPr lang="cs-CZ" sz="1800" dirty="0" smtClean="0"/>
              <a:t>          </a:t>
            </a:r>
            <a:r>
              <a:rPr lang="cs-CZ" sz="1800" dirty="0" smtClean="0">
                <a:solidFill>
                  <a:srgbClr val="92D050"/>
                </a:solidFill>
              </a:rPr>
              <a:t>Poškození hmyzem </a:t>
            </a:r>
          </a:p>
          <a:p>
            <a:pPr marL="609600" indent="-609600">
              <a:buFontTx/>
              <a:buChar char="-"/>
            </a:pPr>
            <a:r>
              <a:rPr lang="cs-CZ" sz="1800" dirty="0" smtClean="0">
                <a:solidFill>
                  <a:srgbClr val="92D050"/>
                </a:solidFill>
              </a:rPr>
              <a:t>Poškození cizopasnými rostlinami </a:t>
            </a:r>
          </a:p>
          <a:p>
            <a:pPr marL="609600" indent="-609600">
              <a:buFontTx/>
              <a:buChar char="-"/>
            </a:pPr>
            <a:r>
              <a:rPr lang="cs-CZ" sz="1800" dirty="0" smtClean="0">
                <a:solidFill>
                  <a:srgbClr val="92D050"/>
                </a:solidFill>
              </a:rPr>
              <a:t>Vady vzniklé zraněním kmene </a:t>
            </a:r>
          </a:p>
          <a:p>
            <a:pPr marL="609600" indent="-609600">
              <a:buFontTx/>
              <a:buChar char="-"/>
            </a:pPr>
            <a:r>
              <a:rPr lang="cs-CZ" sz="1800" dirty="0" smtClean="0">
                <a:solidFill>
                  <a:srgbClr val="92D050"/>
                </a:solidFill>
              </a:rPr>
              <a:t>Nenormální zbarvení vlivem nenormálních uloženin</a:t>
            </a:r>
          </a:p>
          <a:p>
            <a:pPr marL="609600" indent="-609600">
              <a:buFontTx/>
              <a:buChar char="-"/>
            </a:pPr>
            <a:r>
              <a:rPr lang="cs-CZ" sz="1800" dirty="0" smtClean="0">
                <a:solidFill>
                  <a:srgbClr val="92D050"/>
                </a:solidFill>
              </a:rPr>
              <a:t>Vady vzniklé při výrobě</a:t>
            </a:r>
          </a:p>
          <a:p>
            <a:pPr>
              <a:buNone/>
            </a:pPr>
            <a:endParaRPr lang="cs-CZ" sz="18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0"/>
            <a:ext cx="2710588" cy="7920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" name="Šipka doleva 1"/>
          <p:cNvSpPr/>
          <p:nvPr/>
        </p:nvSpPr>
        <p:spPr>
          <a:xfrm>
            <a:off x="4572000" y="1988840"/>
            <a:ext cx="3672408" cy="2016224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B050"/>
              </a:solidFill>
            </a:endParaRPr>
          </a:p>
        </p:txBody>
      </p:sp>
      <p:sp>
        <p:nvSpPr>
          <p:cNvPr id="5" name="Šipka doleva 4"/>
          <p:cNvSpPr/>
          <p:nvPr/>
        </p:nvSpPr>
        <p:spPr>
          <a:xfrm>
            <a:off x="6090406" y="4005064"/>
            <a:ext cx="2154002" cy="1152128"/>
          </a:xfrm>
          <a:prstGeom prst="lef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92D05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285860"/>
            <a:ext cx="8229600" cy="4525963"/>
          </a:xfrm>
        </p:spPr>
        <p:txBody>
          <a:bodyPr>
            <a:normAutofit/>
          </a:bodyPr>
          <a:lstStyle/>
          <a:p>
            <a:pPr marL="609600" indent="-609600" algn="ctr">
              <a:buNone/>
            </a:pPr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</a:t>
            </a:r>
            <a:r>
              <a:rPr lang="cs-CZ" b="1" u="sng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Suky </a:t>
            </a:r>
          </a:p>
          <a:p>
            <a:pPr marL="609600" indent="-609600">
              <a:buFontTx/>
              <a:buNone/>
            </a:pPr>
            <a:r>
              <a:rPr lang="cs-CZ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800" dirty="0" smtClean="0"/>
              <a:t>V místech kde vyrůstají větve, jsou po rozřezání dřeva viditelné suky.  Jsou jednou z </a:t>
            </a:r>
            <a:r>
              <a:rPr lang="cs-CZ" sz="1800" u="sng" dirty="0" smtClean="0">
                <a:solidFill>
                  <a:srgbClr val="92D050"/>
                </a:solidFill>
              </a:rPr>
              <a:t>rozhodujících vad</a:t>
            </a:r>
            <a:r>
              <a:rPr lang="cs-CZ" sz="1800" dirty="0" smtClean="0"/>
              <a:t>, protože snižují pevnost dřeva (odklon vláken kolem suku), mohou vnášet do dřeva hnilobu nebo být průvodcem nepravého jádra (hlavně u buku). Na rozřezaných sucích jsou viditelné letokruhy větví, mnohem užší než kmenové. </a:t>
            </a:r>
          </a:p>
          <a:p>
            <a:pPr marL="609600" indent="-609600">
              <a:buFontTx/>
              <a:buNone/>
            </a:pPr>
            <a:r>
              <a:rPr lang="cs-CZ" sz="1800" dirty="0" smtClean="0"/>
              <a:t>a)</a:t>
            </a:r>
            <a:r>
              <a:rPr lang="cs-CZ" sz="1800" u="sng" dirty="0" smtClean="0"/>
              <a:t> </a:t>
            </a:r>
            <a:r>
              <a:rPr lang="cs-CZ" sz="1800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Suky</a:t>
            </a:r>
            <a:r>
              <a:rPr lang="cs-CZ" sz="1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rozdělujeme podle různých znaků</a:t>
            </a:r>
            <a:r>
              <a:rPr lang="cs-CZ" sz="1800" u="sng" dirty="0" smtClean="0"/>
              <a:t>: </a:t>
            </a:r>
          </a:p>
          <a:p>
            <a:pPr marL="0" indent="0">
              <a:buNone/>
            </a:pPr>
            <a:r>
              <a:rPr lang="cs-CZ" sz="1800" u="sng" dirty="0" smtClean="0"/>
              <a:t>1)Podle</a:t>
            </a:r>
            <a:r>
              <a:rPr lang="cs-CZ" sz="1800" u="sng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rozměrů :</a:t>
            </a:r>
          </a:p>
          <a:p>
            <a:pPr marL="609600" indent="-609600">
              <a:buFontTx/>
              <a:buChar char="-"/>
            </a:pPr>
            <a:r>
              <a:rPr lang="cs-CZ" sz="1800" dirty="0" smtClean="0">
                <a:solidFill>
                  <a:srgbClr val="00B050"/>
                </a:solidFill>
              </a:rPr>
              <a:t>Velké</a:t>
            </a:r>
            <a:r>
              <a:rPr lang="cs-CZ" sz="1800" dirty="0" smtClean="0"/>
              <a:t> s průměrem </a:t>
            </a:r>
            <a:r>
              <a:rPr lang="cs-CZ" sz="1800" dirty="0" smtClean="0">
                <a:solidFill>
                  <a:srgbClr val="00B050"/>
                </a:solidFill>
              </a:rPr>
              <a:t>nad 40 mm </a:t>
            </a:r>
          </a:p>
          <a:p>
            <a:pPr marL="609600" indent="-609600">
              <a:buFontTx/>
              <a:buChar char="-"/>
            </a:pPr>
            <a:r>
              <a:rPr lang="cs-CZ" sz="1800" dirty="0" smtClean="0">
                <a:solidFill>
                  <a:srgbClr val="00B050"/>
                </a:solidFill>
              </a:rPr>
              <a:t>Střední</a:t>
            </a:r>
            <a:r>
              <a:rPr lang="cs-CZ" sz="1800" dirty="0" smtClean="0"/>
              <a:t> s průměrem </a:t>
            </a:r>
            <a:r>
              <a:rPr lang="cs-CZ" sz="1800" dirty="0" smtClean="0">
                <a:solidFill>
                  <a:srgbClr val="00B050"/>
                </a:solidFill>
              </a:rPr>
              <a:t>15 – 40 mm </a:t>
            </a:r>
          </a:p>
          <a:p>
            <a:pPr marL="609600" indent="-609600">
              <a:buFontTx/>
              <a:buChar char="-"/>
            </a:pPr>
            <a:r>
              <a:rPr lang="cs-CZ" sz="1800" dirty="0" smtClean="0">
                <a:solidFill>
                  <a:srgbClr val="00B050"/>
                </a:solidFill>
              </a:rPr>
              <a:t>Malé</a:t>
            </a:r>
            <a:r>
              <a:rPr lang="cs-CZ" sz="1800" dirty="0" smtClean="0"/>
              <a:t> s průměrem </a:t>
            </a:r>
            <a:r>
              <a:rPr lang="cs-CZ" sz="1800" dirty="0" smtClean="0">
                <a:solidFill>
                  <a:srgbClr val="00B050"/>
                </a:solidFill>
              </a:rPr>
              <a:t>do 15 mm </a:t>
            </a:r>
          </a:p>
          <a:p>
            <a:pPr marL="609600" indent="-609600">
              <a:buFontTx/>
              <a:buNone/>
            </a:pPr>
            <a:r>
              <a:rPr lang="cs-CZ" sz="1800" dirty="0"/>
              <a:t>2</a:t>
            </a:r>
            <a:r>
              <a:rPr lang="cs-CZ" sz="1800" dirty="0" smtClean="0"/>
              <a:t>) </a:t>
            </a:r>
            <a:r>
              <a:rPr lang="cs-CZ" sz="1800" u="sng" dirty="0" smtClean="0"/>
              <a:t>Podle </a:t>
            </a:r>
            <a:r>
              <a:rPr lang="cs-CZ" sz="1800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tvaru</a:t>
            </a:r>
            <a:r>
              <a:rPr lang="cs-CZ" sz="1800" u="sng" dirty="0" smtClean="0"/>
              <a:t> </a:t>
            </a:r>
            <a:r>
              <a:rPr lang="cs-CZ" sz="1800" dirty="0" smtClean="0"/>
              <a:t>: okrouhlé, podlouhlé, přeslenovité</a:t>
            </a:r>
            <a:endParaRPr lang="cs-CZ" sz="1800" u="sng" dirty="0" smtClean="0"/>
          </a:p>
          <a:p>
            <a:pPr marL="609600" indent="-609600"/>
            <a:endParaRPr lang="cs-CZ" sz="1800" u="sng" dirty="0" smtClean="0"/>
          </a:p>
          <a:p>
            <a:pPr lvl="1" algn="ctr">
              <a:buNone/>
            </a:pPr>
            <a:endParaRPr lang="cs-CZ" sz="24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9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0"/>
            <a:ext cx="2710588" cy="79200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" name="Ovál 4"/>
          <p:cNvSpPr/>
          <p:nvPr/>
        </p:nvSpPr>
        <p:spPr>
          <a:xfrm>
            <a:off x="5047970" y="3347639"/>
            <a:ext cx="1800200" cy="151216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5498863" y="3493711"/>
            <a:ext cx="1296144" cy="115212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5724128" y="3645024"/>
            <a:ext cx="1070879" cy="79208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5948070" y="3789040"/>
            <a:ext cx="846937" cy="50405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6371538" y="3861048"/>
            <a:ext cx="423469" cy="36004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071546"/>
            <a:ext cx="8229600" cy="485778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endParaRPr lang="cs-CZ" sz="1800" b="1" dirty="0" smtClean="0"/>
          </a:p>
          <a:p>
            <a:pPr>
              <a:buFontTx/>
              <a:buNone/>
            </a:pP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</a:rPr>
              <a:t>c</a:t>
            </a:r>
            <a:r>
              <a:rPr lang="cs-CZ" sz="1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Podle stupně srůstu s okolním dřevem</a:t>
            </a:r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>
              <a:buFontTx/>
              <a:buChar char="-"/>
            </a:pPr>
            <a:r>
              <a:rPr lang="cs-CZ" sz="1800" dirty="0" smtClean="0">
                <a:solidFill>
                  <a:schemeClr val="accent6">
                    <a:lumMod val="50000"/>
                  </a:schemeClr>
                </a:solidFill>
              </a:rPr>
              <a:t>Srostlé </a:t>
            </a:r>
            <a:r>
              <a:rPr lang="cs-CZ" sz="1800" dirty="0" smtClean="0"/>
              <a:t>– letokruhy suku  tvoří s okolním dřevem souvislý celek </a:t>
            </a:r>
          </a:p>
          <a:p>
            <a:pPr>
              <a:buFontTx/>
              <a:buChar char="-"/>
            </a:pPr>
            <a:r>
              <a:rPr lang="cs-CZ" sz="1800" dirty="0" smtClean="0">
                <a:solidFill>
                  <a:schemeClr val="accent6">
                    <a:lumMod val="50000"/>
                  </a:schemeClr>
                </a:solidFill>
              </a:rPr>
              <a:t>Částečně srostlé </a:t>
            </a:r>
            <a:r>
              <a:rPr lang="cs-CZ" sz="1800" dirty="0" smtClean="0"/>
              <a:t>– po větvích odumřelých za života stromu, jsou srostlé alespoň do 1/3 obvodu </a:t>
            </a:r>
          </a:p>
          <a:p>
            <a:pPr>
              <a:buFontTx/>
              <a:buChar char="-"/>
            </a:pPr>
            <a:r>
              <a:rPr lang="cs-CZ" sz="1800" dirty="0" smtClean="0">
                <a:solidFill>
                  <a:schemeClr val="accent6">
                    <a:lumMod val="50000"/>
                  </a:schemeClr>
                </a:solidFill>
              </a:rPr>
              <a:t>Nesrostlé</a:t>
            </a:r>
            <a:r>
              <a:rPr lang="cs-CZ" sz="1800" dirty="0" smtClean="0"/>
              <a:t> (vypadavé) – oddělené od okolního dřeva (sroste do méně než 1/3 obvodu </a:t>
            </a:r>
          </a:p>
          <a:p>
            <a:pPr>
              <a:buFontTx/>
              <a:buNone/>
            </a:pPr>
            <a:endParaRPr lang="cs-CZ" sz="18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FontTx/>
              <a:buNone/>
            </a:pPr>
            <a:r>
              <a:rPr lang="cs-CZ" sz="1800" dirty="0" smtClean="0">
                <a:solidFill>
                  <a:schemeClr val="accent5">
                    <a:lumMod val="75000"/>
                  </a:schemeClr>
                </a:solidFill>
              </a:rPr>
              <a:t>d</a:t>
            </a:r>
            <a:r>
              <a:rPr lang="cs-CZ" sz="18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cs-CZ" sz="18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místa výskytu v kmenu</a:t>
            </a:r>
            <a:r>
              <a:rPr lang="cs-CZ" sz="18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smtClean="0"/>
              <a:t>(v příčném řezu) </a:t>
            </a:r>
          </a:p>
          <a:p>
            <a:pPr>
              <a:buFontTx/>
              <a:buChar char="-"/>
            </a:pPr>
            <a:r>
              <a:rPr lang="cs-CZ" sz="1800" dirty="0" smtClean="0">
                <a:solidFill>
                  <a:schemeClr val="accent5">
                    <a:lumMod val="75000"/>
                  </a:schemeClr>
                </a:solidFill>
              </a:rPr>
              <a:t>Vnitřní</a:t>
            </a:r>
            <a:r>
              <a:rPr lang="cs-CZ" sz="1800" dirty="0" smtClean="0"/>
              <a:t> – vyskytují se hlavně ve spodní části kmene – tzv. oddenkové části, na povrchu jsou neznatelné </a:t>
            </a:r>
          </a:p>
          <a:p>
            <a:pPr>
              <a:buFontTx/>
              <a:buChar char="-"/>
            </a:pPr>
            <a:r>
              <a:rPr lang="cs-CZ" sz="1800" dirty="0" smtClean="0">
                <a:solidFill>
                  <a:schemeClr val="accent5">
                    <a:lumMod val="75000"/>
                  </a:schemeClr>
                </a:solidFill>
              </a:rPr>
              <a:t>Vnější</a:t>
            </a:r>
            <a:r>
              <a:rPr lang="cs-CZ" sz="1800" dirty="0" smtClean="0"/>
              <a:t> – jsou v horní části kmene, nezavalené dřevem, vycházení na povrch</a:t>
            </a:r>
          </a:p>
          <a:p>
            <a:pPr marL="457200" indent="-457200">
              <a:buAutoNum type="alphaLcParenR"/>
            </a:pPr>
            <a:endParaRPr lang="cs-CZ" sz="18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1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41" y="57013"/>
            <a:ext cx="2710588" cy="792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285860"/>
            <a:ext cx="8229600" cy="4525963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endParaRPr lang="cs-CZ" sz="18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5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251520" y="126876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6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20" name="Obrázek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279"/>
            <a:ext cx="2818092" cy="823411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 descr="C:\Users\Novak\Desktop\Fotky Novák\VADY DŘEVA\P504004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54" y="1142818"/>
            <a:ext cx="8926942" cy="4669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00192" y="5157192"/>
            <a:ext cx="25557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Břečťan ničící javor ve Zlíně</a:t>
            </a:r>
            <a:endParaRPr lang="cs-CZ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428596" y="1071546"/>
            <a:ext cx="8229600" cy="485778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endParaRPr lang="cs-CZ" sz="1800" b="1" dirty="0" smtClean="0"/>
          </a:p>
          <a:p>
            <a:pPr>
              <a:buFontTx/>
              <a:buNone/>
            </a:pPr>
            <a:endParaRPr lang="cs-CZ" sz="1800" dirty="0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2" name="Přímá spojnice 6"/>
          <p:cNvCxnSpPr/>
          <p:nvPr/>
        </p:nvCxnSpPr>
        <p:spPr>
          <a:xfrm>
            <a:off x="0" y="1026327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279"/>
            <a:ext cx="2818092" cy="823411"/>
          </a:xfrm>
          <a:prstGeom prst="rect">
            <a:avLst/>
          </a:prstGeom>
        </p:spPr>
      </p:pic>
      <p:sp>
        <p:nvSpPr>
          <p:cNvPr id="20" name="Nadpis 1"/>
          <p:cNvSpPr txBox="1">
            <a:spLocks/>
          </p:cNvSpPr>
          <p:nvPr/>
        </p:nvSpPr>
        <p:spPr>
          <a:xfrm>
            <a:off x="3356248" y="2976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21" name="Obrázek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589"/>
            <a:ext cx="2818092" cy="823411"/>
          </a:xfrm>
          <a:prstGeom prst="rect">
            <a:avLst/>
          </a:prstGeom>
        </p:spPr>
      </p:pic>
      <p:pic>
        <p:nvPicPr>
          <p:cNvPr id="2050" name="Picture 2" descr="C:\Users\Novak\Desktop\Fotky Novák\VADY DŘEVA\P504004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77" y="1038169"/>
            <a:ext cx="8598844" cy="5009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ovéPole 23"/>
          <p:cNvSpPr txBox="1"/>
          <p:nvPr/>
        </p:nvSpPr>
        <p:spPr>
          <a:xfrm>
            <a:off x="6182316" y="5373216"/>
            <a:ext cx="25044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Jmelí ne stromech ve stejném parku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639968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428596" y="1071546"/>
            <a:ext cx="8229600" cy="485778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cs-CZ" sz="1800" b="1" dirty="0" smtClean="0"/>
              <a:t>  </a:t>
            </a:r>
          </a:p>
          <a:p>
            <a:pPr>
              <a:buFontTx/>
              <a:buNone/>
            </a:pPr>
            <a:r>
              <a:rPr lang="cs-CZ" sz="1800" b="1" dirty="0" smtClean="0"/>
              <a:t>						</a:t>
            </a:r>
            <a:r>
              <a:rPr lang="cs-CZ" sz="1200" b="1" dirty="0" smtClean="0"/>
              <a:t>PORANĚNÍ kmene (při větru i růstu strom o strom)</a:t>
            </a:r>
            <a:endParaRPr lang="cs-CZ" sz="1800" b="1" dirty="0"/>
          </a:p>
          <a:p>
            <a:pPr>
              <a:buFontTx/>
              <a:buNone/>
            </a:pPr>
            <a:r>
              <a:rPr lang="cs-CZ" sz="1800" b="1" dirty="0" smtClean="0"/>
              <a:t>		</a:t>
            </a:r>
          </a:p>
          <a:p>
            <a:pPr>
              <a:buFontTx/>
              <a:buNone/>
            </a:pPr>
            <a:endParaRPr lang="cs-CZ" sz="1800" b="1" dirty="0"/>
          </a:p>
          <a:p>
            <a:pPr>
              <a:buFontTx/>
              <a:buNone/>
            </a:pPr>
            <a:endParaRPr lang="cs-CZ" sz="1800" b="1" dirty="0" smtClean="0"/>
          </a:p>
          <a:p>
            <a:pPr>
              <a:buFontTx/>
              <a:buNone/>
            </a:pPr>
            <a:endParaRPr lang="cs-CZ" sz="1800" b="1" dirty="0"/>
          </a:p>
          <a:p>
            <a:pPr>
              <a:buFontTx/>
              <a:buNone/>
            </a:pPr>
            <a:endParaRPr lang="cs-CZ" sz="1800" b="1" dirty="0" smtClean="0"/>
          </a:p>
          <a:p>
            <a:pPr>
              <a:buFontTx/>
              <a:buNone/>
            </a:pPr>
            <a:endParaRPr lang="cs-CZ" sz="1800" b="1" dirty="0"/>
          </a:p>
          <a:p>
            <a:pPr>
              <a:buFontTx/>
              <a:buNone/>
            </a:pPr>
            <a:endParaRPr lang="cs-CZ" sz="1800" b="1" dirty="0" smtClean="0"/>
          </a:p>
          <a:p>
            <a:pPr>
              <a:buFontTx/>
              <a:buNone/>
            </a:pPr>
            <a:endParaRPr lang="cs-CZ" sz="1800" b="1" dirty="0"/>
          </a:p>
          <a:p>
            <a:pPr>
              <a:buFontTx/>
              <a:buNone/>
            </a:pPr>
            <a:r>
              <a:rPr lang="cs-CZ" sz="1200" b="1" dirty="0" smtClean="0"/>
              <a:t> KŘIVOST stromu – bříza bělokorá</a:t>
            </a:r>
          </a:p>
          <a:p>
            <a:pPr>
              <a:buFontTx/>
              <a:buNone/>
            </a:pPr>
            <a:r>
              <a:rPr lang="cs-CZ" sz="1200" b="1" dirty="0" smtClean="0"/>
              <a:t>                  (Máchovo jezero)</a:t>
            </a:r>
            <a:r>
              <a:rPr lang="cs-CZ" sz="1800" b="1" dirty="0" smtClean="0"/>
              <a:t> </a:t>
            </a:r>
          </a:p>
          <a:p>
            <a:pPr>
              <a:buFontTx/>
              <a:buNone/>
            </a:pPr>
            <a:r>
              <a:rPr lang="cs-CZ" sz="1200" b="1" dirty="0" smtClean="0"/>
              <a:t>Vzadu VIDLIČNATOST u břízy</a:t>
            </a:r>
            <a:r>
              <a:rPr lang="cs-CZ" sz="1800" b="1" dirty="0" smtClean="0"/>
              <a:t>                                                                 </a:t>
            </a:r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Nadpis 1"/>
          <p:cNvSpPr txBox="1">
            <a:spLocks/>
          </p:cNvSpPr>
          <p:nvPr/>
        </p:nvSpPr>
        <p:spPr>
          <a:xfrm>
            <a:off x="3203848" y="171280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46" y="81927"/>
            <a:ext cx="2710588" cy="79200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cxnSp>
        <p:nvCxnSpPr>
          <p:cNvPr id="16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6"/>
          <p:cNvCxnSpPr/>
          <p:nvPr/>
        </p:nvCxnSpPr>
        <p:spPr>
          <a:xfrm>
            <a:off x="151946" y="6117250"/>
            <a:ext cx="8992054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C:\Users\Novak\Desktop\Fotky Novák\VADY DŘEVA\P602003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80728"/>
            <a:ext cx="3744416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Novak\Desktop\Fotky Novák\VADY DŘEVA\P60200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172022"/>
            <a:ext cx="5148064" cy="3810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69179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/>
          </a:p>
        </p:txBody>
      </p:sp>
      <p:cxnSp>
        <p:nvCxnSpPr>
          <p:cNvPr id="5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>
          <a:xfrm>
            <a:off x="428596" y="1071546"/>
            <a:ext cx="8229600" cy="48577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 </a:t>
            </a:r>
          </a:p>
          <a:p>
            <a:pPr marL="0" indent="0">
              <a:buNone/>
            </a:pPr>
            <a:endParaRPr lang="cs-CZ" sz="1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Otázky k opakování:</a:t>
            </a:r>
          </a:p>
          <a:p>
            <a:pPr marL="0" indent="0">
              <a:buNone/>
            </a:pPr>
            <a:endParaRPr lang="cs-CZ" sz="1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AutoNum type="arabicParenR"/>
            </a:pPr>
            <a:r>
              <a:rPr lang="cs-CZ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jsou to VADY DŘEVA (co je to vada – obecně)?</a:t>
            </a:r>
          </a:p>
          <a:p>
            <a:pPr>
              <a:buAutoNum type="arabicParenR"/>
            </a:pPr>
            <a:endParaRPr lang="cs-CZ" sz="1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AutoNum type="arabicParenR"/>
            </a:pPr>
            <a:r>
              <a:rPr lang="cs-CZ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Rozděl VADY DŘEVA podle času, kdy vznikají.</a:t>
            </a:r>
          </a:p>
          <a:p>
            <a:pPr>
              <a:buAutoNum type="arabicParenR"/>
            </a:pPr>
            <a:endParaRPr lang="cs-CZ" sz="1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AutoNum type="arabicParenR"/>
            </a:pPr>
            <a:r>
              <a:rPr lang="cs-CZ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Jaké jsou základní VADY DŘEVA?</a:t>
            </a:r>
          </a:p>
          <a:p>
            <a:pPr>
              <a:buAutoNum type="arabicParenR"/>
            </a:pPr>
            <a:endParaRPr lang="cs-CZ" sz="1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AutoNum type="arabicParenR"/>
            </a:pPr>
            <a:r>
              <a:rPr lang="cs-CZ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Jaké jsou ty ostatní?	</a:t>
            </a:r>
            <a:endParaRPr 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46" y="81927"/>
            <a:ext cx="2710588" cy="792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7" name="Popisek se šipkou dolů 16"/>
          <p:cNvSpPr/>
          <p:nvPr/>
        </p:nvSpPr>
        <p:spPr>
          <a:xfrm>
            <a:off x="1763688" y="1124744"/>
            <a:ext cx="5400600" cy="864096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4139952" y="1196752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?????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21712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428596" y="1071546"/>
            <a:ext cx="8229600" cy="48577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/>
              <a:t>Literatura:</a:t>
            </a:r>
            <a:endParaRPr lang="cs-CZ" sz="1800" dirty="0"/>
          </a:p>
          <a:p>
            <a:endParaRPr lang="cs-CZ" sz="1200" dirty="0"/>
          </a:p>
          <a:p>
            <a:r>
              <a:rPr lang="cs-CZ" sz="1200" dirty="0"/>
              <a:t>Ing</a:t>
            </a:r>
            <a:r>
              <a:rPr lang="cs-CZ" sz="1200" dirty="0" smtClean="0"/>
              <a:t>. KŘUPALOVÁ</a:t>
            </a:r>
            <a:r>
              <a:rPr lang="cs-CZ" sz="1200" dirty="0"/>
              <a:t>, Zdeňka. </a:t>
            </a:r>
            <a:r>
              <a:rPr lang="cs-CZ" sz="1200" i="1" dirty="0"/>
              <a:t>Nauka o materiálech pro 1. a 2. ročník SOU učebního oboru truhlář</a:t>
            </a:r>
            <a:r>
              <a:rPr lang="cs-CZ" sz="1200" dirty="0"/>
              <a:t>. Praha 1, Mostecká 9: SOBOTÁLES, 1999, ISBN 80-85920-57-3. </a:t>
            </a:r>
            <a:endParaRPr lang="cs-CZ" sz="1200" dirty="0" smtClean="0"/>
          </a:p>
          <a:p>
            <a:endParaRPr lang="cs-CZ" sz="1200" dirty="0"/>
          </a:p>
          <a:p>
            <a:r>
              <a:rPr lang="cs-CZ" sz="1200" dirty="0" smtClean="0"/>
              <a:t>Fotografie na snímku 6, 7, 8 jsou z vlastního zdroje autora </a:t>
            </a:r>
            <a:r>
              <a:rPr lang="cs-CZ" sz="1200" dirty="0" smtClean="0"/>
              <a:t>DUM</a:t>
            </a:r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pPr>
              <a:buFontTx/>
              <a:buNone/>
            </a:pPr>
            <a:endParaRPr lang="cs-CZ" sz="1200" b="1" dirty="0" smtClean="0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41" y="57013"/>
            <a:ext cx="2710588" cy="79200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cxnSp>
        <p:nvCxnSpPr>
          <p:cNvPr id="16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6"/>
          <p:cNvCxnSpPr/>
          <p:nvPr/>
        </p:nvCxnSpPr>
        <p:spPr>
          <a:xfrm>
            <a:off x="91241" y="6021288"/>
            <a:ext cx="9052759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919494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1120</TotalTime>
  <Words>691</Words>
  <Application>Microsoft Office PowerPoint</Application>
  <PresentationFormat>Předvádění na obrazovce (4:3)</PresentationFormat>
  <Paragraphs>182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Vady dřeva – úvod, rozdělení, suky VY_32_INOVACE_28_566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Miloš Václav Novák, Ing.</cp:lastModifiedBy>
  <cp:revision>90</cp:revision>
  <dcterms:created xsi:type="dcterms:W3CDTF">2010-11-01T23:40:31Z</dcterms:created>
  <dcterms:modified xsi:type="dcterms:W3CDTF">2013-06-14T10:52:07Z</dcterms:modified>
</cp:coreProperties>
</file>