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1"/>
  </p:notesMasterIdLst>
  <p:sldIdLst>
    <p:sldId id="264" r:id="rId2"/>
    <p:sldId id="266" r:id="rId3"/>
    <p:sldId id="267" r:id="rId4"/>
    <p:sldId id="270" r:id="rId5"/>
    <p:sldId id="271" r:id="rId6"/>
    <p:sldId id="272" r:id="rId7"/>
    <p:sldId id="273" r:id="rId8"/>
    <p:sldId id="274" r:id="rId9"/>
    <p:sldId id="27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750" autoAdjust="0"/>
    <p:restoredTop sz="94660"/>
  </p:normalViewPr>
  <p:slideViewPr>
    <p:cSldViewPr>
      <p:cViewPr>
        <p:scale>
          <a:sx n="90" d="100"/>
          <a:sy n="90" d="100"/>
        </p:scale>
        <p:origin x="-1038" y="-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14.6.2013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14.6.2013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14.6.2013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14.6.2013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14.6.2013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14.6.2013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14.6.2013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14.6.2013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14.6.2013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14.6.2013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14.6.2013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14.6.2013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14.6.2013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928670"/>
            <a:ext cx="8229600" cy="1143000"/>
          </a:xfrm>
        </p:spPr>
        <p:txBody>
          <a:bodyPr>
            <a:normAutofit/>
          </a:bodyPr>
          <a:lstStyle/>
          <a:p>
            <a:r>
              <a:rPr lang="cs-CZ" sz="1600" dirty="0" smtClean="0"/>
              <a:t>Vady </a:t>
            </a:r>
            <a:r>
              <a:rPr lang="cs-CZ" sz="1600" dirty="0" smtClean="0"/>
              <a:t>dřeva – trhliny, vady růstu, vady struktury dřeva</a:t>
            </a:r>
            <a:br>
              <a:rPr lang="cs-CZ" sz="1600" dirty="0" smtClean="0"/>
            </a:br>
            <a:r>
              <a:rPr lang="cs-CZ" sz="1600" dirty="0" smtClean="0"/>
              <a:t>VY_32_INOVACE_28_567</a:t>
            </a:r>
            <a:endParaRPr lang="cs-CZ" sz="16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/>
          </a:p>
        </p:txBody>
      </p:sp>
      <p:cxnSp>
        <p:nvCxnSpPr>
          <p:cNvPr id="5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75145663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28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Vyučovací hodina o 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vadách dřeva, trhlinách, vadách růstu, vadách struktury dřeva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Trhliny v kmeni, trhliny na řezivu, struktura dřeva, růst, křivost, točivost vláken, oddenek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Materiály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Dipl</a:t>
                      </a: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. Ing. Miloš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Václav NOVÁK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2.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ročník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oboru 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TRUHLÁŘ, TESAŘ, TRUHLÁŘSKÉ PRÁCE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7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sp>
        <p:nvSpPr>
          <p:cNvPr id="9" name="Zástupný symbol pro číslo snímku 14"/>
          <p:cNvSpPr txBox="1">
            <a:spLocks/>
          </p:cNvSpPr>
          <p:nvPr/>
        </p:nvSpPr>
        <p:spPr>
          <a:xfrm>
            <a:off x="6480000" y="63360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2710588" cy="792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571472" y="1357298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1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2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3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14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Zástupný symbol pro číslo snímku 14"/>
          <p:cNvSpPr txBox="1">
            <a:spLocks/>
          </p:cNvSpPr>
          <p:nvPr/>
        </p:nvSpPr>
        <p:spPr>
          <a:xfrm>
            <a:off x="6480000" y="63360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7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8" name="Obrázek 1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2710588" cy="79200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20" name="Zástupný symbol pro obsah 2"/>
          <p:cNvSpPr>
            <a:spLocks noGrp="1"/>
          </p:cNvSpPr>
          <p:nvPr>
            <p:ph type="title"/>
          </p:nvPr>
        </p:nvSpPr>
        <p:spPr>
          <a:xfrm>
            <a:off x="428596" y="1357298"/>
            <a:ext cx="8229600" cy="4429125"/>
          </a:xfrm>
        </p:spPr>
        <p:txBody>
          <a:bodyPr>
            <a:normAutofit/>
          </a:bodyPr>
          <a:lstStyle/>
          <a:p>
            <a:pPr algn="l"/>
            <a:r>
              <a:rPr lang="cs-CZ" sz="2700" b="1" dirty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r>
              <a:rPr lang="cs-CZ" sz="2700" b="1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	</a:t>
            </a:r>
            <a:r>
              <a:rPr lang="cs-CZ" sz="2700" b="1" u="sng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Trhliny </a:t>
            </a:r>
            <a:r>
              <a:rPr lang="cs-CZ" sz="1800" b="1" dirty="0" smtClean="0"/>
              <a:t/>
            </a:r>
            <a:br>
              <a:rPr lang="cs-CZ" sz="1800" b="1" dirty="0" smtClean="0"/>
            </a:br>
            <a:r>
              <a:rPr lang="cs-CZ" sz="1800" b="1" dirty="0" smtClean="0"/>
              <a:t/>
            </a:r>
            <a:br>
              <a:rPr lang="cs-CZ" sz="1800" b="1" dirty="0" smtClean="0"/>
            </a:br>
            <a:r>
              <a:rPr lang="cs-CZ" sz="1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Trhlinou </a:t>
            </a:r>
            <a:r>
              <a:rPr lang="cs-CZ" sz="1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rozumíme </a:t>
            </a:r>
            <a:r>
              <a:rPr lang="cs-CZ" sz="1800" dirty="0" smtClean="0"/>
              <a:t>násilné oddělení jednotlivých dřevních vláken od sebe, tzn. </a:t>
            </a:r>
            <a:r>
              <a:rPr lang="cs-CZ" sz="1800" dirty="0" smtClean="0"/>
              <a:t>porušení </a:t>
            </a:r>
            <a:r>
              <a:rPr lang="cs-CZ" sz="1800" dirty="0" smtClean="0"/>
              <a:t>celistvosti dřeva. </a:t>
            </a:r>
            <a:r>
              <a:rPr lang="cs-CZ" sz="1800" dirty="0" smtClean="0">
                <a:solidFill>
                  <a:schemeClr val="accent5">
                    <a:lumMod val="75000"/>
                  </a:schemeClr>
                </a:solidFill>
              </a:rPr>
              <a:t>Trhliny snižují pevnost </a:t>
            </a:r>
            <a:r>
              <a:rPr lang="cs-CZ" sz="1800" dirty="0" smtClean="0">
                <a:solidFill>
                  <a:schemeClr val="accent5">
                    <a:lumMod val="75000"/>
                  </a:schemeClr>
                </a:solidFill>
              </a:rPr>
              <a:t>dřeva. </a:t>
            </a:r>
            <a:br>
              <a:rPr lang="cs-CZ" sz="1800" dirty="0" smtClean="0">
                <a:solidFill>
                  <a:schemeClr val="accent5">
                    <a:lumMod val="75000"/>
                  </a:schemeClr>
                </a:solidFill>
              </a:rPr>
            </a:br>
            <a:r>
              <a:rPr lang="cs-CZ" sz="18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Podle </a:t>
            </a:r>
            <a:r>
              <a:rPr lang="cs-CZ" sz="18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času vzniku se trhliny dělí na</a:t>
            </a:r>
            <a:r>
              <a:rPr lang="cs-CZ" sz="1800" dirty="0" smtClean="0"/>
              <a:t>: </a:t>
            </a:r>
            <a:br>
              <a:rPr lang="cs-CZ" sz="1800" dirty="0" smtClean="0"/>
            </a:br>
            <a:r>
              <a:rPr lang="cs-CZ" sz="1800" dirty="0" smtClean="0"/>
              <a:t>.	</a:t>
            </a:r>
            <a:r>
              <a:rPr lang="cs-CZ" sz="1800" dirty="0" smtClean="0">
                <a:solidFill>
                  <a:schemeClr val="accent5">
                    <a:lumMod val="75000"/>
                  </a:schemeClr>
                </a:solidFill>
              </a:rPr>
              <a:t>Trhliny</a:t>
            </a:r>
            <a:r>
              <a:rPr lang="cs-CZ" sz="1800" dirty="0" smtClean="0"/>
              <a:t> </a:t>
            </a:r>
            <a:r>
              <a:rPr lang="cs-CZ" sz="1800" dirty="0" smtClean="0"/>
              <a:t>v rostoucím </a:t>
            </a:r>
            <a:r>
              <a:rPr lang="cs-CZ" sz="1800" dirty="0" smtClean="0"/>
              <a:t>stromě 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>.	</a:t>
            </a:r>
            <a:r>
              <a:rPr lang="cs-CZ" sz="1800" dirty="0" smtClean="0">
                <a:solidFill>
                  <a:schemeClr val="accent5">
                    <a:lumMod val="75000"/>
                  </a:schemeClr>
                </a:solidFill>
              </a:rPr>
              <a:t>Trhliny </a:t>
            </a:r>
            <a:r>
              <a:rPr lang="cs-CZ" sz="1800" dirty="0" smtClean="0"/>
              <a:t>v pokáceném a ve zpracovaném dřevě – výbušné </a:t>
            </a:r>
            <a:r>
              <a:rPr lang="cs-CZ" sz="1800" dirty="0" smtClean="0"/>
              <a:t>trhliny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2700" b="1" dirty="0" smtClean="0">
                <a:solidFill>
                  <a:schemeClr val="accent6">
                    <a:lumMod val="75000"/>
                  </a:schemeClr>
                </a:solidFill>
              </a:rPr>
              <a:t>Trhliny v rostoucím </a:t>
            </a:r>
            <a:r>
              <a:rPr lang="cs-CZ" sz="2700" b="1" dirty="0" smtClean="0">
                <a:solidFill>
                  <a:schemeClr val="accent6">
                    <a:lumMod val="75000"/>
                  </a:schemeClr>
                </a:solidFill>
              </a:rPr>
              <a:t>stromě jsou:</a:t>
            </a:r>
            <a:r>
              <a:rPr lang="cs-CZ" sz="1800" b="1" dirty="0" smtClean="0"/>
              <a:t/>
            </a:r>
            <a:br>
              <a:rPr lang="cs-CZ" sz="1800" b="1" dirty="0" smtClean="0"/>
            </a:br>
            <a:r>
              <a:rPr lang="cs-CZ" sz="1800" dirty="0" smtClean="0"/>
              <a:t>A</a:t>
            </a:r>
            <a:r>
              <a:rPr lang="cs-CZ" sz="1800" dirty="0"/>
              <a:t>)</a:t>
            </a:r>
            <a:r>
              <a:rPr lang="cs-CZ" sz="1800" dirty="0" smtClean="0">
                <a:solidFill>
                  <a:srgbClr val="C00000"/>
                </a:solidFill>
              </a:rPr>
              <a:t> </a:t>
            </a:r>
            <a:r>
              <a:rPr lang="cs-CZ" sz="1800" dirty="0" smtClean="0">
                <a:solidFill>
                  <a:srgbClr val="C00000"/>
                </a:solidFill>
              </a:rPr>
              <a:t>středové </a:t>
            </a:r>
            <a:r>
              <a:rPr lang="cs-CZ" sz="1800" dirty="0" smtClean="0"/>
              <a:t>(dřeňové) radiální trhliny vnitřní: </a:t>
            </a:r>
            <a:r>
              <a:rPr lang="cs-CZ" sz="1800" dirty="0"/>
              <a:t>j</a:t>
            </a:r>
            <a:r>
              <a:rPr lang="cs-CZ" sz="1800" dirty="0" smtClean="0"/>
              <a:t>ednoduché a lomené </a:t>
            </a:r>
            <a:r>
              <a:rPr lang="cs-CZ" sz="1800" dirty="0" smtClean="0"/>
              <a:t>, k</a:t>
            </a:r>
            <a:r>
              <a:rPr lang="cs-CZ" sz="1800" dirty="0" smtClean="0"/>
              <a:t>řížové 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>B) </a:t>
            </a:r>
            <a:r>
              <a:rPr lang="cs-CZ" sz="1800" dirty="0" smtClean="0">
                <a:solidFill>
                  <a:srgbClr val="C00000"/>
                </a:solidFill>
              </a:rPr>
              <a:t>odlupčivé</a:t>
            </a:r>
            <a:r>
              <a:rPr lang="cs-CZ" sz="1800" dirty="0" smtClean="0"/>
              <a:t> – tangenciální trhliny vnitřní: </a:t>
            </a:r>
            <a:r>
              <a:rPr lang="cs-CZ" sz="1800" dirty="0" smtClean="0"/>
              <a:t> </a:t>
            </a:r>
            <a:r>
              <a:rPr lang="cs-CZ" sz="1800" dirty="0" smtClean="0"/>
              <a:t>obloukové a </a:t>
            </a:r>
            <a:r>
              <a:rPr lang="cs-CZ" sz="1800" dirty="0" smtClean="0"/>
              <a:t>kruhové 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>C) </a:t>
            </a:r>
            <a:r>
              <a:rPr lang="cs-CZ" sz="1800" dirty="0" smtClean="0">
                <a:solidFill>
                  <a:srgbClr val="C00000"/>
                </a:solidFill>
              </a:rPr>
              <a:t>obvodové</a:t>
            </a:r>
            <a:r>
              <a:rPr lang="cs-CZ" sz="1800" dirty="0" smtClean="0"/>
              <a:t> – radiální trhliny mrazové (vnější)</a:t>
            </a:r>
            <a:br>
              <a:rPr lang="cs-CZ" sz="1800" dirty="0" smtClean="0"/>
            </a:br>
            <a:endParaRPr lang="cs-CZ" sz="1800" dirty="0"/>
          </a:p>
        </p:txBody>
      </p:sp>
      <p:cxnSp>
        <p:nvCxnSpPr>
          <p:cNvPr id="3" name="Přímá spojnice 2"/>
          <p:cNvCxnSpPr/>
          <p:nvPr/>
        </p:nvCxnSpPr>
        <p:spPr>
          <a:xfrm flipV="1">
            <a:off x="5364088" y="4131078"/>
            <a:ext cx="144016" cy="23402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V="1">
            <a:off x="6029916" y="4257092"/>
            <a:ext cx="198268" cy="10801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V="1">
            <a:off x="6228184" y="4149080"/>
            <a:ext cx="0" cy="10801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flipV="1">
            <a:off x="6948264" y="4077072"/>
            <a:ext cx="360040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flipH="1" flipV="1">
            <a:off x="6948264" y="4077072"/>
            <a:ext cx="180020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6228184" y="4077072"/>
            <a:ext cx="0" cy="1800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Výseč 34"/>
          <p:cNvSpPr/>
          <p:nvPr/>
        </p:nvSpPr>
        <p:spPr>
          <a:xfrm>
            <a:off x="6732240" y="4725144"/>
            <a:ext cx="396044" cy="360040"/>
          </a:xfrm>
          <a:prstGeom prst="pi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6" name="Ovál 35"/>
          <p:cNvSpPr/>
          <p:nvPr/>
        </p:nvSpPr>
        <p:spPr>
          <a:xfrm>
            <a:off x="7380312" y="4725144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36"/>
          <p:cNvSpPr/>
          <p:nvPr/>
        </p:nvSpPr>
        <p:spPr>
          <a:xfrm>
            <a:off x="5148064" y="4938306"/>
            <a:ext cx="648072" cy="61206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9" name="Přímá spojnice 38"/>
          <p:cNvCxnSpPr>
            <a:endCxn id="37" idx="0"/>
          </p:cNvCxnSpPr>
          <p:nvPr/>
        </p:nvCxnSpPr>
        <p:spPr>
          <a:xfrm flipV="1">
            <a:off x="5463099" y="4938306"/>
            <a:ext cx="9001" cy="14687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>
            <a:stCxn id="37" idx="2"/>
          </p:cNvCxnSpPr>
          <p:nvPr/>
        </p:nvCxnSpPr>
        <p:spPr>
          <a:xfrm>
            <a:off x="5148064" y="5244340"/>
            <a:ext cx="1080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>
            <a:stCxn id="37" idx="4"/>
          </p:cNvCxnSpPr>
          <p:nvPr/>
        </p:nvCxnSpPr>
        <p:spPr>
          <a:xfrm flipH="1" flipV="1">
            <a:off x="5463099" y="5445224"/>
            <a:ext cx="9001" cy="1051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>
            <a:stCxn id="37" idx="7"/>
          </p:cNvCxnSpPr>
          <p:nvPr/>
        </p:nvCxnSpPr>
        <p:spPr>
          <a:xfrm flipH="1">
            <a:off x="5652120" y="5027941"/>
            <a:ext cx="49108" cy="9038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5466" y="1522037"/>
            <a:ext cx="8229600" cy="4525963"/>
          </a:xfrm>
        </p:spPr>
        <p:txBody>
          <a:bodyPr>
            <a:normAutofit/>
          </a:bodyPr>
          <a:lstStyle/>
          <a:p>
            <a:pPr marL="609600" indent="-609600" algn="ctr">
              <a:buFontTx/>
              <a:buNone/>
            </a:pPr>
            <a:r>
              <a:rPr lang="cs-CZ" sz="2400" b="1" u="sng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Trhliny vzniklé při vysoušení (výsušné</a:t>
            </a:r>
            <a:r>
              <a:rPr lang="cs-CZ" sz="2400" u="sng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 </a:t>
            </a:r>
          </a:p>
          <a:p>
            <a:pPr marL="609600" indent="-609600" algn="ctr">
              <a:buFontTx/>
              <a:buNone/>
            </a:pPr>
            <a:endParaRPr lang="cs-CZ" sz="1800" dirty="0" smtClean="0"/>
          </a:p>
          <a:p>
            <a:pPr marL="609600" indent="-609600">
              <a:buFontTx/>
              <a:buNone/>
            </a:pPr>
            <a:r>
              <a:rPr lang="cs-CZ" sz="1800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Trhliny jsou závažnou vadou</a:t>
            </a:r>
            <a:r>
              <a:rPr lang="cs-CZ" sz="1800" dirty="0" smtClean="0"/>
              <a:t> vzniklou při vysoušení dřeva. Mohou se tvořit u všech druhů dřevin. </a:t>
            </a:r>
            <a:r>
              <a:rPr lang="cs-CZ" sz="1800" dirty="0" smtClean="0">
                <a:solidFill>
                  <a:schemeClr val="accent4">
                    <a:lumMod val="75000"/>
                  </a:schemeClr>
                </a:solidFill>
              </a:rPr>
              <a:t>Příčiny jejich vzniku jsou různé</a:t>
            </a:r>
            <a:r>
              <a:rPr lang="cs-CZ" sz="1800" dirty="0" smtClean="0"/>
              <a:t>. </a:t>
            </a:r>
            <a:endParaRPr lang="cs-CZ" sz="1800" dirty="0" smtClean="0"/>
          </a:p>
          <a:p>
            <a:pPr marL="609600" indent="-609600">
              <a:buFontTx/>
              <a:buNone/>
            </a:pPr>
            <a:r>
              <a:rPr lang="cs-CZ" sz="1800" dirty="0" smtClean="0"/>
              <a:t>Trhliny </a:t>
            </a:r>
            <a:r>
              <a:rPr lang="cs-CZ" sz="1800" dirty="0" smtClean="0"/>
              <a:t>při vysoušení dělíme na: </a:t>
            </a:r>
          </a:p>
          <a:p>
            <a:pPr marL="609600" indent="-609600">
              <a:buFontTx/>
              <a:buAutoNum type="alphaLcParenR"/>
            </a:pPr>
            <a:endParaRPr lang="cs-CZ" sz="1800" dirty="0" smtClean="0"/>
          </a:p>
          <a:p>
            <a:pPr marL="609600" indent="-609600">
              <a:buFontTx/>
              <a:buAutoNum type="alphaLcParenR"/>
            </a:pPr>
            <a:r>
              <a:rPr lang="cs-CZ" sz="1800" dirty="0" smtClean="0">
                <a:solidFill>
                  <a:schemeClr val="tx2"/>
                </a:solidFill>
              </a:rPr>
              <a:t>Povrchové </a:t>
            </a:r>
            <a:r>
              <a:rPr lang="cs-CZ" sz="1800" dirty="0" smtClean="0">
                <a:solidFill>
                  <a:schemeClr val="tx2"/>
                </a:solidFill>
              </a:rPr>
              <a:t>trhliny</a:t>
            </a:r>
            <a:r>
              <a:rPr lang="cs-CZ" sz="1800" b="1" dirty="0" smtClean="0">
                <a:solidFill>
                  <a:schemeClr val="tx2"/>
                </a:solidFill>
              </a:rPr>
              <a:t> </a:t>
            </a:r>
            <a:endParaRPr lang="cs-CZ" sz="1800" dirty="0">
              <a:solidFill>
                <a:schemeClr val="tx2"/>
              </a:solidFill>
            </a:endParaRPr>
          </a:p>
          <a:p>
            <a:pPr marL="609600" indent="-609600">
              <a:buFontTx/>
              <a:buAutoNum type="alphaLcParenR"/>
            </a:pPr>
            <a:endParaRPr lang="cs-CZ" sz="1800" dirty="0" smtClean="0">
              <a:solidFill>
                <a:schemeClr val="tx2"/>
              </a:solidFill>
            </a:endParaRPr>
          </a:p>
          <a:p>
            <a:pPr marL="609600" indent="-609600">
              <a:buFontTx/>
              <a:buAutoNum type="alphaLcParenR"/>
            </a:pPr>
            <a:r>
              <a:rPr lang="cs-CZ" sz="1800" dirty="0" smtClean="0">
                <a:solidFill>
                  <a:schemeClr val="tx2"/>
                </a:solidFill>
              </a:rPr>
              <a:t>Vnitřní </a:t>
            </a:r>
            <a:r>
              <a:rPr lang="cs-CZ" sz="1800" dirty="0" smtClean="0">
                <a:solidFill>
                  <a:schemeClr val="tx2"/>
                </a:solidFill>
              </a:rPr>
              <a:t>trhliny </a:t>
            </a:r>
          </a:p>
          <a:p>
            <a:pPr marL="609600" indent="-609600">
              <a:buFontTx/>
              <a:buAutoNum type="alphaLcParenR"/>
            </a:pPr>
            <a:endParaRPr lang="cs-CZ" sz="1800" dirty="0" smtClean="0">
              <a:solidFill>
                <a:schemeClr val="tx2"/>
              </a:solidFill>
            </a:endParaRPr>
          </a:p>
          <a:p>
            <a:pPr marL="609600" indent="-609600">
              <a:buFontTx/>
              <a:buAutoNum type="alphaLcParenR"/>
            </a:pPr>
            <a:r>
              <a:rPr lang="cs-CZ" sz="1800" dirty="0" smtClean="0">
                <a:solidFill>
                  <a:schemeClr val="tx2"/>
                </a:solidFill>
              </a:rPr>
              <a:t>Čelní </a:t>
            </a:r>
            <a:r>
              <a:rPr lang="cs-CZ" sz="1800" dirty="0" smtClean="0">
                <a:solidFill>
                  <a:schemeClr val="tx2"/>
                </a:solidFill>
              </a:rPr>
              <a:t>trhliny </a:t>
            </a:r>
          </a:p>
          <a:p>
            <a:pPr marL="609600" indent="-609600">
              <a:buFontTx/>
              <a:buAutoNum type="alphaLcParenR"/>
            </a:pPr>
            <a:endParaRPr lang="cs-CZ" sz="1800" dirty="0" smtClean="0">
              <a:solidFill>
                <a:schemeClr val="tx2"/>
              </a:solidFill>
            </a:endParaRPr>
          </a:p>
          <a:p>
            <a:pPr marL="609600" indent="-609600">
              <a:buFontTx/>
              <a:buAutoNum type="alphaLcParenR"/>
            </a:pPr>
            <a:r>
              <a:rPr lang="cs-CZ" sz="1800" dirty="0" smtClean="0">
                <a:solidFill>
                  <a:schemeClr val="tx2"/>
                </a:solidFill>
              </a:rPr>
              <a:t>Dřeňové </a:t>
            </a:r>
            <a:r>
              <a:rPr lang="cs-CZ" sz="1800" dirty="0" smtClean="0">
                <a:solidFill>
                  <a:schemeClr val="tx2"/>
                </a:solidFill>
              </a:rPr>
              <a:t>trhliny </a:t>
            </a:r>
          </a:p>
          <a:p>
            <a:pPr marL="609600" indent="-609600">
              <a:buFontTx/>
              <a:buAutoNum type="alphaLcParenR"/>
            </a:pPr>
            <a:endParaRPr lang="cs-CZ" sz="1800" dirty="0" smtClean="0"/>
          </a:p>
          <a:p>
            <a:pPr marL="609600" indent="-609600" algn="ctr">
              <a:buFontTx/>
              <a:buNone/>
            </a:pPr>
            <a:endParaRPr lang="cs-CZ" sz="1800" dirty="0" smtClean="0"/>
          </a:p>
          <a:p>
            <a:endParaRPr lang="cs-CZ" sz="18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5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1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2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13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/>
          </p:cNvSpPr>
          <p:nvPr/>
        </p:nvSpPr>
        <p:spPr>
          <a:xfrm>
            <a:off x="6480000" y="63360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6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3009" y="-59845"/>
            <a:ext cx="2915816" cy="933772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2" name="Popisek se šipkou doleva 1"/>
          <p:cNvSpPr/>
          <p:nvPr/>
        </p:nvSpPr>
        <p:spPr>
          <a:xfrm>
            <a:off x="3923928" y="3356992"/>
            <a:ext cx="2166478" cy="2520280"/>
          </a:xfrm>
          <a:prstGeom prst="left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4860032" y="4293096"/>
            <a:ext cx="11698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SUŠENÍ</a:t>
            </a:r>
          </a:p>
          <a:p>
            <a:r>
              <a:rPr lang="cs-CZ" dirty="0" smtClean="0"/>
              <a:t>DŘEVA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214422"/>
            <a:ext cx="8229600" cy="4525963"/>
          </a:xfrm>
        </p:spPr>
        <p:txBody>
          <a:bodyPr>
            <a:normAutofit fontScale="92500" lnSpcReduction="20000"/>
          </a:bodyPr>
          <a:lstStyle/>
          <a:p>
            <a:pPr marL="609600" indent="-609600">
              <a:buFontTx/>
              <a:buNone/>
            </a:pPr>
            <a:r>
              <a:rPr lang="cs-CZ" sz="1800" b="1" dirty="0"/>
              <a:t>	</a:t>
            </a:r>
            <a:r>
              <a:rPr lang="cs-CZ" sz="1800" b="1" dirty="0" smtClean="0"/>
              <a:t>		           </a:t>
            </a:r>
            <a:r>
              <a:rPr lang="cs-CZ" b="1" dirty="0" smtClean="0">
                <a:solidFill>
                  <a:srgbClr val="C00000"/>
                </a:solidFill>
              </a:rPr>
              <a:t>Vady </a:t>
            </a:r>
            <a:r>
              <a:rPr lang="cs-CZ" b="1" dirty="0">
                <a:solidFill>
                  <a:srgbClr val="C00000"/>
                </a:solidFill>
              </a:rPr>
              <a:t>tvaru kmene</a:t>
            </a:r>
            <a:r>
              <a:rPr lang="cs-CZ" dirty="0">
                <a:solidFill>
                  <a:srgbClr val="C00000"/>
                </a:solidFill>
              </a:rPr>
              <a:t> </a:t>
            </a:r>
            <a:endParaRPr lang="cs-CZ" sz="1800" dirty="0">
              <a:solidFill>
                <a:srgbClr val="C00000"/>
              </a:solidFill>
            </a:endParaRPr>
          </a:p>
          <a:p>
            <a:pPr marL="609600" indent="-609600">
              <a:buFontTx/>
              <a:buNone/>
            </a:pPr>
            <a:r>
              <a:rPr lang="cs-CZ" sz="1800" dirty="0" smtClean="0"/>
              <a:t>			 </a:t>
            </a:r>
            <a:r>
              <a:rPr lang="cs-CZ" sz="1800" dirty="0">
                <a:solidFill>
                  <a:srgbClr val="C00000"/>
                </a:solidFill>
              </a:rPr>
              <a:t>Je to patologický růst dřeva – nesprávný růst  </a:t>
            </a:r>
          </a:p>
          <a:p>
            <a:pPr>
              <a:buFontTx/>
              <a:buNone/>
            </a:pPr>
            <a:r>
              <a:rPr lang="cs-CZ" sz="1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Křivost:</a:t>
            </a:r>
            <a:r>
              <a:rPr lang="cs-CZ" sz="1800" b="1" dirty="0" smtClean="0"/>
              <a:t> </a:t>
            </a:r>
            <a:r>
              <a:rPr lang="cs-CZ" sz="1800" dirty="0" smtClean="0"/>
              <a:t>způsobena vnitřními i vnějšími vlivy </a:t>
            </a:r>
            <a:endParaRPr lang="cs-CZ" sz="1800" dirty="0"/>
          </a:p>
          <a:p>
            <a:pPr>
              <a:buFontTx/>
              <a:buNone/>
            </a:pPr>
            <a:endParaRPr lang="cs-CZ" sz="1800" dirty="0"/>
          </a:p>
          <a:p>
            <a:pPr>
              <a:buFontTx/>
              <a:buNone/>
            </a:pPr>
            <a:r>
              <a:rPr lang="cs-CZ" sz="1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Sbíhavost</a:t>
            </a:r>
            <a:r>
              <a:rPr lang="cs-CZ" sz="1800" dirty="0" smtClean="0"/>
              <a:t>: je </a:t>
            </a:r>
            <a:r>
              <a:rPr lang="cs-CZ" sz="1800" dirty="0"/>
              <a:t>zapříčiněna abnormální činností kambia, zejména u solitérů. </a:t>
            </a:r>
          </a:p>
          <a:p>
            <a:pPr>
              <a:buFontTx/>
              <a:buNone/>
            </a:pPr>
            <a:endParaRPr lang="cs-CZ" sz="1800" dirty="0"/>
          </a:p>
          <a:p>
            <a:pPr>
              <a:buFontTx/>
              <a:buNone/>
            </a:pPr>
            <a:r>
              <a:rPr lang="cs-CZ" sz="1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Boulovitost</a:t>
            </a:r>
            <a:r>
              <a:rPr lang="cs-CZ" sz="1800" dirty="0" smtClean="0"/>
              <a:t>: </a:t>
            </a:r>
            <a:r>
              <a:rPr lang="cs-CZ" sz="1800" dirty="0"/>
              <a:t>na povrchu kmene mohou být vypukliny – hrboly, které mohou být vytvořeny shluky dřevních vláken. </a:t>
            </a:r>
          </a:p>
          <a:p>
            <a:pPr>
              <a:buFontTx/>
              <a:buNone/>
            </a:pPr>
            <a:r>
              <a:rPr lang="cs-CZ" sz="1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Zbytnění </a:t>
            </a:r>
            <a:r>
              <a:rPr lang="cs-CZ" sz="1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oddenku</a:t>
            </a:r>
            <a:r>
              <a:rPr lang="cs-CZ" sz="1800" dirty="0"/>
              <a:t>: </a:t>
            </a:r>
            <a:r>
              <a:rPr lang="cs-CZ" sz="1800" dirty="0" smtClean="0"/>
              <a:t>je </a:t>
            </a:r>
            <a:r>
              <a:rPr lang="cs-CZ" sz="1800" dirty="0"/>
              <a:t>to nenormální zvětšení průměru kmene v oddenkové části, způsobené nadměrnou činností kambia. </a:t>
            </a:r>
          </a:p>
          <a:p>
            <a:pPr>
              <a:buFontTx/>
              <a:buNone/>
            </a:pPr>
            <a:r>
              <a:rPr lang="cs-CZ" sz="1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Kořenové </a:t>
            </a:r>
            <a:r>
              <a:rPr lang="cs-CZ" sz="1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náběhy</a:t>
            </a:r>
            <a:r>
              <a:rPr lang="cs-CZ" sz="1800" dirty="0"/>
              <a:t>: jsou to podélné vyvýšeniny v oddenkové části kmene </a:t>
            </a:r>
          </a:p>
          <a:p>
            <a:pPr>
              <a:buFontTx/>
              <a:buNone/>
            </a:pPr>
            <a:endParaRPr lang="cs-CZ" sz="1800" dirty="0"/>
          </a:p>
          <a:p>
            <a:pPr>
              <a:buFontTx/>
              <a:buNone/>
            </a:pPr>
            <a:r>
              <a:rPr lang="cs-CZ" sz="1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Dvojitý kmen</a:t>
            </a:r>
            <a:r>
              <a:rPr lang="cs-CZ" sz="1800" dirty="0"/>
              <a:t>, vidličnatost: </a:t>
            </a:r>
            <a:r>
              <a:rPr lang="cs-CZ" sz="1800" dirty="0" smtClean="0"/>
              <a:t>dvojitý </a:t>
            </a:r>
            <a:r>
              <a:rPr lang="cs-CZ" sz="1800" dirty="0"/>
              <a:t>kmen vzniká srůstem dvou kmenů stromů, které rostou vedle sebe.</a:t>
            </a:r>
          </a:p>
          <a:p>
            <a:pPr>
              <a:buFontTx/>
              <a:buNone/>
            </a:pPr>
            <a:r>
              <a:rPr lang="cs-CZ" sz="1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Excentrický </a:t>
            </a:r>
            <a:r>
              <a:rPr lang="cs-CZ" sz="1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růst – zploštění </a:t>
            </a:r>
            <a:r>
              <a:rPr lang="cs-CZ" sz="1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kmene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p</a:t>
            </a:r>
            <a:r>
              <a:rPr lang="cs-CZ" sz="1800" dirty="0" smtClean="0"/>
              <a:t>růřez </a:t>
            </a:r>
            <a:r>
              <a:rPr lang="cs-CZ" sz="1800" dirty="0"/>
              <a:t>kmene je oválný až elipsovitý, zpravidla proto, že dřeň není uprostřed a je posunuta k jedné straně. </a:t>
            </a:r>
          </a:p>
          <a:p>
            <a:pPr marL="609600" indent="-609600">
              <a:buFontTx/>
              <a:buChar char="-"/>
            </a:pPr>
            <a:endParaRPr lang="cs-CZ" sz="1800" dirty="0" smtClean="0">
              <a:solidFill>
                <a:srgbClr val="C000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23" name="Zástupný symbol pro obsah 2"/>
          <p:cNvSpPr txBox="1">
            <a:spLocks/>
          </p:cNvSpPr>
          <p:nvPr/>
        </p:nvSpPr>
        <p:spPr>
          <a:xfrm>
            <a:off x="357158" y="1214422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1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1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4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5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6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7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8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9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0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1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2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33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Zástupný symbol pro číslo snímku 14"/>
          <p:cNvSpPr txBox="1">
            <a:spLocks/>
          </p:cNvSpPr>
          <p:nvPr/>
        </p:nvSpPr>
        <p:spPr>
          <a:xfrm>
            <a:off x="6480000" y="63360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6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37" name="Obrázek 3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580" y="0"/>
            <a:ext cx="2710588" cy="792000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93103" y="6100673"/>
            <a:ext cx="3036813" cy="64800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142984"/>
            <a:ext cx="8229600" cy="4525963"/>
          </a:xfrm>
        </p:spPr>
        <p:txBody>
          <a:bodyPr>
            <a:noAutofit/>
          </a:bodyPr>
          <a:lstStyle/>
          <a:p>
            <a:pPr>
              <a:buFontTx/>
              <a:buNone/>
            </a:pPr>
            <a:r>
              <a:rPr lang="cs-CZ" sz="2400" b="1" dirty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</a:t>
            </a:r>
            <a:r>
              <a:rPr lang="cs-CZ" sz="2400" b="1" u="sng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Vady </a:t>
            </a:r>
            <a:r>
              <a:rPr lang="cs-CZ" sz="2400" b="1" u="sng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struktury dřeva a nepravé jádro</a:t>
            </a:r>
            <a:r>
              <a:rPr lang="cs-CZ" sz="2400" u="sng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</a:p>
          <a:p>
            <a:pPr marL="0" indent="0">
              <a:buNone/>
            </a:pPr>
            <a:r>
              <a:rPr lang="cs-CZ" sz="2000" dirty="0" smtClean="0"/>
              <a:t>-     </a:t>
            </a:r>
            <a:r>
              <a:rPr lang="cs-CZ" sz="2000" dirty="0"/>
              <a:t>D</a:t>
            </a:r>
            <a:r>
              <a:rPr lang="cs-CZ" sz="2000" dirty="0" smtClean="0"/>
              <a:t>řeň</a:t>
            </a:r>
            <a:r>
              <a:rPr lang="cs-CZ" sz="2000" dirty="0" smtClean="0"/>
              <a:t>, dvojitá dřeň, dvojitá běl </a:t>
            </a:r>
          </a:p>
          <a:p>
            <a:pPr>
              <a:buFontTx/>
              <a:buChar char="-"/>
            </a:pPr>
            <a:endParaRPr lang="cs-CZ" sz="2000" dirty="0" smtClean="0"/>
          </a:p>
          <a:p>
            <a:pPr>
              <a:buFontTx/>
              <a:buChar char="-"/>
            </a:pPr>
            <a:r>
              <a:rPr lang="cs-CZ" sz="2000" dirty="0" smtClean="0"/>
              <a:t>Točivost </a:t>
            </a:r>
            <a:r>
              <a:rPr lang="cs-CZ" sz="2000" dirty="0" smtClean="0"/>
              <a:t>vláken, zvlnění vláken </a:t>
            </a:r>
          </a:p>
          <a:p>
            <a:pPr>
              <a:buFontTx/>
              <a:buChar char="-"/>
            </a:pPr>
            <a:endParaRPr lang="cs-CZ" sz="2000" dirty="0" smtClean="0"/>
          </a:p>
          <a:p>
            <a:pPr>
              <a:buFontTx/>
              <a:buChar char="-"/>
            </a:pPr>
            <a:r>
              <a:rPr lang="cs-CZ" sz="2000" dirty="0" smtClean="0"/>
              <a:t>Závitek </a:t>
            </a:r>
            <a:endParaRPr lang="cs-CZ" sz="2000" dirty="0" smtClean="0"/>
          </a:p>
          <a:p>
            <a:pPr>
              <a:buFontTx/>
              <a:buChar char="-"/>
            </a:pPr>
            <a:endParaRPr lang="cs-CZ" sz="2000" dirty="0" smtClean="0"/>
          </a:p>
          <a:p>
            <a:pPr>
              <a:buFontTx/>
              <a:buChar char="-"/>
            </a:pPr>
            <a:r>
              <a:rPr lang="cs-CZ" sz="2000" dirty="0" smtClean="0"/>
              <a:t>Prosmolení</a:t>
            </a:r>
            <a:r>
              <a:rPr lang="cs-CZ" sz="2000" dirty="0" smtClean="0"/>
              <a:t>, smolník </a:t>
            </a:r>
          </a:p>
          <a:p>
            <a:pPr>
              <a:buFontTx/>
              <a:buChar char="-"/>
            </a:pPr>
            <a:endParaRPr lang="cs-CZ" sz="2000" dirty="0" smtClean="0"/>
          </a:p>
          <a:p>
            <a:pPr>
              <a:buFontTx/>
              <a:buChar char="-"/>
            </a:pPr>
            <a:r>
              <a:rPr lang="cs-CZ" sz="2000" dirty="0" smtClean="0"/>
              <a:t>Reakční </a:t>
            </a:r>
            <a:r>
              <a:rPr lang="cs-CZ" sz="2000" dirty="0" smtClean="0"/>
              <a:t>dřevo </a:t>
            </a:r>
          </a:p>
          <a:p>
            <a:pPr>
              <a:buFontTx/>
              <a:buChar char="-"/>
            </a:pPr>
            <a:endParaRPr lang="cs-CZ" sz="2000" dirty="0" smtClean="0"/>
          </a:p>
          <a:p>
            <a:pPr>
              <a:buFontTx/>
              <a:buChar char="-"/>
            </a:pPr>
            <a:r>
              <a:rPr lang="cs-CZ" sz="2000" dirty="0" smtClean="0"/>
              <a:t>Vodnatost  a nepravé jádro</a:t>
            </a:r>
            <a:endParaRPr lang="cs-CZ" sz="2000" dirty="0" smtClean="0"/>
          </a:p>
          <a:p>
            <a:pPr>
              <a:buFontTx/>
              <a:buNone/>
            </a:pPr>
            <a:endParaRPr lang="cs-CZ" sz="2000" dirty="0" smtClean="0"/>
          </a:p>
          <a:p>
            <a:endParaRPr lang="cs-CZ" sz="20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357158" y="1428736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1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1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2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3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4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15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 txBox="1">
            <a:spLocks/>
          </p:cNvSpPr>
          <p:nvPr/>
        </p:nvSpPr>
        <p:spPr>
          <a:xfrm>
            <a:off x="6480000" y="63360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8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2" name="Popisek se šipkou doleva 1"/>
          <p:cNvSpPr/>
          <p:nvPr/>
        </p:nvSpPr>
        <p:spPr>
          <a:xfrm>
            <a:off x="4471958" y="1772816"/>
            <a:ext cx="3148042" cy="3672408"/>
          </a:xfrm>
          <a:prstGeom prst="leftArrowCallou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5796136" y="2132856"/>
            <a:ext cx="18722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VELICE DŮLEŽITÉ</a:t>
            </a:r>
          </a:p>
          <a:p>
            <a:pPr algn="ctr"/>
            <a:r>
              <a:rPr lang="cs-CZ" dirty="0" smtClean="0"/>
              <a:t>PRO ZNALOST MATERUÁLU </a:t>
            </a:r>
          </a:p>
          <a:p>
            <a:pPr algn="ctr"/>
            <a:r>
              <a:rPr lang="cs-CZ" dirty="0" smtClean="0"/>
              <a:t>V OBORU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029916" y="3659757"/>
            <a:ext cx="126014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 </a:t>
            </a:r>
            <a:r>
              <a:rPr lang="cs-CZ" sz="9600" dirty="0" smtClean="0">
                <a:solidFill>
                  <a:srgbClr val="C00000"/>
                </a:solidFill>
              </a:rPr>
              <a:t>!</a:t>
            </a:r>
            <a:endParaRPr lang="cs-CZ" sz="9600" dirty="0">
              <a:solidFill>
                <a:srgbClr val="C00000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5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251520" y="126876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1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1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2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3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4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5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16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Zástupný symbol pro číslo snímku 14"/>
          <p:cNvSpPr txBox="1">
            <a:spLocks/>
          </p:cNvSpPr>
          <p:nvPr/>
        </p:nvSpPr>
        <p:spPr>
          <a:xfrm>
            <a:off x="6480000" y="63360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9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20" name="Obrázek 1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2710588" cy="79200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027" name="Picture 3" descr="C:\Users\Novak\Desktop\Fotky Novák\VADY DŘEVA\P6020035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188" y="1122864"/>
            <a:ext cx="8748480" cy="48177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300192" y="2276872"/>
            <a:ext cx="1872208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 smtClean="0"/>
              <a:t>Poškození stromu-borovice drátem, nadměrné prosmolení v místě poranění, vlevo u borovice boulovitost, jedná se o zdvojení kmene(vidličnatost)</a:t>
            </a:r>
            <a:endParaRPr lang="cs-CZ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357158" y="1214422"/>
            <a:ext cx="8229600" cy="4525963"/>
          </a:xfrm>
        </p:spPr>
        <p:txBody>
          <a:bodyPr>
            <a:normAutofit/>
          </a:bodyPr>
          <a:lstStyle/>
          <a:p>
            <a:pPr marL="609600" indent="-609600">
              <a:buFontTx/>
              <a:buChar char="-"/>
            </a:pPr>
            <a:endParaRPr lang="cs-CZ" sz="1800" dirty="0" smtClean="0">
              <a:solidFill>
                <a:srgbClr val="C00000"/>
              </a:solidFill>
            </a:endParaRPr>
          </a:p>
        </p:txBody>
      </p:sp>
      <p:sp>
        <p:nvSpPr>
          <p:cNvPr id="6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357158" y="1214422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1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1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1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2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3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4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5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6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1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Zástupný symbol pro číslo snímku 14"/>
          <p:cNvSpPr txBox="1">
            <a:spLocks/>
          </p:cNvSpPr>
          <p:nvPr/>
        </p:nvSpPr>
        <p:spPr>
          <a:xfrm>
            <a:off x="6480000" y="63360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0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21" name="Obrázek 2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93103" y="6100673"/>
            <a:ext cx="3036813" cy="64800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2710588" cy="792000"/>
          </a:xfrm>
          <a:prstGeom prst="rect">
            <a:avLst/>
          </a:prstGeom>
        </p:spPr>
      </p:pic>
      <p:pic>
        <p:nvPicPr>
          <p:cNvPr id="2050" name="Picture 2" descr="C:\Users\Novak\Desktop\Fotky Novák\VADY DŘEVA\P5040047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359" y="952673"/>
            <a:ext cx="8928992" cy="51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TextovéPole 22"/>
          <p:cNvSpPr txBox="1"/>
          <p:nvPr/>
        </p:nvSpPr>
        <p:spPr>
          <a:xfrm>
            <a:off x="251520" y="5157192"/>
            <a:ext cx="2741583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U mladých buků je vidět křivost a napadení popínavým břečťanem, který se plazí ke stromům.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195775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500034" y="1142984"/>
            <a:ext cx="8229600" cy="4525963"/>
          </a:xfrm>
        </p:spPr>
        <p:txBody>
          <a:bodyPr>
            <a:noAutofit/>
          </a:bodyPr>
          <a:lstStyle/>
          <a:p>
            <a:pPr>
              <a:buFontTx/>
              <a:buNone/>
            </a:pPr>
            <a:endParaRPr lang="cs-CZ" sz="2000" b="1" u="sng" spc="300" dirty="0" smtClean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  <a:p>
            <a:pPr marL="0" indent="0">
              <a:buNone/>
            </a:pPr>
            <a:r>
              <a:rPr lang="cs-CZ" sz="18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1)Co jsou to trhliny z pohledu VAD DŘEVA?</a:t>
            </a:r>
          </a:p>
          <a:p>
            <a:pPr>
              <a:buFontTx/>
              <a:buAutoNum type="arabicParenR"/>
            </a:pPr>
            <a:endParaRPr lang="cs-CZ" sz="1800" b="1" spc="300" dirty="0" smtClean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  <a:p>
            <a:pPr marL="0" indent="0">
              <a:buNone/>
            </a:pPr>
            <a:endParaRPr lang="cs-CZ" sz="1800" b="1" spc="300" dirty="0" smtClean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  <a:p>
            <a:pPr marL="0" indent="0">
              <a:buNone/>
            </a:pPr>
            <a:r>
              <a:rPr lang="cs-CZ" sz="18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2)Jak rozdělujeme TRHLINY a podle čeho?</a:t>
            </a:r>
          </a:p>
          <a:p>
            <a:pPr>
              <a:buFontTx/>
              <a:buAutoNum type="arabicParenR"/>
            </a:pPr>
            <a:endParaRPr lang="cs-CZ" sz="1800" b="1" spc="300" dirty="0" smtClean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  <a:p>
            <a:pPr marL="0" indent="0">
              <a:buNone/>
            </a:pPr>
            <a:endParaRPr lang="cs-CZ" sz="1800" b="1" spc="300" dirty="0" smtClean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  <a:p>
            <a:pPr marL="0" indent="0">
              <a:buNone/>
            </a:pPr>
            <a:r>
              <a:rPr lang="cs-CZ" sz="18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3)Jaké jsou VADY tvaru kmene?</a:t>
            </a:r>
          </a:p>
          <a:p>
            <a:pPr>
              <a:buFontTx/>
              <a:buAutoNum type="arabicParenR"/>
            </a:pPr>
            <a:endParaRPr lang="cs-CZ" sz="18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  <a:p>
            <a:pPr marL="0" indent="0">
              <a:buNone/>
            </a:pPr>
            <a:endParaRPr lang="cs-CZ" sz="1800" b="1" spc="300" dirty="0" smtClean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  <a:p>
            <a:pPr marL="0" indent="0">
              <a:buNone/>
            </a:pPr>
            <a:r>
              <a:rPr lang="cs-CZ" sz="18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4)Jaké jsou VADY STRUKTURY dřeva?</a:t>
            </a:r>
            <a:endParaRPr lang="cs-CZ" sz="1800" dirty="0" smtClean="0"/>
          </a:p>
        </p:txBody>
      </p:sp>
      <p:sp>
        <p:nvSpPr>
          <p:cNvPr id="6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357158" y="1428736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1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1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2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3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4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5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6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7" name="Zástupný symbol pro číslo snímku 14"/>
          <p:cNvSpPr txBox="1">
            <a:spLocks/>
          </p:cNvSpPr>
          <p:nvPr/>
        </p:nvSpPr>
        <p:spPr>
          <a:xfrm>
            <a:off x="6480000" y="63360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8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2710588" cy="792000"/>
          </a:xfrm>
          <a:prstGeom prst="rect">
            <a:avLst/>
          </a:prstGeom>
        </p:spPr>
      </p:pic>
      <p:cxnSp>
        <p:nvCxnSpPr>
          <p:cNvPr id="24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6"/>
          <p:cNvCxnSpPr/>
          <p:nvPr/>
        </p:nvCxnSpPr>
        <p:spPr>
          <a:xfrm flipV="1">
            <a:off x="107504" y="6117250"/>
            <a:ext cx="8928992" cy="1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lačítko akce: Nápověda 34">
            <a:hlinkClick r:id="" action="ppaction://noaction" highlightClick="1"/>
          </p:cNvPr>
          <p:cNvSpPr/>
          <p:nvPr/>
        </p:nvSpPr>
        <p:spPr>
          <a:xfrm>
            <a:off x="6553200" y="1484784"/>
            <a:ext cx="1908424" cy="3672408"/>
          </a:xfrm>
          <a:prstGeom prst="actionButtonHelp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FF0000"/>
                </a:solidFill>
              </a:rPr>
              <a:t>Otázky k </a:t>
            </a:r>
            <a:r>
              <a:rPr lang="cs-CZ" dirty="0" smtClean="0">
                <a:solidFill>
                  <a:srgbClr val="FF0000"/>
                </a:solidFill>
              </a:rPr>
              <a:t>opakování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88937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5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6" name="Zástupný symbol pro obsah 2"/>
          <p:cNvSpPr>
            <a:spLocks noGrp="1"/>
          </p:cNvSpPr>
          <p:nvPr>
            <p:ph idx="1"/>
          </p:nvPr>
        </p:nvSpPr>
        <p:spPr>
          <a:xfrm>
            <a:off x="428596" y="1071546"/>
            <a:ext cx="8229600" cy="485778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1800" dirty="0" smtClean="0"/>
              <a:t>Literatura:</a:t>
            </a:r>
            <a:endParaRPr lang="cs-CZ" sz="1800" dirty="0"/>
          </a:p>
          <a:p>
            <a:endParaRPr lang="cs-CZ" sz="1200" dirty="0"/>
          </a:p>
          <a:p>
            <a:r>
              <a:rPr lang="cs-CZ" sz="1200" dirty="0"/>
              <a:t>Ing</a:t>
            </a:r>
            <a:r>
              <a:rPr lang="cs-CZ" sz="1200" dirty="0" smtClean="0"/>
              <a:t>. KŘUPALOVÁ</a:t>
            </a:r>
            <a:r>
              <a:rPr lang="cs-CZ" sz="1200" dirty="0"/>
              <a:t>, Zdeňka. </a:t>
            </a:r>
            <a:r>
              <a:rPr lang="cs-CZ" sz="1200" i="1" dirty="0"/>
              <a:t>Nauka o materiálech pro 1. a 2. ročník SOU učebního oboru truhlář</a:t>
            </a:r>
            <a:r>
              <a:rPr lang="cs-CZ" sz="1200" dirty="0"/>
              <a:t>. Praha 1, Mostecká 9: SOBOTÁLES, 1999, ISBN 80-85920-57-3. </a:t>
            </a:r>
            <a:endParaRPr lang="cs-CZ" sz="1200" dirty="0" smtClean="0"/>
          </a:p>
          <a:p>
            <a:endParaRPr lang="cs-CZ" sz="1200" dirty="0"/>
          </a:p>
          <a:p>
            <a:r>
              <a:rPr lang="cs-CZ" sz="1200" dirty="0" smtClean="0"/>
              <a:t>Fotografie na snímku 6, </a:t>
            </a:r>
            <a:r>
              <a:rPr lang="cs-CZ" sz="1200" dirty="0" smtClean="0"/>
              <a:t>7</a:t>
            </a:r>
            <a:r>
              <a:rPr lang="cs-CZ" sz="1200" dirty="0"/>
              <a:t> </a:t>
            </a:r>
            <a:r>
              <a:rPr lang="cs-CZ" sz="1200" dirty="0" smtClean="0"/>
              <a:t> </a:t>
            </a:r>
            <a:r>
              <a:rPr lang="cs-CZ" sz="1200" dirty="0" smtClean="0"/>
              <a:t>jsou z vlastního zdroje autora </a:t>
            </a:r>
            <a:r>
              <a:rPr lang="cs-CZ" sz="1200" dirty="0" smtClean="0"/>
              <a:t>DUM</a:t>
            </a:r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pPr>
              <a:buFontTx/>
              <a:buNone/>
            </a:pPr>
            <a:endParaRPr lang="cs-CZ" sz="1200" b="1" dirty="0" smtClean="0"/>
          </a:p>
        </p:txBody>
      </p:sp>
      <p:sp>
        <p:nvSpPr>
          <p:cNvPr id="7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8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1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2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3" name="Zástupný symbol pro číslo snímku 14"/>
          <p:cNvSpPr txBox="1">
            <a:spLocks/>
          </p:cNvSpPr>
          <p:nvPr/>
        </p:nvSpPr>
        <p:spPr>
          <a:xfrm>
            <a:off x="6480000" y="63360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4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241" y="57013"/>
            <a:ext cx="2710588" cy="792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cxnSp>
        <p:nvCxnSpPr>
          <p:cNvPr id="1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6"/>
          <p:cNvCxnSpPr/>
          <p:nvPr/>
        </p:nvCxnSpPr>
        <p:spPr>
          <a:xfrm>
            <a:off x="91241" y="6021288"/>
            <a:ext cx="9052759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7552402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1122</TotalTime>
  <Words>422</Words>
  <Application>Microsoft Office PowerPoint</Application>
  <PresentationFormat>Předvádění na obrazovce (4:3)</PresentationFormat>
  <Paragraphs>199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Vady dřeva – trhliny, vady růstu, vady struktury dřeva VY_32_INOVACE_28_567</vt:lpstr>
      <vt:lpstr>    Trhliny   Trhlinou rozumíme násilné oddělení jednotlivých dřevních vláken od sebe, tzn. porušení celistvosti dřeva. Trhliny snižují pevnost dřeva.  Podle času vzniku se trhliny dělí na:  . Trhliny v rostoucím stromě  . Trhliny v pokáceném a ve zpracovaném dřevě – výbušné trhliny  Trhliny v rostoucím stromě jsou: A) středové (dřeňové) radiální trhliny vnitřní: jednoduché a lomené , křížové  B) odlupčivé – tangenciální trhliny vnitřní:  obloukové a kruhové  C) obvodové – radiální trhliny mrazové (vnější)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Miloš Václav Novák, Ing.</cp:lastModifiedBy>
  <cp:revision>89</cp:revision>
  <dcterms:created xsi:type="dcterms:W3CDTF">2010-11-01T23:40:31Z</dcterms:created>
  <dcterms:modified xsi:type="dcterms:W3CDTF">2013-06-14T10:36:28Z</dcterms:modified>
</cp:coreProperties>
</file>