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71" r:id="rId7"/>
    <p:sldId id="261" r:id="rId8"/>
    <p:sldId id="272" r:id="rId9"/>
    <p:sldId id="262" r:id="rId10"/>
    <p:sldId id="263" r:id="rId11"/>
    <p:sldId id="273" r:id="rId12"/>
    <p:sldId id="264" r:id="rId13"/>
    <p:sldId id="274" r:id="rId14"/>
    <p:sldId id="266" r:id="rId15"/>
    <p:sldId id="267" r:id="rId16"/>
    <p:sldId id="275" r:id="rId17"/>
    <p:sldId id="268" r:id="rId18"/>
    <p:sldId id="276" r:id="rId19"/>
    <p:sldId id="269" r:id="rId20"/>
    <p:sldId id="270" r:id="rId21"/>
    <p:sldId id="265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2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3BCA237-212D-4A05-A13B-DFBC5D2F036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7D5819B-60A7-4395-8CAE-3F7E9178300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3BCA237-212D-4A05-A13B-DFBC5D2F036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7D5819B-60A7-4395-8CAE-3F7E9178300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3BCA237-212D-4A05-A13B-DFBC5D2F036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7D5819B-60A7-4395-8CAE-3F7E9178300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CA237-212D-4A05-A13B-DFBC5D2F036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5819B-60A7-4395-8CAE-3F7E9178300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CA237-212D-4A05-A13B-DFBC5D2F036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5819B-60A7-4395-8CAE-3F7E9178300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3BCA237-212D-4A05-A13B-DFBC5D2F036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7D5819B-60A7-4395-8CAE-3F7E917830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CA237-212D-4A05-A13B-DFBC5D2F036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5819B-60A7-4395-8CAE-3F7E917830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3BCA237-212D-4A05-A13B-DFBC5D2F036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7D5819B-60A7-4395-8CAE-3F7E9178300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3BCA237-212D-4A05-A13B-DFBC5D2F036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7D5819B-60A7-4395-8CAE-3F7E9178300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CA237-212D-4A05-A13B-DFBC5D2F036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5819B-60A7-4395-8CAE-3F7E917830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CA237-212D-4A05-A13B-DFBC5D2F036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5819B-60A7-4395-8CAE-3F7E917830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3BCA237-212D-4A05-A13B-DFBC5D2F036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7D5819B-60A7-4395-8CAE-3F7E9178300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hyperlink" Target="http://cs.wikipedia.org/wiki/Erytrocyt" TargetMode="External"/><Relationship Id="rId7" Type="http://schemas.openxmlformats.org/officeDocument/2006/relationships/hyperlink" Target="//upload.wikimedia.org/wikipedia/commons/b/be/Heme_b.svg" TargetMode="External"/><Relationship Id="rId2" Type="http://schemas.openxmlformats.org/officeDocument/2006/relationships/hyperlink" Target="http://cs.wikipedia.org/wiki/An%C3%A9mie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hyperlink" Target="http://cs.wikipedia.org/wiki/Vitam%C3%ADn_B12" TargetMode="External"/><Relationship Id="rId4" Type="http://schemas.openxmlformats.org/officeDocument/2006/relationships/hyperlink" Target="http://cs.wikipedia.org/wiki/Kyselina_listov%C3%A1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Arsen" TargetMode="External"/><Relationship Id="rId3" Type="http://schemas.openxmlformats.org/officeDocument/2006/relationships/hyperlink" Target="http://cs.wikipedia.org/wiki/Olovo" TargetMode="External"/><Relationship Id="rId7" Type="http://schemas.openxmlformats.org/officeDocument/2006/relationships/hyperlink" Target="http://www.google.cz/obr&#225;zky_rtu&#357;" TargetMode="External"/><Relationship Id="rId2" Type="http://schemas.openxmlformats.org/officeDocument/2006/relationships/hyperlink" Target="http://i3.cn.cz/1251186160_embry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admium" TargetMode="External"/><Relationship Id="rId5" Type="http://schemas.openxmlformats.org/officeDocument/2006/relationships/hyperlink" Target="http://cs.wikipedia.org/wiki/Soubor:Heme_b.svg" TargetMode="External"/><Relationship Id="rId4" Type="http://schemas.openxmlformats.org/officeDocument/2006/relationships/hyperlink" Target="http://cs.wikipedia.org/wiki/Galenit" TargetMode="External"/><Relationship Id="rId9" Type="http://schemas.openxmlformats.org/officeDocument/2006/relationships/hyperlink" Target="http://cs.wikipedia.org/wiki/C&#237;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620688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/>
              <a:t>Šablona 32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35696" y="2348880"/>
            <a:ext cx="6400800" cy="175260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VY_32_INOVACE_09_Těžké kovy - jedy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8" y="5133321"/>
            <a:ext cx="9144000" cy="173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41331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92696"/>
            <a:ext cx="8229600" cy="5688632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cs-CZ" sz="3200" b="1" dirty="0"/>
              <a:t>Anotace:</a:t>
            </a:r>
            <a:r>
              <a:rPr lang="cs-CZ" sz="3200" dirty="0"/>
              <a:t> prezentace  slouží k </a:t>
            </a:r>
            <a:r>
              <a:rPr lang="cs-CZ" sz="3200" dirty="0" smtClean="0"/>
              <a:t>rozšíření </a:t>
            </a:r>
            <a:r>
              <a:rPr lang="cs-CZ" sz="3200" dirty="0" smtClean="0"/>
              <a:t>učiva - Kovy</a:t>
            </a:r>
            <a:endParaRPr lang="cs-CZ" sz="3200" dirty="0"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cs-CZ" sz="3200" b="1" dirty="0"/>
              <a:t>Autor: </a:t>
            </a:r>
            <a:r>
              <a:rPr lang="cs-CZ" sz="3200" dirty="0"/>
              <a:t>Mgr. Marcela </a:t>
            </a:r>
            <a:r>
              <a:rPr lang="cs-CZ" sz="3200" dirty="0" err="1"/>
              <a:t>Matyščáková</a:t>
            </a:r>
            <a:endParaRPr lang="cs-CZ" sz="3200" dirty="0"/>
          </a:p>
          <a:p>
            <a:pPr>
              <a:lnSpc>
                <a:spcPct val="80000"/>
              </a:lnSpc>
            </a:pPr>
            <a:r>
              <a:rPr lang="cs-CZ" sz="3200" b="1" dirty="0"/>
              <a:t>Jazyk: </a:t>
            </a:r>
            <a:r>
              <a:rPr lang="cs-CZ" sz="3200" dirty="0"/>
              <a:t>čeština</a:t>
            </a:r>
          </a:p>
          <a:p>
            <a:pPr>
              <a:lnSpc>
                <a:spcPct val="80000"/>
              </a:lnSpc>
            </a:pPr>
            <a:r>
              <a:rPr lang="cs-CZ" sz="3200" b="1" dirty="0"/>
              <a:t>Očekávaný </a:t>
            </a:r>
            <a:r>
              <a:rPr lang="cs-CZ" sz="3200" b="1" dirty="0" smtClean="0"/>
              <a:t>výstup:</a:t>
            </a:r>
            <a:endParaRPr lang="cs-CZ" sz="3200" dirty="0"/>
          </a:p>
          <a:p>
            <a:pPr>
              <a:lnSpc>
                <a:spcPct val="80000"/>
              </a:lnSpc>
            </a:pPr>
            <a:r>
              <a:rPr lang="cs-CZ" sz="3200" b="1" dirty="0"/>
              <a:t>Speciální vzdělávací potřeby: </a:t>
            </a:r>
            <a:r>
              <a:rPr lang="cs-CZ" sz="3200" dirty="0"/>
              <a:t>dataprojektor, interaktivní tabule</a:t>
            </a:r>
          </a:p>
          <a:p>
            <a:pPr>
              <a:lnSpc>
                <a:spcPct val="80000"/>
              </a:lnSpc>
            </a:pPr>
            <a:r>
              <a:rPr lang="cs-CZ" sz="3200" b="1" dirty="0"/>
              <a:t>Klíčová </a:t>
            </a:r>
            <a:r>
              <a:rPr lang="cs-CZ" sz="3200" b="1" dirty="0" smtClean="0"/>
              <a:t>slova: </a:t>
            </a:r>
            <a:r>
              <a:rPr lang="cs-CZ" sz="3200" dirty="0" smtClean="0"/>
              <a:t>těžké </a:t>
            </a:r>
            <a:r>
              <a:rPr lang="cs-CZ" sz="3200" dirty="0" err="1" smtClean="0"/>
              <a:t>kovy,toxické</a:t>
            </a:r>
            <a:r>
              <a:rPr lang="cs-CZ" sz="3200" dirty="0" smtClean="0"/>
              <a:t> kovy</a:t>
            </a:r>
            <a:endParaRPr lang="cs-CZ" sz="3200" dirty="0"/>
          </a:p>
          <a:p>
            <a:pPr>
              <a:lnSpc>
                <a:spcPct val="80000"/>
              </a:lnSpc>
            </a:pPr>
            <a:r>
              <a:rPr lang="cs-CZ" sz="3200" b="1" dirty="0"/>
              <a:t>Druh učebního materiálu: </a:t>
            </a:r>
            <a:r>
              <a:rPr lang="cs-CZ" sz="3200" dirty="0"/>
              <a:t>prezentace</a:t>
            </a:r>
          </a:p>
          <a:p>
            <a:pPr>
              <a:lnSpc>
                <a:spcPct val="80000"/>
              </a:lnSpc>
            </a:pPr>
            <a:r>
              <a:rPr lang="cs-CZ" sz="3200" b="1" dirty="0"/>
              <a:t>Cílová skupina:</a:t>
            </a:r>
            <a:r>
              <a:rPr lang="cs-CZ" sz="3200" dirty="0"/>
              <a:t> žák</a:t>
            </a:r>
          </a:p>
          <a:p>
            <a:pPr>
              <a:lnSpc>
                <a:spcPct val="80000"/>
              </a:lnSpc>
            </a:pPr>
            <a:r>
              <a:rPr lang="cs-CZ" sz="3200" b="1" dirty="0"/>
              <a:t>Stupeň a typ vzdělávání:</a:t>
            </a:r>
            <a:r>
              <a:rPr lang="cs-CZ" sz="3200" dirty="0"/>
              <a:t> základní vzdělávání – druhý stupeň</a:t>
            </a:r>
          </a:p>
          <a:p>
            <a:pPr>
              <a:lnSpc>
                <a:spcPct val="80000"/>
              </a:lnSpc>
            </a:pPr>
            <a:r>
              <a:rPr lang="cs-CZ" sz="3200" b="1" dirty="0"/>
              <a:t>Typická věková skupina: </a:t>
            </a:r>
            <a:r>
              <a:rPr lang="cs-CZ" sz="3200" dirty="0"/>
              <a:t>14-15 let</a:t>
            </a:r>
          </a:p>
        </p:txBody>
      </p:sp>
    </p:spTree>
    <p:extLst>
      <p:ext uri="{BB962C8B-B14F-4D97-AF65-F5344CB8AC3E}">
        <p14:creationId xmlns:p14="http://schemas.microsoft.com/office/powerpoint/2010/main" val="1139943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40" y="332656"/>
            <a:ext cx="7467600" cy="72494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Těžké kovy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196752"/>
            <a:ext cx="8229600" cy="1972816"/>
          </a:xfrm>
        </p:spPr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ovy, jejichž </a:t>
            </a:r>
            <a:r>
              <a:rPr lang="cs-CZ" dirty="0" err="1" smtClean="0"/>
              <a:t>hustuta</a:t>
            </a:r>
            <a:r>
              <a:rPr lang="cs-CZ" dirty="0" smtClean="0"/>
              <a:t> je vyšší než 5000 kg/m</a:t>
            </a:r>
            <a:r>
              <a:rPr lang="cs-CZ" baseline="30000" dirty="0" smtClean="0"/>
              <a:t>3</a:t>
            </a:r>
          </a:p>
          <a:p>
            <a:r>
              <a:rPr lang="cs-CZ" dirty="0"/>
              <a:t>n</a:t>
            </a:r>
            <a:r>
              <a:rPr lang="cs-CZ" dirty="0" smtClean="0"/>
              <a:t>e každý těžký kov je toxický</a:t>
            </a:r>
          </a:p>
          <a:p>
            <a:r>
              <a:rPr lang="cs-CZ" dirty="0"/>
              <a:t>n</a:t>
            </a:r>
            <a:r>
              <a:rPr lang="cs-CZ" dirty="0" smtClean="0"/>
              <a:t>e každý toxický kov je těžký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3068959"/>
            <a:ext cx="7200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</a:rPr>
              <a:t>Toxické těžké kovy</a:t>
            </a:r>
            <a:endParaRPr lang="cs-CZ" sz="4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140" y="3946121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o</a:t>
            </a:r>
            <a:r>
              <a:rPr lang="cs-CZ" sz="3200" dirty="0" smtClean="0"/>
              <a:t>lovo, kadmium, rtuť, arzen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83768" y="4963814"/>
            <a:ext cx="45365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</a:rPr>
              <a:t>Toxické kovy</a:t>
            </a:r>
            <a:endParaRPr lang="cs-CZ" sz="4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7140" y="5733256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b</a:t>
            </a:r>
            <a:r>
              <a:rPr lang="cs-CZ" sz="3200" dirty="0" smtClean="0"/>
              <a:t>eryllium, sloučeniny cínu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3798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Proč jsou nebezpečné?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oxické v malých koncentracích</a:t>
            </a:r>
          </a:p>
          <a:p>
            <a:r>
              <a:rPr lang="cs-CZ" dirty="0"/>
              <a:t>a</a:t>
            </a:r>
            <a:r>
              <a:rPr lang="cs-CZ" dirty="0" smtClean="0"/>
              <a:t>kumulují se v organismu</a:t>
            </a:r>
          </a:p>
          <a:p>
            <a:r>
              <a:rPr lang="cs-CZ" dirty="0"/>
              <a:t>k</a:t>
            </a:r>
            <a:r>
              <a:rPr lang="cs-CZ" dirty="0" smtClean="0"/>
              <a:t>arcinogeny = rakovinotvorné</a:t>
            </a:r>
          </a:p>
          <a:p>
            <a:r>
              <a:rPr lang="cs-CZ" dirty="0"/>
              <a:t>n</a:t>
            </a:r>
            <a:r>
              <a:rPr lang="cs-CZ" dirty="0" smtClean="0"/>
              <a:t>eodbouratelné</a:t>
            </a:r>
          </a:p>
          <a:p>
            <a:r>
              <a:rPr lang="cs-CZ" dirty="0"/>
              <a:t>z</a:t>
            </a:r>
            <a:r>
              <a:rPr lang="cs-CZ" dirty="0" smtClean="0"/>
              <a:t>ávisí na pH, souvisí s kyselými dešti ( v kyselém prostředí jsou snáze vstřebatelné rostlinami a vyplavují se do spodních vod</a:t>
            </a:r>
          </a:p>
          <a:p>
            <a:r>
              <a:rPr lang="cs-CZ" dirty="0"/>
              <a:t>m</a:t>
            </a:r>
            <a:r>
              <a:rPr lang="cs-CZ" dirty="0" smtClean="0"/>
              <a:t>ohou nahrazovat v tkáních esenciální kovy (olovo nahrazuje vápník v kostech, kadmium nahrazuje zinek v enzymech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0054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652934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Olovo - </a:t>
            </a:r>
            <a:r>
              <a:rPr lang="cs-CZ" sz="4000" dirty="0" err="1" smtClean="0">
                <a:solidFill>
                  <a:srgbClr val="FF0000"/>
                </a:solidFill>
              </a:rPr>
              <a:t>P</a:t>
            </a:r>
            <a:r>
              <a:rPr lang="cs-CZ" sz="4000" cap="none" dirty="0" err="1" smtClean="0">
                <a:solidFill>
                  <a:srgbClr val="FF0000"/>
                </a:solidFill>
              </a:rPr>
              <a:t>b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980728"/>
            <a:ext cx="7704856" cy="5328592"/>
          </a:xfrm>
        </p:spPr>
        <p:txBody>
          <a:bodyPr>
            <a:noAutofit/>
          </a:bodyPr>
          <a:lstStyle/>
          <a:p>
            <a:r>
              <a:rPr lang="cs-CZ" sz="3200" dirty="0" smtClean="0"/>
              <a:t>zdroje : doprava, obalové materiály, 	nátěrové látky</a:t>
            </a:r>
          </a:p>
          <a:p>
            <a:r>
              <a:rPr lang="cs-CZ" sz="3200" dirty="0" smtClean="0"/>
              <a:t>příznaky otravy: bledost, zácpa,</a:t>
            </a:r>
          </a:p>
          <a:p>
            <a:pPr marL="0" indent="0">
              <a:buNone/>
            </a:pPr>
            <a:r>
              <a:rPr lang="cs-CZ" sz="3200" dirty="0" smtClean="0"/>
              <a:t>	nechutenství, kolika, anémie, 	bolesti hlavy, křeče, poškození 	mozku poruchy centrálního 	nervového systému</a:t>
            </a:r>
          </a:p>
          <a:p>
            <a:r>
              <a:rPr lang="cs-CZ" sz="3200" dirty="0"/>
              <a:t>o</a:t>
            </a:r>
            <a:r>
              <a:rPr lang="cs-CZ" sz="3200" dirty="0" smtClean="0"/>
              <a:t>bsah je 10 -700 mg olova/kg</a:t>
            </a:r>
          </a:p>
          <a:p>
            <a:r>
              <a:rPr lang="cs-CZ" sz="3200" dirty="0"/>
              <a:t>z</a:t>
            </a:r>
            <a:r>
              <a:rPr lang="cs-CZ" sz="3200" dirty="0" smtClean="0"/>
              <a:t>atěžuje hlavně děti kvůli vyšší 	citlivosti </a:t>
            </a:r>
            <a:r>
              <a:rPr lang="cs-CZ" sz="3200" dirty="0" err="1" smtClean="0"/>
              <a:t>roztoucího</a:t>
            </a:r>
            <a:r>
              <a:rPr lang="cs-CZ" sz="3200" dirty="0" smtClean="0"/>
              <a:t> organismu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75047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936" y="411760"/>
            <a:ext cx="3804471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368" y="3809233"/>
            <a:ext cx="3861608" cy="2510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40996" y="2973342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Olovo </a:t>
            </a:r>
            <a:r>
              <a:rPr lang="cs-CZ" dirty="0" err="1" smtClean="0"/>
              <a:t>Pb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87225" y="5949946"/>
            <a:ext cx="34864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Olověné střelivo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5070" y="476672"/>
            <a:ext cx="4133428" cy="4133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99314" y="442543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Galenit - </a:t>
            </a:r>
            <a:r>
              <a:rPr lang="cs-CZ" dirty="0" err="1" smtClean="0"/>
              <a:t>PbS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5557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3461" y="332656"/>
            <a:ext cx="7946330" cy="3744416"/>
          </a:xfrm>
        </p:spPr>
        <p:txBody>
          <a:bodyPr>
            <a:normAutofit/>
          </a:bodyPr>
          <a:lstStyle/>
          <a:p>
            <a:pPr algn="ctr"/>
            <a:r>
              <a:rPr lang="cs-CZ" sz="3200" dirty="0"/>
              <a:t>z</a:t>
            </a:r>
            <a:r>
              <a:rPr lang="cs-CZ" sz="3200" dirty="0" smtClean="0"/>
              <a:t>působuje pomalejší mentální a fyzický vývoj, nižší schopnosti učení, nižší inteligenci, poruchy imunity a krvetvorby</a:t>
            </a:r>
          </a:p>
          <a:p>
            <a:pPr algn="ctr"/>
            <a:r>
              <a:rPr lang="cs-CZ" sz="3200" dirty="0"/>
              <a:t>k</a:t>
            </a:r>
            <a:r>
              <a:rPr lang="cs-CZ" sz="3200" dirty="0" smtClean="0"/>
              <a:t>umuluje se v játrech</a:t>
            </a:r>
          </a:p>
          <a:p>
            <a:pPr algn="ctr"/>
            <a:r>
              <a:rPr lang="cs-CZ" sz="3200" dirty="0"/>
              <a:t>p</a:t>
            </a:r>
            <a:r>
              <a:rPr lang="cs-CZ" sz="3200" dirty="0" smtClean="0"/>
              <a:t>oškozuje kardiovaskulární systém</a:t>
            </a:r>
          </a:p>
          <a:p>
            <a:pPr algn="ctr"/>
            <a:r>
              <a:rPr lang="cs-CZ" sz="3200" dirty="0"/>
              <a:t>h</a:t>
            </a:r>
            <a:r>
              <a:rPr lang="cs-CZ" sz="3200" dirty="0" smtClean="0"/>
              <a:t>romadí se i v kostech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051311" y="4077072"/>
            <a:ext cx="472437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Otrava olovem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Šipka dolů 6"/>
          <p:cNvSpPr/>
          <p:nvPr/>
        </p:nvSpPr>
        <p:spPr>
          <a:xfrm>
            <a:off x="4118217" y="4723403"/>
            <a:ext cx="590556" cy="978408"/>
          </a:xfrm>
          <a:prstGeom prst="downArrow">
            <a:avLst>
              <a:gd name="adj1" fmla="val 50000"/>
              <a:gd name="adj2" fmla="val 469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3461" y="5687514"/>
            <a:ext cx="7980069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Anémie ze sníženého množství </a:t>
            </a:r>
          </a:p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hemoglobinu v červených krvinkách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4097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7" grpId="0" animBg="1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68312" y="405640"/>
            <a:ext cx="7432079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Anémie</a:t>
            </a:r>
          </a:p>
          <a:p>
            <a:r>
              <a:rPr lang="cs-CZ" sz="2400" dirty="0">
                <a:hlinkClick r:id="rId2" action="ppaction://hlinkfile" tooltip="Anémie"/>
              </a:rPr>
              <a:t>Anémie</a:t>
            </a:r>
            <a:r>
              <a:rPr lang="cs-CZ" sz="2400" dirty="0"/>
              <a:t> (chudokrevnost) je snížení počtu </a:t>
            </a:r>
            <a:r>
              <a:rPr lang="cs-CZ" sz="2400" dirty="0">
                <a:hlinkClick r:id="rId3" action="ppaction://hlinkfile" tooltip="Erytrocyt"/>
              </a:rPr>
              <a:t>erytrocytů</a:t>
            </a:r>
            <a:r>
              <a:rPr lang="cs-CZ" sz="2400" dirty="0"/>
              <a:t> nebo hemoglobinu v krvi. Může být způsobena buď poruchou syntézy hemoglobinu (deficit železa) nebo poruchou syntézy erytrocytů (deficit </a:t>
            </a:r>
            <a:r>
              <a:rPr lang="cs-CZ" sz="2400" dirty="0">
                <a:hlinkClick r:id="rId4" action="ppaction://hlinkfile" tooltip="Kyselina listová"/>
              </a:rPr>
              <a:t>kyseliny listové</a:t>
            </a:r>
            <a:r>
              <a:rPr lang="cs-CZ" sz="2400" dirty="0"/>
              <a:t>, </a:t>
            </a:r>
            <a:r>
              <a:rPr lang="cs-CZ" sz="2400" dirty="0">
                <a:hlinkClick r:id="rId5" action="ppaction://hlinkfile" tooltip="Vitamín B12"/>
              </a:rPr>
              <a:t>vitamínu B12</a:t>
            </a:r>
            <a:r>
              <a:rPr lang="cs-CZ" sz="2400" dirty="0"/>
              <a:t>)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410" y="2891535"/>
            <a:ext cx="3231948" cy="298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 descr="Soubor:Heme b.sv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467845"/>
            <a:ext cx="3529969" cy="3900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2" y="6282674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Hemoglobin – váže kyslík a oxid uhličitý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035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cap="none" dirty="0" smtClean="0">
                <a:solidFill>
                  <a:srgbClr val="FF0000"/>
                </a:solidFill>
              </a:rPr>
              <a:t>Kadmium</a:t>
            </a:r>
            <a:r>
              <a:rPr lang="cs-CZ" sz="4000" dirty="0" smtClean="0">
                <a:solidFill>
                  <a:srgbClr val="FF0000"/>
                </a:solidFill>
              </a:rPr>
              <a:t> - </a:t>
            </a:r>
            <a:r>
              <a:rPr lang="cs-CZ" sz="4000" cap="none" dirty="0" smtClean="0">
                <a:solidFill>
                  <a:srgbClr val="FF0000"/>
                </a:solidFill>
              </a:rPr>
              <a:t>Cd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628800"/>
            <a:ext cx="8352928" cy="4873752"/>
          </a:xfrm>
        </p:spPr>
        <p:txBody>
          <a:bodyPr>
            <a:normAutofit fontScale="92500" lnSpcReduction="10000"/>
          </a:bodyPr>
          <a:lstStyle/>
          <a:p>
            <a:r>
              <a:rPr lang="cs-CZ" sz="3200" dirty="0"/>
              <a:t>z</a:t>
            </a:r>
            <a:r>
              <a:rPr lang="cs-CZ" sz="3200" dirty="0" smtClean="0"/>
              <a:t>droje: těžba rud železa a zinku,</a:t>
            </a:r>
          </a:p>
          <a:p>
            <a:pPr marL="0" indent="0">
              <a:buNone/>
            </a:pPr>
            <a:r>
              <a:rPr lang="cs-CZ" sz="3200" dirty="0" smtClean="0"/>
              <a:t>	spalování fosilních paliv, olejů,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výroba plastů, slitin, nesprávně 	likvidované  akumulátorové baterie,</a:t>
            </a:r>
          </a:p>
          <a:p>
            <a:pPr marL="0" indent="0">
              <a:buNone/>
            </a:pPr>
            <a:r>
              <a:rPr lang="cs-CZ" sz="3200" dirty="0" smtClean="0"/>
              <a:t> 	nekvalitní  hnojiva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říznaky otravy: bolesti </a:t>
            </a:r>
            <a:r>
              <a:rPr lang="cs-CZ" sz="3200" dirty="0" err="1" smtClean="0"/>
              <a:t>břicha,průjmy</a:t>
            </a:r>
            <a:r>
              <a:rPr lang="cs-CZ" sz="3200" dirty="0" smtClean="0"/>
              <a:t> </a:t>
            </a:r>
          </a:p>
          <a:p>
            <a:pPr marL="0" indent="0">
              <a:buNone/>
            </a:pPr>
            <a:r>
              <a:rPr lang="cs-CZ" sz="3200" dirty="0" smtClean="0"/>
              <a:t>	a zvracení</a:t>
            </a:r>
          </a:p>
          <a:p>
            <a:r>
              <a:rPr lang="cs-CZ" sz="3200" dirty="0"/>
              <a:t>h</a:t>
            </a:r>
            <a:r>
              <a:rPr lang="cs-CZ" sz="3200" dirty="0" smtClean="0"/>
              <a:t>romadí se v kalech </a:t>
            </a:r>
            <a:r>
              <a:rPr lang="cs-CZ" sz="3200" dirty="0"/>
              <a:t>v </a:t>
            </a:r>
            <a:r>
              <a:rPr lang="cs-CZ" sz="3200" dirty="0" smtClean="0"/>
              <a:t>čistírnách odpadních </a:t>
            </a:r>
          </a:p>
          <a:p>
            <a:pPr marL="0" indent="0">
              <a:buNone/>
            </a:pPr>
            <a:r>
              <a:rPr lang="cs-CZ" sz="3200" dirty="0" smtClean="0"/>
              <a:t>	vod, pak </a:t>
            </a:r>
            <a:r>
              <a:rPr lang="cs-CZ" sz="3200" dirty="0"/>
              <a:t>se dostanou na pole a do </a:t>
            </a:r>
            <a:r>
              <a:rPr lang="cs-CZ" sz="3200" dirty="0" smtClean="0"/>
              <a:t>	potravin</a:t>
            </a:r>
            <a:endParaRPr lang="cs-CZ" sz="3200" dirty="0"/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75365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60648"/>
            <a:ext cx="7467600" cy="6213304"/>
          </a:xfrm>
        </p:spPr>
        <p:txBody>
          <a:bodyPr>
            <a:normAutofit/>
          </a:bodyPr>
          <a:lstStyle/>
          <a:p>
            <a:r>
              <a:rPr lang="cs-CZ" sz="3200" dirty="0"/>
              <a:t>h</a:t>
            </a:r>
            <a:r>
              <a:rPr lang="cs-CZ" sz="3200" dirty="0" smtClean="0"/>
              <a:t>romadí se v ledvinách a játrech</a:t>
            </a:r>
          </a:p>
          <a:p>
            <a:r>
              <a:rPr lang="cs-CZ" sz="3200" dirty="0"/>
              <a:t>h</a:t>
            </a:r>
            <a:r>
              <a:rPr lang="cs-CZ" sz="3200" dirty="0" smtClean="0"/>
              <a:t>ladina v krvi je vyšší u kuřáků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oškozuje funkci pohlavních orgánů, ledvin a kardiovaskulárního systému</a:t>
            </a:r>
          </a:p>
          <a:p>
            <a:r>
              <a:rPr lang="cs-CZ" sz="3200" dirty="0" smtClean="0"/>
              <a:t>teratogen -</a:t>
            </a:r>
          </a:p>
          <a:p>
            <a:pPr marL="0" indent="0">
              <a:buNone/>
            </a:pPr>
            <a:r>
              <a:rPr lang="cs-CZ" sz="3200" dirty="0" smtClean="0"/>
              <a:t> poškozuje plod</a:t>
            </a:r>
          </a:p>
          <a:p>
            <a:r>
              <a:rPr lang="cs-CZ" sz="3200" dirty="0" smtClean="0"/>
              <a:t>způsobuje</a:t>
            </a:r>
          </a:p>
          <a:p>
            <a:pPr marL="0" indent="0">
              <a:buNone/>
            </a:pPr>
            <a:r>
              <a:rPr lang="cs-CZ" sz="3200" dirty="0" smtClean="0"/>
              <a:t> řídnutí a</a:t>
            </a:r>
          </a:p>
          <a:p>
            <a:pPr marL="0" indent="0">
              <a:buNone/>
            </a:pPr>
            <a:r>
              <a:rPr lang="cs-CZ" sz="3200" dirty="0" smtClean="0"/>
              <a:t> ztenčování kostí</a:t>
            </a:r>
          </a:p>
          <a:p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504390"/>
            <a:ext cx="4841848" cy="4173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4167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5040560" cy="32511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1958" y="3306231"/>
            <a:ext cx="4340442" cy="3321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7916" y="6237381"/>
            <a:ext cx="5439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Žlutý malířský pigment - </a:t>
            </a:r>
            <a:r>
              <a:rPr lang="cs-CZ" dirty="0" err="1" smtClean="0"/>
              <a:t>CdS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07732" y="332656"/>
            <a:ext cx="24646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Kadmium - Cd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8697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Rtuť - </a:t>
            </a:r>
            <a:r>
              <a:rPr lang="cs-CZ" sz="40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</a:t>
            </a:r>
            <a:r>
              <a:rPr lang="cs-CZ" sz="4000" cap="none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endParaRPr lang="cs-CZ" sz="4000" cap="none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700808"/>
            <a:ext cx="8352928" cy="4873752"/>
          </a:xfrm>
        </p:spPr>
        <p:txBody>
          <a:bodyPr>
            <a:normAutofit/>
          </a:bodyPr>
          <a:lstStyle/>
          <a:p>
            <a:r>
              <a:rPr lang="cs-CZ" sz="3200" dirty="0"/>
              <a:t>z</a:t>
            </a:r>
            <a:r>
              <a:rPr lang="cs-CZ" sz="3200" dirty="0" smtClean="0"/>
              <a:t>droje: vulkanická činnost, odpady,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spalování uhlí, používání v 	</a:t>
            </a:r>
            <a:r>
              <a:rPr lang="cs-CZ" sz="3200" dirty="0" err="1" smtClean="0"/>
              <a:t>průmyslu,vyšší</a:t>
            </a:r>
            <a:r>
              <a:rPr lang="cs-CZ" sz="3200" dirty="0" smtClean="0"/>
              <a:t> koncentrace v 	rybách a v ledvinách vodních ptáků	v kontaminovaných oblastech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říznaky otravy: neurologické a psychické</a:t>
            </a: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	potíže, chudokrevnost, revma,</a:t>
            </a:r>
          </a:p>
          <a:p>
            <a:pPr marL="0" indent="0">
              <a:buNone/>
            </a:pPr>
            <a:r>
              <a:rPr lang="cs-CZ" sz="3200" dirty="0" smtClean="0"/>
              <a:t>	onemocnění ledvin, při vysoké</a:t>
            </a:r>
          </a:p>
          <a:p>
            <a:pPr marL="0" indent="0">
              <a:buNone/>
            </a:pPr>
            <a:r>
              <a:rPr lang="cs-CZ" sz="3200" dirty="0" smtClean="0"/>
              <a:t> 	dávce průjmy a zvracení</a:t>
            </a:r>
          </a:p>
        </p:txBody>
      </p:sp>
    </p:spTree>
    <p:extLst>
      <p:ext uri="{BB962C8B-B14F-4D97-AF65-F5344CB8AC3E}">
        <p14:creationId xmlns:p14="http://schemas.microsoft.com/office/powerpoint/2010/main" val="2812353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753" y="3928293"/>
            <a:ext cx="3241727" cy="20650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753" y="260648"/>
            <a:ext cx="4286250" cy="332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5599" y="3619044"/>
            <a:ext cx="3888416" cy="298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6237312"/>
            <a:ext cx="40916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r</a:t>
            </a:r>
            <a:r>
              <a:rPr lang="cs-CZ" dirty="0" smtClean="0"/>
              <a:t>tuť v křemen-sideritové žilnatině</a:t>
            </a:r>
            <a:r>
              <a:rPr lang="cs-CZ" dirty="0" smtClean="0">
                <a:sym typeface="Symbol"/>
              </a:rPr>
              <a:t></a:t>
            </a:r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5466" y="260130"/>
            <a:ext cx="3268569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87914" y="3068960"/>
            <a:ext cx="2212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lomby na zubech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08104" y="277453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rtuťový teploměr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99869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rtuť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9745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95536" y="716704"/>
            <a:ext cx="8208912" cy="6141296"/>
          </a:xfrm>
        </p:spPr>
        <p:txBody>
          <a:bodyPr>
            <a:normAutofit/>
          </a:bodyPr>
          <a:lstStyle/>
          <a:p>
            <a:r>
              <a:rPr lang="cs-CZ" sz="3200" dirty="0"/>
              <a:t>r</a:t>
            </a:r>
            <a:r>
              <a:rPr lang="cs-CZ" sz="3200" dirty="0" smtClean="0"/>
              <a:t>tuť se kumuluje v játrech, ledvinách a mozku, hromadí se ve vlasech a nehtech</a:t>
            </a:r>
          </a:p>
          <a:p>
            <a:r>
              <a:rPr lang="cs-CZ" sz="3200" dirty="0"/>
              <a:t>v</a:t>
            </a:r>
            <a:r>
              <a:rPr lang="cs-CZ" sz="3200" dirty="0" smtClean="0"/>
              <a:t>áže se na enzymy a vyřadí je z činnosti</a:t>
            </a:r>
          </a:p>
          <a:p>
            <a:r>
              <a:rPr lang="cs-CZ" sz="3200" dirty="0"/>
              <a:t>d</a:t>
            </a:r>
            <a:r>
              <a:rPr lang="cs-CZ" sz="3200" dirty="0" smtClean="0"/>
              <a:t>ochází k poruchám zraku, sluchu a řeči</a:t>
            </a:r>
          </a:p>
          <a:p>
            <a:r>
              <a:rPr lang="cs-CZ" sz="3200" dirty="0"/>
              <a:t>h</a:t>
            </a:r>
            <a:r>
              <a:rPr lang="cs-CZ" sz="3200" dirty="0" smtClean="0"/>
              <a:t>rozí poškození plodu</a:t>
            </a:r>
            <a:r>
              <a:rPr lang="cs-CZ" sz="3200" dirty="0" smtClean="0"/>
              <a:t>, proto </a:t>
            </a:r>
            <a:r>
              <a:rPr lang="cs-CZ" sz="3200" dirty="0" smtClean="0"/>
              <a:t>se těhotným ženách doporučuje omezit konzumaci ryb</a:t>
            </a:r>
          </a:p>
          <a:p>
            <a:r>
              <a:rPr lang="cs-CZ" sz="3200" dirty="0"/>
              <a:t>a</a:t>
            </a:r>
            <a:r>
              <a:rPr lang="cs-CZ" sz="3200" dirty="0" smtClean="0"/>
              <a:t>kutní účinky - poruchy trávení</a:t>
            </a:r>
          </a:p>
          <a:p>
            <a:r>
              <a:rPr lang="cs-CZ" sz="3200" dirty="0"/>
              <a:t>c</a:t>
            </a:r>
            <a:r>
              <a:rPr lang="cs-CZ" sz="3200" dirty="0" smtClean="0"/>
              <a:t>hronické účinky - uvolňování a vypadávání zubů a vlasů, nervové poruchy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60972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Arzén - A</a:t>
            </a:r>
            <a:r>
              <a:rPr lang="cs-CZ" sz="2800" dirty="0" smtClean="0">
                <a:solidFill>
                  <a:srgbClr val="FF0000"/>
                </a:solidFill>
              </a:rPr>
              <a:t>S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136904" cy="487375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zdroje</a:t>
            </a:r>
            <a:r>
              <a:rPr lang="cs-CZ" sz="3200" dirty="0" smtClean="0"/>
              <a:t>: pesticidy, slitiny, spalování </a:t>
            </a:r>
            <a:r>
              <a:rPr lang="cs-CZ" sz="3200" dirty="0" smtClean="0"/>
              <a:t>	fosilních paliv</a:t>
            </a:r>
            <a:r>
              <a:rPr lang="cs-CZ" sz="3200" dirty="0" smtClean="0"/>
              <a:t>, doprovází fosfor 	(</a:t>
            </a:r>
            <a:r>
              <a:rPr lang="cs-CZ" sz="3200" dirty="0" smtClean="0"/>
              <a:t>může být i v pracích </a:t>
            </a:r>
            <a:r>
              <a:rPr lang="cs-CZ" sz="3200" dirty="0" smtClean="0"/>
              <a:t>prostředcích</a:t>
            </a:r>
            <a:r>
              <a:rPr lang="cs-CZ" sz="3200" dirty="0" smtClean="0"/>
              <a:t>)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říznaky </a:t>
            </a:r>
            <a:r>
              <a:rPr lang="cs-CZ" sz="3200" dirty="0" smtClean="0"/>
              <a:t>otravy: bolesti břicha, zvracení</a:t>
            </a:r>
            <a:r>
              <a:rPr lang="cs-CZ" sz="3200" dirty="0" smtClean="0"/>
              <a:t>,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svalový třes</a:t>
            </a:r>
            <a:r>
              <a:rPr lang="cs-CZ" sz="3200" dirty="0" smtClean="0"/>
              <a:t>, apatie, průjem</a:t>
            </a:r>
            <a:r>
              <a:rPr lang="cs-CZ" sz="3200" dirty="0" smtClean="0"/>
              <a:t>,</a:t>
            </a:r>
          </a:p>
          <a:p>
            <a:pPr marL="0" indent="0">
              <a:buNone/>
            </a:pPr>
            <a:r>
              <a:rPr lang="cs-CZ" sz="3200" dirty="0" smtClean="0"/>
              <a:t>	dehydratace</a:t>
            </a:r>
            <a:r>
              <a:rPr lang="cs-CZ" sz="3200" dirty="0" smtClean="0"/>
              <a:t>, selhání </a:t>
            </a:r>
            <a:r>
              <a:rPr lang="cs-CZ" sz="3200" dirty="0" smtClean="0"/>
              <a:t>ledvin</a:t>
            </a:r>
          </a:p>
          <a:p>
            <a:r>
              <a:rPr lang="cs-CZ" sz="3200" dirty="0" smtClean="0"/>
              <a:t>karcinogen</a:t>
            </a:r>
            <a:endParaRPr lang="cs-CZ" sz="3200" dirty="0"/>
          </a:p>
          <a:p>
            <a:r>
              <a:rPr lang="cs-CZ" sz="3200" dirty="0" smtClean="0"/>
              <a:t>chronicky se projevuje poruchami CNS</a:t>
            </a:r>
            <a:r>
              <a:rPr lang="cs-CZ" sz="3200" dirty="0" smtClean="0"/>
              <a:t>, otoky, ekzémy, kolikami</a:t>
            </a:r>
            <a:endParaRPr lang="cs-CZ" sz="3200" dirty="0" smtClean="0"/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77171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76443"/>
            <a:ext cx="5976664" cy="6188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4099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63894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Cín - </a:t>
            </a:r>
            <a:r>
              <a:rPr lang="cs-CZ" sz="4000" dirty="0" err="1" smtClean="0">
                <a:solidFill>
                  <a:srgbClr val="FF0000"/>
                </a:solidFill>
              </a:rPr>
              <a:t>S</a:t>
            </a:r>
            <a:r>
              <a:rPr lang="cs-CZ" sz="4000" cap="none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395536" y="836712"/>
            <a:ext cx="8064896" cy="6021288"/>
          </a:xfrm>
        </p:spPr>
        <p:txBody>
          <a:bodyPr>
            <a:noAutofit/>
          </a:bodyPr>
          <a:lstStyle/>
          <a:p>
            <a:r>
              <a:rPr lang="cs-CZ" sz="3200" dirty="0"/>
              <a:t>z</a:t>
            </a:r>
            <a:r>
              <a:rPr lang="cs-CZ" sz="3200" dirty="0" smtClean="0"/>
              <a:t>droje</a:t>
            </a:r>
            <a:r>
              <a:rPr lang="cs-CZ" sz="3200" dirty="0" smtClean="0"/>
              <a:t>: fungicidy, nátěry </a:t>
            </a:r>
            <a:r>
              <a:rPr lang="cs-CZ" sz="3200" dirty="0" err="1" smtClean="0"/>
              <a:t>dřeva,výroba</a:t>
            </a:r>
            <a:r>
              <a:rPr lang="cs-CZ" sz="3200" dirty="0" smtClean="0"/>
              <a:t> plastů</a:t>
            </a:r>
          </a:p>
          <a:p>
            <a:r>
              <a:rPr lang="cs-CZ" sz="3200" dirty="0"/>
              <a:t>v</a:t>
            </a:r>
            <a:r>
              <a:rPr lang="cs-CZ" sz="3200" dirty="0" smtClean="0"/>
              <a:t>elmi toxické jsou organické sloučeniny cínu</a:t>
            </a:r>
            <a:r>
              <a:rPr lang="cs-CZ" sz="3200" dirty="0" smtClean="0"/>
              <a:t>, protože </a:t>
            </a:r>
            <a:r>
              <a:rPr lang="cs-CZ" sz="3200" dirty="0" smtClean="0"/>
              <a:t>: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inhibují enzymy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ovlivňují tvorbu steroidních hormonů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vážou se na aminokyseliny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ovlivňují metabolismus vitamínu B12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v ČR jsou zakázány</a:t>
            </a:r>
          </a:p>
          <a:p>
            <a:r>
              <a:rPr lang="cs-CZ" sz="3200" dirty="0" err="1" smtClean="0"/>
              <a:t>příznakyotravy</a:t>
            </a:r>
            <a:r>
              <a:rPr lang="cs-CZ" sz="3200" dirty="0" smtClean="0"/>
              <a:t>: snížená </a:t>
            </a:r>
            <a:r>
              <a:rPr lang="cs-CZ" sz="3200" dirty="0" smtClean="0"/>
              <a:t>schopnost soustředění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77360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102510"/>
            <a:ext cx="2376264" cy="3143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3" y="476672"/>
            <a:ext cx="2849827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9977" y="458539"/>
            <a:ext cx="3979797" cy="5287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380291" y="576461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etovací cín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3" y="2636912"/>
            <a:ext cx="2849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ín a slitiny cínu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0698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Další rizikové kovy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161277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err="1" smtClean="0"/>
              <a:t>Chrom,mangan,nikl,radon,vanad</a:t>
            </a:r>
            <a:endParaRPr lang="cs-CZ" sz="3200" dirty="0" smtClean="0"/>
          </a:p>
          <a:p>
            <a:pPr marL="0" indent="0">
              <a:buNone/>
            </a:pPr>
            <a:r>
              <a:rPr lang="cs-CZ" dirty="0" smtClean="0"/>
              <a:t>Úkol: s pomocí PT doplň  chemické značky těchto kovů</a:t>
            </a:r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645024"/>
            <a:ext cx="7848872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V určitých technologiích je nutné sledovat tyto prvky:</a:t>
            </a:r>
          </a:p>
          <a:p>
            <a:pPr algn="ctr"/>
            <a:endParaRPr lang="cs-CZ" sz="4000" dirty="0" smtClean="0"/>
          </a:p>
          <a:p>
            <a:pPr algn="ctr"/>
            <a:r>
              <a:rPr lang="cs-CZ" sz="3200" dirty="0" err="1" smtClean="0"/>
              <a:t>Selen,antimon,berylium,bismut</a:t>
            </a:r>
            <a:endParaRPr lang="cs-CZ" sz="3200" dirty="0" smtClean="0"/>
          </a:p>
          <a:p>
            <a:r>
              <a:rPr lang="cs-CZ" sz="2400" dirty="0" err="1" smtClean="0"/>
              <a:t>Úkol:opět</a:t>
            </a:r>
            <a:r>
              <a:rPr lang="cs-CZ" sz="2400" dirty="0" smtClean="0"/>
              <a:t> doplň chemickou značku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08646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Pozitivní zpráva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 ČR  se snížila koncentrace olova  v ovzduší ve městech i na frekventovaných komunikacích  na polovinu oproti 80.létům minulého století</a:t>
            </a:r>
          </a:p>
          <a:p>
            <a:r>
              <a:rPr lang="cs-CZ" sz="3200" dirty="0"/>
              <a:t>s</a:t>
            </a:r>
            <a:r>
              <a:rPr lang="cs-CZ" sz="3200" dirty="0" smtClean="0"/>
              <a:t>nížení je důsledkem používání bezolovnatého benzínu a modernizaci aut včetně katalyzátorů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81629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926632"/>
            <a:ext cx="8388424" cy="5205192"/>
          </a:xfrm>
        </p:spPr>
        <p:txBody>
          <a:bodyPr>
            <a:normAutofit fontScale="92500" lnSpcReduction="20000"/>
          </a:bodyPr>
          <a:lstStyle/>
          <a:p>
            <a:r>
              <a:rPr lang="cs-CZ" sz="3200" dirty="0">
                <a:hlinkClick r:id="rId2"/>
              </a:rPr>
              <a:t>http://</a:t>
            </a:r>
            <a:r>
              <a:rPr lang="cs-CZ" sz="3200" dirty="0" smtClean="0">
                <a:hlinkClick r:id="rId2"/>
              </a:rPr>
              <a:t>i3.cn.cz/1251186160_embryo.jpg</a:t>
            </a:r>
            <a:endParaRPr lang="cs-CZ" sz="3200" dirty="0" smtClean="0"/>
          </a:p>
          <a:p>
            <a:r>
              <a:rPr lang="cs-CZ" sz="3200" dirty="0"/>
              <a:t>S organickými jedy na věčné časy. </a:t>
            </a:r>
            <a:r>
              <a:rPr lang="cs-CZ" sz="3200" i="1" dirty="0"/>
              <a:t>21.století</a:t>
            </a:r>
            <a:r>
              <a:rPr lang="cs-CZ" sz="3200" dirty="0"/>
              <a:t>. Podzim 2011, Extra,90 s</a:t>
            </a:r>
            <a:r>
              <a:rPr lang="cs-CZ" sz="3200" dirty="0" smtClean="0"/>
              <a:t>.</a:t>
            </a:r>
          </a:p>
          <a:p>
            <a:r>
              <a:rPr lang="cs-CZ" sz="3200" dirty="0">
                <a:hlinkClick r:id="rId3"/>
              </a:rPr>
              <a:t>http://</a:t>
            </a:r>
            <a:r>
              <a:rPr lang="cs-CZ" sz="3200" dirty="0" smtClean="0">
                <a:hlinkClick r:id="rId3"/>
              </a:rPr>
              <a:t>cs.wikipedia.org/wiki/Olovo</a:t>
            </a: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>
                <a:hlinkClick r:id="rId4"/>
              </a:rPr>
              <a:t>http://</a:t>
            </a:r>
            <a:r>
              <a:rPr lang="cs-CZ" sz="3200" dirty="0" smtClean="0">
                <a:hlinkClick r:id="rId4"/>
              </a:rPr>
              <a:t>cs.wikipedia.org/wiki/Galenit</a:t>
            </a:r>
            <a:endParaRPr lang="cs-CZ" sz="3200" dirty="0" smtClean="0"/>
          </a:p>
          <a:p>
            <a:r>
              <a:rPr lang="cs-CZ" sz="3200" dirty="0">
                <a:hlinkClick r:id="rId5"/>
              </a:rPr>
              <a:t>http://</a:t>
            </a:r>
            <a:r>
              <a:rPr lang="cs-CZ" sz="3200" dirty="0" smtClean="0">
                <a:hlinkClick r:id="rId5"/>
              </a:rPr>
              <a:t>cs.wikipedia.org/wiki/Soubor:Hemeb.svg</a:t>
            </a:r>
            <a:endParaRPr lang="cs-CZ" sz="3200" dirty="0" smtClean="0"/>
          </a:p>
          <a:p>
            <a:r>
              <a:rPr lang="cs-CZ" sz="3200" dirty="0">
                <a:hlinkClick r:id="rId6"/>
              </a:rPr>
              <a:t>http://</a:t>
            </a:r>
            <a:r>
              <a:rPr lang="cs-CZ" sz="3200" dirty="0" smtClean="0">
                <a:hlinkClick r:id="rId6"/>
              </a:rPr>
              <a:t>cs.wikipedia.org/wiki/Kadmium</a:t>
            </a:r>
            <a:endParaRPr lang="cs-CZ" sz="3200" dirty="0" smtClean="0"/>
          </a:p>
          <a:p>
            <a:r>
              <a:rPr lang="cs-CZ" sz="3200" dirty="0">
                <a:hlinkClick r:id="rId7"/>
              </a:rPr>
              <a:t>http://</a:t>
            </a:r>
            <a:r>
              <a:rPr lang="cs-CZ" sz="3200" dirty="0" smtClean="0">
                <a:hlinkClick r:id="rId7"/>
              </a:rPr>
              <a:t>www.google.cz/</a:t>
            </a:r>
            <a:r>
              <a:rPr lang="cs-CZ" sz="3200" dirty="0" err="1" smtClean="0">
                <a:hlinkClick r:id="rId7"/>
              </a:rPr>
              <a:t>obrázky_rtuť</a:t>
            </a:r>
            <a:endParaRPr lang="cs-CZ" sz="3200" dirty="0" smtClean="0"/>
          </a:p>
          <a:p>
            <a:r>
              <a:rPr lang="cs-CZ" sz="3200" dirty="0">
                <a:hlinkClick r:id="rId8"/>
              </a:rPr>
              <a:t>http://</a:t>
            </a:r>
            <a:r>
              <a:rPr lang="cs-CZ" sz="3200" dirty="0" smtClean="0">
                <a:hlinkClick r:id="rId8"/>
              </a:rPr>
              <a:t>cs.wikipedia.org/wiki/Arsen</a:t>
            </a:r>
            <a:endParaRPr lang="cs-CZ" sz="3200" dirty="0" smtClean="0"/>
          </a:p>
          <a:p>
            <a:r>
              <a:rPr lang="cs-CZ" sz="3200">
                <a:hlinkClick r:id="rId9"/>
              </a:rPr>
              <a:t>http://</a:t>
            </a:r>
            <a:r>
              <a:rPr lang="cs-CZ" sz="3200" smtClean="0">
                <a:hlinkClick r:id="rId9"/>
              </a:rPr>
              <a:t>cs.wikipedia.org/wiki/Cín</a:t>
            </a:r>
            <a:endParaRPr lang="cs-CZ" sz="3200" smtClean="0"/>
          </a:p>
          <a:p>
            <a:endParaRPr lang="cs-CZ" sz="320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/>
          </a:p>
          <a:p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560" y="548680"/>
            <a:ext cx="71287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Zdroje: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86945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1790</TotalTime>
  <Words>534</Words>
  <Application>Microsoft Office PowerPoint</Application>
  <PresentationFormat>Předvádění na obrazovce (4:3)</PresentationFormat>
  <Paragraphs>125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Arkýř</vt:lpstr>
      <vt:lpstr>Šablona 32</vt:lpstr>
      <vt:lpstr>Prezentace aplikace PowerPoint</vt:lpstr>
      <vt:lpstr>Těžké kovy</vt:lpstr>
      <vt:lpstr>Proč jsou nebezpečné?</vt:lpstr>
      <vt:lpstr>Olovo - Pb</vt:lpstr>
      <vt:lpstr>Prezentace aplikace PowerPoint</vt:lpstr>
      <vt:lpstr>Prezentace aplikace PowerPoint</vt:lpstr>
      <vt:lpstr>Prezentace aplikace PowerPoint</vt:lpstr>
      <vt:lpstr>Kadmium - Cd</vt:lpstr>
      <vt:lpstr>Prezentace aplikace PowerPoint</vt:lpstr>
      <vt:lpstr>Prezentace aplikace PowerPoint</vt:lpstr>
      <vt:lpstr>Rtuť - Hg</vt:lpstr>
      <vt:lpstr>Prezentace aplikace PowerPoint</vt:lpstr>
      <vt:lpstr>Prezentace aplikace PowerPoint</vt:lpstr>
      <vt:lpstr>Arzén - AS</vt:lpstr>
      <vt:lpstr>Prezentace aplikace PowerPoint</vt:lpstr>
      <vt:lpstr>Cín - Sn</vt:lpstr>
      <vt:lpstr>Prezentace aplikace PowerPoint</vt:lpstr>
      <vt:lpstr>Další rizikové kovy</vt:lpstr>
      <vt:lpstr>Pozitivní zpráva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32</dc:title>
  <dc:creator>Admin</dc:creator>
  <cp:lastModifiedBy>Admin</cp:lastModifiedBy>
  <cp:revision>42</cp:revision>
  <dcterms:created xsi:type="dcterms:W3CDTF">2011-12-14T11:09:41Z</dcterms:created>
  <dcterms:modified xsi:type="dcterms:W3CDTF">2012-02-14T10:14:09Z</dcterms:modified>
</cp:coreProperties>
</file>