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61" r:id="rId5"/>
    <p:sldId id="257" r:id="rId6"/>
    <p:sldId id="258" r:id="rId7"/>
    <p:sldId id="266" r:id="rId8"/>
    <p:sldId id="264" r:id="rId9"/>
    <p:sldId id="259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00FFCC"/>
    <a:srgbClr val="FFCC99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VY_32_INOVACE_10_Bajka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VY_32_INOVACE_10_Bajka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2DB-5A21-44B6-8479-33E918091E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0794B-8C1B-4210-915F-E6934DEBBE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6063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3D2-8482-4B24-87A6-5EBAE4F4A59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1345B-D0DB-4137-8159-925BA68B51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0281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182F-134B-4871-AB79-E23814E5618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AFD2E-B921-40BF-AE9C-7D831D0069C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2473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3E65F-EABC-425E-BB3B-87A4AFAE65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1DE75-E5A5-4B31-9A9F-766FBC8F36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465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05ED-EF01-4856-BD5A-598E967B7D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9252-4913-495B-A955-E197A873E1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701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35759-C74F-47A7-99B8-BDE19265C2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E67AE-E1D1-4EEE-AB1B-F7B0860E5D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0349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46B6-3255-4A07-97A8-9EA135F132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7A4D9-1942-4AAF-AC68-81C7BE99BA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3815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ECD64-15EF-4620-8957-34E78677510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7D71-CE07-49DB-BD71-842ADCBC1C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3445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F1AD-BFD3-4F4E-BC61-3D5FF8C7AE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6370-0445-4DB0-9AC3-A9B4986EA4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9157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842C-9639-4E82-9380-3A9D9F8AFDC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74054-1901-47B2-B43F-75EFD6B58F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7335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21666-A7ED-4DF0-8BEF-0C4E72D624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AEEE1-5A76-4DAE-B801-6BEFB3FF49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5707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2DB-5A21-44B6-8479-33E918091E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0794B-8C1B-4210-915F-E6934DEBBE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2305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3D2-8482-4B24-87A6-5EBAE4F4A59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1345B-D0DB-4137-8159-925BA68B51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7123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182F-134B-4871-AB79-E23814E5618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AFD2E-B921-40BF-AE9C-7D831D0069C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8949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3E65F-EABC-425E-BB3B-87A4AFAE65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1DE75-E5A5-4B31-9A9F-766FBC8F363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5035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05ED-EF01-4856-BD5A-598E967B7D5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9252-4913-495B-A955-E197A873E1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1616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35759-C74F-47A7-99B8-BDE19265C2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E67AE-E1D1-4EEE-AB1B-F7B0860E5D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7899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46B6-3255-4A07-97A8-9EA135F1322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7A4D9-1942-4AAF-AC68-81C7BE99BAC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6472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ECD64-15EF-4620-8957-34E78677510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7D71-CE07-49DB-BD71-842ADCBC1C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0114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F1AD-BFD3-4F4E-BC61-3D5FF8C7AE3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6370-0445-4DB0-9AC3-A9B4986EA4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8079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842C-9639-4E82-9380-3A9D9F8AFDC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74054-1901-47B2-B43F-75EFD6B58F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482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21666-A7ED-4DF0-8BEF-0C4E72D624C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AEEE1-5A76-4DAE-B801-6BEFB3FF49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952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F5DF2-34C9-44BB-AF9B-53B7236B03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065A90-6853-4537-8C75-4C8478CE464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481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F5DF2-34C9-44BB-AF9B-53B7236B03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065A90-6853-4537-8C75-4C8478CE464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65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ego_Velasquez,_Aesop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4.xml"/><Relationship Id="rId5" Type="http://schemas.openxmlformats.org/officeDocument/2006/relationships/hyperlink" Target="http://cs.wikipedia.org/wiki/Soubor:Jean_de_La_Fontaine.jpg" TargetMode="External"/><Relationship Id="rId4" Type="http://schemas.openxmlformats.org/officeDocument/2006/relationships/hyperlink" Target="http://cs.wikipedia.org/wiki/Soubor:Krylov_summer_gard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40974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použití na interaktivní tabuli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jazyk-</a:t>
            </a:r>
            <a:r>
              <a:rPr lang="cs-CZ" dirty="0" err="1" smtClean="0"/>
              <a:t>literármí</a:t>
            </a:r>
            <a:r>
              <a:rPr lang="cs-CZ" dirty="0" smtClean="0"/>
              <a:t> výchova-Bajka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</a:t>
            </a:r>
            <a:r>
              <a:rPr lang="cs-CZ" dirty="0"/>
              <a:t>3</a:t>
            </a:r>
            <a:r>
              <a:rPr lang="cs-CZ" dirty="0" smtClean="0"/>
              <a:t>.-</a:t>
            </a:r>
            <a:r>
              <a:rPr lang="cs-CZ" dirty="0" smtClean="0"/>
              <a:t>5.ročník ZŠ</a:t>
            </a:r>
            <a:endParaRPr lang="cs-CZ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  Znaky bajky, četba, rozbor textu-poučení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Vyprávění s </a:t>
            </a:r>
            <a:r>
              <a:rPr lang="cs-CZ" dirty="0" err="1" smtClean="0"/>
              <a:t>otázkami,opakování</a:t>
            </a:r>
            <a:r>
              <a:rPr lang="cs-CZ" dirty="0" smtClean="0"/>
              <a:t> hlavních </a:t>
            </a:r>
            <a:r>
              <a:rPr lang="cs-CZ" dirty="0" smtClean="0"/>
              <a:t>znaků bajky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Seznámení s autory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23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BAJKA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veršovaný </a:t>
            </a:r>
            <a:r>
              <a:rPr lang="cs-CZ" b="1" dirty="0">
                <a:solidFill>
                  <a:srgbClr val="00B050"/>
                </a:solidFill>
              </a:rPr>
              <a:t>nebo prozaický </a:t>
            </a:r>
            <a:r>
              <a:rPr lang="cs-CZ" b="1" dirty="0" smtClean="0">
                <a:solidFill>
                  <a:srgbClr val="00B050"/>
                </a:solidFill>
              </a:rPr>
              <a:t>příběh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vystupují zvířata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- </a:t>
            </a:r>
            <a:r>
              <a:rPr lang="cs-CZ" b="1" dirty="0">
                <a:solidFill>
                  <a:srgbClr val="00B050"/>
                </a:solidFill>
              </a:rPr>
              <a:t>chovají </a:t>
            </a:r>
            <a:r>
              <a:rPr lang="cs-CZ" b="1" dirty="0" smtClean="0">
                <a:solidFill>
                  <a:srgbClr val="00B050"/>
                </a:solidFill>
              </a:rPr>
              <a:t>se jako lidé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poučení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Users\vonicka\AppData\Local\Microsoft\Windows\Temporary Internet Files\Content.IE5\C7146IGW\MP9004465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44943"/>
            <a:ext cx="1920152" cy="148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ISAGG9W2\MC900411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92873" y="4876710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2PRM99UH\MC9003835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05284" y="404664"/>
            <a:ext cx="852814" cy="101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vonicka\AppData\Local\Microsoft\Windows\Temporary Internet Files\Content.IE5\1SCLKOJX\MC9004414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899014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vonicka\AppData\Local\Microsoft\Windows\Temporary Internet Files\Content.IE5\2PRM99UH\MC90044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782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Liška a čáp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s-CZ" sz="7200" b="1" dirty="0" smtClean="0"/>
              <a:t>Liška </a:t>
            </a:r>
            <a:r>
              <a:rPr lang="cs-CZ" sz="7200" b="1" dirty="0"/>
              <a:t>pozorovala čápa, jak chodí kolem rybníka a ponořuje svůj dlouhý zobák do vody, </a:t>
            </a:r>
            <a:r>
              <a:rPr lang="cs-CZ" sz="7200" b="1" dirty="0" smtClean="0"/>
              <a:t>jako by </a:t>
            </a:r>
            <a:r>
              <a:rPr lang="cs-CZ" sz="7200" b="1" dirty="0"/>
              <a:t>měřil její hloubku. Vypadal tak rozvážně, že hned dostala nápad, jak si z něho vystřelí.</a:t>
            </a:r>
            <a:br>
              <a:rPr lang="cs-CZ" sz="7200" b="1" dirty="0"/>
            </a:br>
            <a:r>
              <a:rPr lang="cs-CZ" sz="7200" b="1" dirty="0"/>
              <a:t>Přišla blíž a </a:t>
            </a:r>
            <a:r>
              <a:rPr lang="cs-CZ" sz="7200" b="1" dirty="0" smtClean="0"/>
              <a:t>povídá :,, Příteli</a:t>
            </a:r>
            <a:r>
              <a:rPr lang="cs-CZ" sz="7200" b="1" dirty="0"/>
              <a:t>, ráda bych tě pozvala na oběd. Přijď zítra v poledne, já něco dobrého </a:t>
            </a:r>
            <a:r>
              <a:rPr lang="cs-CZ" sz="7200" b="1" dirty="0" smtClean="0"/>
              <a:t>přichystám.“</a:t>
            </a:r>
            <a:r>
              <a:rPr lang="cs-CZ" sz="7200" b="1" dirty="0"/>
              <a:t/>
            </a:r>
            <a:br>
              <a:rPr lang="cs-CZ" sz="7200" b="1" dirty="0"/>
            </a:br>
            <a:r>
              <a:rPr lang="cs-CZ" sz="7200" b="1" dirty="0"/>
              <a:t>Čáp nemohl tak zdvořilé pozvání odmítnout. Přišel přesně v poledne a ucítil vůni dobré polévky. Liška nalila polévku do mělkých talířů.</a:t>
            </a:r>
            <a:br>
              <a:rPr lang="cs-CZ" sz="7200" b="1" dirty="0"/>
            </a:br>
            <a:r>
              <a:rPr lang="cs-CZ" sz="7200" b="1" dirty="0"/>
              <a:t>Sama ji s chutí vysrkala a bavila se tím, jak čáp marně klapal svým dlouhým zobákem a nemohl polévku z mělkého talíře ani ochutnat.</a:t>
            </a:r>
            <a:br>
              <a:rPr lang="cs-CZ" sz="7200" b="1" dirty="0"/>
            </a:br>
            <a:r>
              <a:rPr lang="cs-CZ" sz="7200" b="1" dirty="0"/>
              <a:t>Čáp jí to chtěl oplatit a pozval lišku k němu na oběd.</a:t>
            </a:r>
            <a:br>
              <a:rPr lang="cs-CZ" sz="7200" b="1" dirty="0"/>
            </a:br>
            <a:r>
              <a:rPr lang="cs-CZ" sz="7200" b="1" dirty="0" smtClean="0"/>
              <a:t>„Ten </a:t>
            </a:r>
            <a:r>
              <a:rPr lang="cs-CZ" sz="7200" b="1" dirty="0"/>
              <a:t>čáp je nepoučitelný hlupák," pomyslela si, když ji přivítala vůně dobré kaše, právě takové, jakou měla ráda.</a:t>
            </a:r>
            <a:br>
              <a:rPr lang="cs-CZ" sz="7200" b="1" dirty="0"/>
            </a:br>
            <a:r>
              <a:rPr lang="cs-CZ" sz="7200" b="1" dirty="0"/>
              <a:t>Čáp přinesl kaši ve dvou džbánech. Nořil zobák do džbánu, </a:t>
            </a:r>
            <a:r>
              <a:rPr lang="cs-CZ" sz="7200" b="1" dirty="0" smtClean="0"/>
              <a:t>pomlaskával , </a:t>
            </a:r>
            <a:r>
              <a:rPr lang="cs-CZ" sz="7200" b="1" dirty="0"/>
              <a:t>ale liška se nemohla ani olíznout. Džbán měl tak úzké hrdlo, že jí sevřel tlamu jako náhubek.</a:t>
            </a:r>
            <a:br>
              <a:rPr lang="cs-CZ" sz="7200" b="1" dirty="0"/>
            </a:br>
            <a:r>
              <a:rPr lang="cs-CZ" sz="7200" b="1" dirty="0"/>
              <a:t>,,Tak to vidíš, " řekl čáp, když se </a:t>
            </a:r>
            <a:r>
              <a:rPr lang="cs-CZ" sz="7200" b="1" dirty="0" smtClean="0"/>
              <a:t>najedl, ,,teď </a:t>
            </a:r>
            <a:r>
              <a:rPr lang="cs-CZ" sz="7200" b="1" dirty="0"/>
              <a:t>půjdeš domů hladová a navíc ještě s </a:t>
            </a:r>
            <a:r>
              <a:rPr lang="cs-CZ" sz="7200" b="1" dirty="0" smtClean="0"/>
              <a:t>ostudou. "</a:t>
            </a:r>
            <a:r>
              <a:rPr lang="cs-CZ" sz="7200" b="1" dirty="0"/>
              <a:t>A měl pravdu.</a:t>
            </a:r>
          </a:p>
          <a:p>
            <a:r>
              <a:rPr lang="cs-CZ" sz="7200" b="1" dirty="0"/>
              <a:t>: Protože na každého vtipálka, který si myslí, že snědl všechnu vtipnou kaši, jednou dojde.</a:t>
            </a:r>
          </a:p>
          <a:p>
            <a:pPr marL="0" indent="0">
              <a:buNone/>
            </a:pPr>
            <a:endParaRPr lang="cs-CZ" sz="7200" b="1" dirty="0"/>
          </a:p>
        </p:txBody>
      </p:sp>
      <p:pic>
        <p:nvPicPr>
          <p:cNvPr id="2050" name="Picture 2" descr="C:\Users\vonicka\AppData\Local\Microsoft\Windows\Temporary Internet Files\Content.IE5\ISAGG9W2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0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onicka\AppData\Local\Microsoft\Windows\Temporary Internet Files\Content.IE5\C7146IGW\MC900411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68343" y="155575"/>
            <a:ext cx="1021208" cy="141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297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35567" y="171051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545727" y="229656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58128" y="288407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58128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58128" y="403620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34192" y="170476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10256" y="171051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89329" y="172050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86320" y="1724713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15314" y="3554527"/>
            <a:ext cx="2592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Průpovídka </a:t>
            </a:r>
            <a:r>
              <a:rPr lang="cs-CZ" dirty="0" smtClean="0"/>
              <a:t>o počasí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82064" y="403620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383439" y="403620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807375" y="403620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11631" y="40272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87695" y="4027225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86320" y="4036206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886" y="4168827"/>
            <a:ext cx="3339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Literární útvar, zabírá kratší časový úsek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959503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07375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83439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134192" y="345116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10256" y="3451161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286320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62384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14512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438448" y="3460142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677875" y="2411380"/>
            <a:ext cx="2670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Slovní zásobu získáváme z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9503" y="2884078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687695" y="2900033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49817" y="2875097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827863" y="2987444"/>
            <a:ext cx="190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Jeden řádek sloky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17259" y="1784584"/>
            <a:ext cx="3846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Literární útvar, zabírá delší časový úsek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111631" y="230801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687695" y="230801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263759" y="2308014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889329" y="2323969"/>
            <a:ext cx="57606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26176" y="404664"/>
            <a:ext cx="75518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KAŽDÉHO …….. JEDNOU DOJDE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0" name="Šipka dolů 39"/>
          <p:cNvSpPr/>
          <p:nvPr/>
        </p:nvSpPr>
        <p:spPr>
          <a:xfrm>
            <a:off x="4626999" y="1112550"/>
            <a:ext cx="484632" cy="48920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715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  Z odpovědí utvoř vyprávění</a:t>
            </a:r>
            <a:endParaRPr lang="cs-CZ" sz="3600" dirty="0"/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postavy-popiš jejich vlastnosti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Kam domů pozvala liška čápa?</a:t>
            </a:r>
          </a:p>
          <a:p>
            <a:pPr marL="0" indent="0">
              <a:buNone/>
            </a:pPr>
            <a:r>
              <a:rPr lang="cs-CZ" dirty="0" smtClean="0"/>
              <a:t>Kam domů pozval čáp lišku?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Co uvařila liška čápovi?</a:t>
            </a:r>
          </a:p>
          <a:p>
            <a:pPr marL="0" indent="0">
              <a:buNone/>
            </a:pPr>
            <a:r>
              <a:rPr lang="cs-CZ" dirty="0" smtClean="0"/>
              <a:t>Co uvařil čáp lišce?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V čem podávala jídlo liška a proč?</a:t>
            </a:r>
          </a:p>
          <a:p>
            <a:pPr marL="0" indent="0">
              <a:buNone/>
            </a:pPr>
            <a:r>
              <a:rPr lang="cs-CZ" dirty="0" smtClean="0"/>
              <a:t>V čem podával jídlo čáp a proč?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Dana\AppData\Local\Microsoft\Windows\Temporary Internet Files\Content.IE5\G1KSBV0M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0"/>
            <a:ext cx="1806575" cy="151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G1KSBV0M\MC900325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918" y="2420888"/>
            <a:ext cx="183611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ana\AppData\Local\Microsoft\Windows\Temporary Internet Files\Content.IE5\JVIDBBPQ\MC9004116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468" y="672923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a\AppData\Local\Microsoft\Windows\Temporary Internet Files\Content.IE5\P2JVWHH3\MC900332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036" y="4825606"/>
            <a:ext cx="1831543" cy="131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998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je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bajka ?  ?????????        VYBER       ????????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                   nemá děj          povídka</a:t>
            </a:r>
            <a:endParaRPr lang="cs-CZ" sz="4000" dirty="0"/>
          </a:p>
          <a:p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       o dětech             vtip          vyprávění</a:t>
            </a:r>
          </a:p>
          <a:p>
            <a:pPr marL="0" indent="0">
              <a:buNone/>
            </a:pPr>
            <a:r>
              <a:rPr lang="cs-CZ" sz="4000" dirty="0" smtClean="0"/>
              <a:t>                       </a:t>
            </a:r>
          </a:p>
          <a:p>
            <a:pPr marL="0" indent="0">
              <a:buNone/>
            </a:pPr>
            <a:r>
              <a:rPr lang="cs-CZ" sz="4000" dirty="0" smtClean="0"/>
              <a:t>      o zvířatech       </a:t>
            </a:r>
            <a:r>
              <a:rPr lang="cs-CZ" sz="4000" dirty="0"/>
              <a:t>příběh s poučením </a:t>
            </a:r>
            <a:r>
              <a:rPr lang="cs-CZ" sz="4000" dirty="0" smtClean="0"/>
              <a:t>    román</a:t>
            </a:r>
            <a:endParaRPr lang="cs-CZ" sz="4000" dirty="0"/>
          </a:p>
          <a:p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pověst                pohádka                písnička</a:t>
            </a:r>
            <a:endParaRPr lang="cs-CZ" sz="4000" dirty="0"/>
          </a:p>
        </p:txBody>
      </p:sp>
      <p:pic>
        <p:nvPicPr>
          <p:cNvPr id="1027" name="Picture 3" descr="C:\Users\vonicka\AppData\Local\Microsoft\Windows\Temporary Internet Files\Content.IE5\2PRM99UH\MC9004413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2PRM99UH\MC900426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941" y="1984190"/>
            <a:ext cx="1828800" cy="125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C7146IGW\MC900391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960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41297" y="82913"/>
            <a:ext cx="6126111" cy="1228998"/>
          </a:xfrm>
        </p:spPr>
        <p:txBody>
          <a:bodyPr/>
          <a:lstStyle/>
          <a:p>
            <a:r>
              <a:rPr lang="cs-CZ" b="1" i="1" dirty="0" smtClean="0"/>
              <a:t>NEJZNÁMĚJŠÍ AUTOŘI </a:t>
            </a:r>
            <a:endParaRPr lang="cs-CZ" b="1" i="1" dirty="0"/>
          </a:p>
        </p:txBody>
      </p:sp>
      <p:sp>
        <p:nvSpPr>
          <p:cNvPr id="3" name="Obdélník 2"/>
          <p:cNvSpPr/>
          <p:nvPr/>
        </p:nvSpPr>
        <p:spPr>
          <a:xfrm>
            <a:off x="331088" y="406418"/>
            <a:ext cx="1677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1Righ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EZOP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50714" y="3560349"/>
            <a:ext cx="4403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LA </a:t>
            </a:r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FONTAINE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20086" y="1329748"/>
            <a:ext cx="4738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KRYLOV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65" y="1547741"/>
            <a:ext cx="1649536" cy="285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08" r="18689" b="47806"/>
          <a:stretch/>
        </p:blipFill>
        <p:spPr bwMode="auto">
          <a:xfrm>
            <a:off x="6804248" y="2338098"/>
            <a:ext cx="2109020" cy="2687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20082"/>
            <a:ext cx="2181994" cy="2185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332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cs-CZ" dirty="0" smtClean="0"/>
          </a:p>
          <a:p>
            <a:pPr eaLnBrk="1" hangingPunct="1"/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  <a:endParaRPr lang="cs-CZ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pPr eaLnBrk="1" hangingPunct="1"/>
            <a:r>
              <a:rPr lang="cs-CZ" dirty="0">
                <a:hlinkClick r:id="rId3"/>
              </a:rPr>
              <a:t>http://cs.wikipedia.org/wiki/Soubor:Diego_Velasquez,_</a:t>
            </a:r>
            <a:r>
              <a:rPr lang="cs-CZ" dirty="0" smtClean="0">
                <a:hlinkClick r:id="rId3"/>
              </a:rPr>
              <a:t>Aesop.jpg</a:t>
            </a:r>
            <a:endParaRPr lang="cs-CZ" dirty="0" smtClean="0"/>
          </a:p>
          <a:p>
            <a:pPr eaLnBrk="1" hangingPunct="1"/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cs.wikipedia.org/wiki/Soubor:Krylov_summer_garden.jpg</a:t>
            </a:r>
            <a:endParaRPr lang="cs-CZ" dirty="0" smtClean="0"/>
          </a:p>
          <a:p>
            <a:pPr eaLnBrk="1" hangingPunct="1"/>
            <a:r>
              <a:rPr lang="cs-CZ" dirty="0">
                <a:hlinkClick r:id="rId5"/>
              </a:rPr>
              <a:t>http://cs.wikipedia.org/wiki/Soubor:Jean_de_La_Fontaine.jpg</a:t>
            </a:r>
            <a:endParaRPr lang="en-GB" dirty="0" smtClean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2"/>
            </a:endParaRPr>
          </a:p>
          <a:p>
            <a:pPr eaLnBrk="1" hangingPunct="1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003824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229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Motiv sady Office</vt:lpstr>
      <vt:lpstr>1_Motiv sady Office</vt:lpstr>
      <vt:lpstr>Prezentace aplikace PowerPoint</vt:lpstr>
      <vt:lpstr>ANOTACE</vt:lpstr>
      <vt:lpstr> BAJKA</vt:lpstr>
      <vt:lpstr>Liška a čáp</vt:lpstr>
      <vt:lpstr>Prezentace aplikace PowerPoint</vt:lpstr>
      <vt:lpstr>  Z odpovědí utvoř vyprávění</vt:lpstr>
      <vt:lpstr>Bajka</vt:lpstr>
      <vt:lpstr>NEJZNÁMĚJŠÍ AUTOŘI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31</cp:revision>
  <dcterms:created xsi:type="dcterms:W3CDTF">2011-06-20T10:40:08Z</dcterms:created>
  <dcterms:modified xsi:type="dcterms:W3CDTF">2013-06-14T13:32:36Z</dcterms:modified>
</cp:coreProperties>
</file>