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9" r:id="rId3"/>
    <p:sldId id="263" r:id="rId4"/>
    <p:sldId id="264" r:id="rId5"/>
    <p:sldId id="265" r:id="rId6"/>
    <p:sldId id="266" r:id="rId7"/>
    <p:sldId id="268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CCECFF"/>
    <a:srgbClr val="CCFFCC"/>
    <a:srgbClr val="FF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877" autoAdjust="0"/>
    <p:restoredTop sz="94918" autoAdjust="0"/>
  </p:normalViewPr>
  <p:slideViewPr>
    <p:cSldViewPr>
      <p:cViewPr>
        <p:scale>
          <a:sx n="60" d="100"/>
          <a:sy n="60" d="100"/>
        </p:scale>
        <p:origin x="-1722" y="-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VY_32_INOVACE_32_Vl-Zlínský kraj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VY_32_INOVACE_32_Vl-Zlínský kraj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6-13T16:18:46.410"/>
    </inkml:context>
    <inkml:brush xml:id="br0">
      <inkml:brushProperty name="width" value="0.08819" units="cm"/>
      <inkml:brushProperty name="height" value="0.35278" units="cm"/>
      <inkml:brushProperty name="color" value="#9C4A09"/>
      <inkml:brushProperty name="tip" value="rectangle"/>
      <inkml:brushProperty name="rasterOp" value="maskPen"/>
    </inkml:brush>
  </inkml:definitions>
  <inkml:trace contextRef="#ctx0" brushRef="#br0">23317 12402,'0'0,"-25"-49,25 49,0-25,0 25,0-50,-25 50,0-24,25 24,-24-25,24 0,-25 25,25 0,-25-25,-25 25,26 0,24 0,-25 0,25-25,-25 25,0 0,25 0,-25 0,25 0,-49-49,49 49,0-50,-25 50,25-25,0 25,-25-49,0 24,25 0,-25 25,25-25,0 25,-49-49,49 49,-25 0,0 0,0 0,25 0,-24 0,-1 0,0 0,0-25,0 0,1 25,24-25,-25 25,0 0,-25-25,50 1,-24 24,24 0,-25 0,0 0,25 0,-25-25,25 25,-25 0,1 0,24 0,-25 0,0 0,0 0,25 0,-25 0,1 0,24 0,-50 0,0 0,50 0,-49 0,49 0,-25 0,25 0,-50 0,50 0,-25 0,25 0,-49 0,49 0,-25 0,25 0,-50 0,50 0,-24 0,-1-25,0 0,25 25,-25 0,25 0,-25-25,25 25,-24 0,-1-24,25 24,-25-25,25 25,-25-25,0 25,25 0,-24 0,-1 0,0 0,25 0,-25 0,0 0,1 0,24 0,-25 25,25-25,0 25,-25-25,25 24,0 1,0 0,-25-25,25 25,-25-25,25 0,-24 0,24 0,-25 0,0 0,-25 0,26 0,-1 0,25 25,-25-1,25-24,-25 0,25 0,-25 25,1-25,24 25,-25-25,25 0,-25 25,25 0,-25-25,25 24,0-24,0 50,0-50,0 25,0-25,0 49,0-49,0 25,0-25,-25 25,25 0,-24 0,-1-25,25 0,-50 24,50 1,0-25,-25 25,25-25,-49 0,49 0,-25 0,25 0,-50-25,50 25,-25 0,25-25,-49 25,49 0,-25-24,25 24,-50 0,26 24,-1-24,0 0,0 0,0 0,-24 50,49-25,0 0,-25 0,0-25,25 24,0 1,0 0,-25-25,25 25,0-25,50 49,-50-49,0 25,0 0,0 0,0-25,0 0,-25 0,0 0,1-25,-1 25,0 0,25 0,-25 0,0 0,1 0,24 0,-25 0,0 0,0 0,25 0,-25 0,1 0,-1 0,25 0,0 25,-25 0,25-1,0-24,0 25,0 0,0 0,0-25,-25 25,0-1,25-24,-24 25,24-25,-50 50,50-50,0 25,-25-25,25 24,-25-24,0 0,25 0,-24 0,24 0,-25 0,0 0,25 0,-25 0,25 0,-25 0,25-24,-24 24,-1 0,25-25,-25 0,25 25,-25 0,0 0,1 0,24 0,-25 0,0 0,25 25,-25-25,25 0,-25 0,25 0,-24 25,-1-25,25 24,-25-24,25 50,0-50,0 25,0-25,0 49,0-49,0 25,-25 0,25 0,-25-25,25 0,-24 25,24-25,-25 24,25 1,-25 0,0 0,25 0,0-25,0 24,0 1,0 0,0-25,-25 25,1 0,24-25,-25 0,25 0,-25 25,0-1,25-24,-25 25,25-25,-24 25,24-25,-50 25,50-25,-25 25,0-25,25 0,-24 24,24-24,-25 0,0 25,0 0,0-25,0 25,25 0,-24-1,24-24,-25 25,25-25,0 25,-25-25,0 50,25-26,0 1,-25-25,25 0,-49 25,49-25,0 25,0 0,0-1,0-24,0 25,0 0,0 0,0-25,0 25,0-1,0 1,0-25,0 25,0 0,0 0,0-25,25 24,-25 1,0 0,24-25,-24 25,25 0,-25-25,25 0,0 0,0 0,-25 0,24 0,1 0,0 0,-25 0,0 24,0 1,0 0,0 25,-25-50,25 24,0 1,0 0,0-25,0 25,0 0,0 0,0-25,0 24,-25 1,1 0,-1-25,25 25,-25 0,25-1,0-24,-25 25,25 0,-25 0,25-25,0 25,0-1,0 1,0-25,0 25,0 0,0 0,0-25,0 24,0 1,0 0,0-25,0 25,0 0,25-25,-25 0,25 0,0 0,0 0,-1 0,-24 0,25 0,0 0,-25 0,25 0,0 0,0 0,-25 0,24 0,-24 0,0 24,0-24,0 25,0 0,0 0,0-25,0 25,0-1,0 1,0-25,0 25,0 0,25 0,-25-25,25 24,0-24,0 0,-25 0,49 25,-49 0,25 0,0-25,-25 25,25-25,-25 24,49-24,-49 25,25-25,0 0,0 0,-25 0,24 0,-24 25,25 0,-25-25,50 50,-25-50,-1 0,-24 0,0 24,0-24,0 25,0 0,0 0,0-25,0 25,0-1,0 1,25-25,-25 0,25 0,0 0,-25 0,25 0,-1 0,1 0,-25 0,25 25,-25-25,0 25,0 0,0-25,0 24,0 1,0 0,25-25,0 25,-25-25,24 0,1 0,-25 0,25 0,0 0,0 0,-25 0,24 0,1 0,0 0,-25 0,25 0,0 0,0 0,-25 0,24 0,1 0,0 0,-25 0,25 0,0 0,-1 0,-24 0,25 25,0-1,-25 1,0-25,0 25,0 0,0-25,25 25,-25-25,49 24,-49-24,25 25,-25-25,25 0,0 0,-25 25,25-25,-25 0,49 25,-49-25,0 25,25-1,-25 1,0 0,25-25,-25 25,0 0,0-1,0-24,25 25,-25 0,0 0,0-25,0 25,24-25,-24 0,25 24,0 1,-25 0,25-25,-25 0,49 50,-24-50,0 0,-25 0,25 0,0-25,-1 25,-24-25,25 25,-25-25,50 0,-50 1,0 24,25-25,-25 0,24 25,1 0,-25 0,25-25,-25 25,25-25,-25 25,25 0,0-24,-25-1,24 25,-24-25,25 25,0 0,-25-25,25 0,24 1,-24 24,0-25,0 25,-25-25,25 25,-25 0,24 0,-24-25,25 25,0 0,0-25,-25 25,25-24,-1 24,-24 0,25-25,-25 0,25 25,-25-25,25 25,0-25,-25 25,0-49,0 49,24-25,-24 25,0-50,0 50,0-24,0 24,0-50,0 50,0-25,0 25,0-25,0 1,0 24,0-25,0 25,0-50,0 50,0-25,25 25,0-24,0-1,-25 25,0-25,25 25,-1-25,-24 25,25-25,0 25,0-25,0 25,24-24,1-26,-25 50,-25 0,24 0,1 0,-25-25,25 25,-25 0,25 0,0-25,-25 1,24 24,-24-25,25 25,-25-25,0 25,0-25,25 0,-25 1,25-1,-25 0,25 25,-25-25,25 0,-25 25,24-24,-24 24,0-25,25 25,-25-25,0 0,25 0,-25 25,25-24,-25-1,25 25,-25-25,0 0,24-24,1 24,-25 25,0-25,0 0,25 0,-25 25,0-24,25-1,-25-25,0 50,0-25,0 1,0-1,0 25,0-25,0 0,0 0,0 25,0-25,0 1,0-1,0 25,0-25,0 0,0 0,0 25,0-24,0-1,0 0,0 25,49-25,-49 0,0 1,0 24,0-50,0 50,25-25,-25 25,0-49,0 24,50 0,-50 0,25 0,-25 1,0-1,0 0,0 25,0-25,0 25,0-25,0 25,-25-24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6-13T16:18:51.545"/>
    </inkml:context>
    <inkml:brush xml:id="br0">
      <inkml:brushProperty name="width" value="0.08819" units="cm"/>
      <inkml:brushProperty name="height" value="0.35278" units="cm"/>
      <inkml:brushProperty name="color" value="#9C4A09"/>
      <inkml:brushProperty name="tip" value="rectangle"/>
      <inkml:brushProperty name="rasterOp" value="maskPen"/>
    </inkml:brush>
  </inkml:definitions>
  <inkml:trace contextRef="#ctx0" brushRef="#br0">22424 13593,'0'0,"0"-25,0 0,0 1,25 24,-25-25,0 0,24 25,-24-25,0 25,25-49,0 49,-25-25,0 25,25-25,-25 0,25 25,-25-25,0 25,24-24,1-1,-25 25,25-25,-25 25,25 0,0-25,-25 25,24 0,-24 0,25 0,0 0,0-25,-25 25,25-25,-25 25,24 0,1-24,-25 24,25 0,0 0,0 0,-25-25,49 0,-49 25,25-25,-25 25,25-25,-25 1,50-1,-50 0,24 25,-24-25,0 25,25-25,-25 25,25 0,-25-24,25-1,0 25,-25-25,0 25,24-25,-24 0,25 25,-25-24,0 24,25-50,0 25,-25 25,25-49,-25 49,0-25,0 25,0-50,0 50,24-25,-24 25,0-49,0 49,0-25,0 25,0-50,0 50,0-24,0 24,-24 0,24 0,-25 0,0 0,25 0,-25 24,25 1,0-25,-25 25,25-25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6-13T16:36:22.818"/>
    </inkml:context>
    <inkml:brush xml:id="br0">
      <inkml:brushProperty name="width" value="0.08819" units="cm"/>
      <inkml:brushProperty name="height" value="0.35278" units="cm"/>
      <inkml:brushProperty name="color" value="#00B0F0"/>
      <inkml:brushProperty name="tip" value="rectangle"/>
      <inkml:brushProperty name="rasterOp" value="maskPen"/>
    </inkml:brush>
  </inkml:definitions>
  <inkml:trace contextRef="#ctx0" brushRef="#br0">4143 7590,'25'25,"-25"-25,24 0,-24 0,50 25,-50 0,25-25,-25 24,0 1,25 0,-1-25,-24 25,25 0,-25-1,0 1,75 0,-75 25,24-50,1 0,-25 24,25 1,0 0,0-25,-1 25,-24-25,25 25,0-25,-25 0,25 25,-25-25,49 24,-24 1,0-25,-25 25,25-25,-25 25,25 0,-25-25,24 24,1-24,0 25,-25 0,25-25,0 25,-25-25,24 25,1-1,25 1,-50 0,25-25,-25 25,25-25,-25 25,24-25,1 24,0-24,0 50,0-50,-1 25,-24-25,25 0,-25 0,25 0,-25 25,25-1,0-24,-25 25,24-25,26 25,-50 0,25-25,0 25,-25-1,0 1,24-25,-24 25,0 0,25 0,-25-1,0 1,25 0,-25-25,0 25,0-25,25 25,-25-1,0-24,0 25,0 0,0 0,0-25,0 25,25 0,-25-1,0-24,0 25,24-25,-24 25,0 0,0-25,0 25,0-1,0 1,0-25,25 25,-25 0,0 0,0-25,0 24,25 1,-25 0,0-25,25 25,-25 0,0-1,0-24,0 25,49 25,-49-25,25-1,-25-24,0 25,0 0,25-25,0 25,-25-25,0 25,25-1,-25-24,0 50,24-25,1-25,-25 49,25 1,0-50,-25 50,25-50,-25 24,0 1,24 0,-24-25,25 25,-25-25,25 25,-25-25,0 25,0-1,0-24,0 25,0-25,0 25,25 0,-25 0,0-25,0 24,0 1,0 0,0-25,0 25,0 0,0-1,0-24,0 25,0-25,0 25,0 0,0-25,0 25,0-1,-25 1,0 0,25 0,-25 0,25-25,0 24,0 1,-24 0,-1-25,25 25,0 0,0-1,0-24,0 25,0 0,0 0,0-25,0 25,0-1,-25-24,25 25,0-25,0 25,0 0,0 0,0-25,-25 49,25-24,0 0,0-25,0 25,0-1,0 1,0-25,0 25,-25 25,25-50,0 25,0-1,0 1,0-25,0 25,0 0,0 0,0-25,0 24,0 1,0 0,0-25,0 25,0 0,0-1,0-24,0 25,0 0,0 0,0 0,0-1,0 1,-24-25,24 25,0 0,0 0,0-25,0 24,0 1,0 0,-25-25,0 50,25-50,0 24,0-24,0 25,0 0,0 0,0-25,0 25,0-1,0 1,0-25,-25 50,25-50,-25 25,25-1,-24 1,24-25,-25 25,25-25,0 25,-50 0,50-25,-49 25,49-25,-25 0,25 0,-50 24,25 1,1 0,-1 0,0-25,0 25,25-25,0 24,-25 1,25-25,-24 25,24-25,0 25,-25-25,25 25,-25-1,25-24,-25 25,0-25,25 25,0 0,0 0,0-25,0 24,0 1,0 0,0 0,0 0,0-25,0 24,-24-24,24 25,-25 0,25-25,-25 25,25-25,-25 25,0-1,1-24,24 25,-25-25,25 0,-25 25,25-25,-50 0,50 0,-25 25,25 0,-24-25,24 24,-25-24,25 25,-25 0,25-25,0 25,0 0,0-1,0-24,0 25,0 0,0 0,0 0,0 0,0-1,0-24,0 25,0 0,0 0,0-25,0 25,0-1,0 1,0-25,0 25,0 0,0 0,0-25,0 24,0 1,0 0,0-25,0 25,0 0,0-1,0-24,0 25,0-25,-25 0,0 0,1 0,-51 0,75 0,-25 0,1 0,-1 0,25 0,-25 0,0 0,0 25,25 0,0-25,0 25,0-1,0 1,0-25,25 0,-25 0,25 0,-25 0,25 0,-25 0,49 0,-49 0,25 0,0 0,0 25,-25-25,0 25,25 0,-25-25,0 24,0 1,0 0,0-25,49 0,-49 25,0 0,0-1,0-24,0 25,0-25,-25 0,1 0,24 25,-25-25,0 0,0 25,25-25,-25 0,1 0,-1 0,25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6-13T16:36:32.433"/>
    </inkml:context>
    <inkml:brush xml:id="br0">
      <inkml:brushProperty name="width" value="0.08819" units="cm"/>
      <inkml:brushProperty name="height" value="0.35278" units="cm"/>
      <inkml:brushProperty name="color" value="#00B0F0"/>
      <inkml:brushProperty name="tip" value="rectangle"/>
      <inkml:brushProperty name="rasterOp" value="maskPen"/>
    </inkml:brush>
  </inkml:definitions>
  <inkml:trace contextRef="#ctx0" brushRef="#br0">10443 9500,'0'0,"25"0,-25 0,0 0,0 0,0 0,-50 0,26 0,-1 0,25 0,-25 0,0 0,0 0,25 0,-25 0,-24 0,49 0,-50 0,50 0,-25 0,25 0,-24 0,24 0,-25 0,0-25,-25 25,50 0,-49-24,24 24,25 0,-25 0,0 0,1 0,24 0,-25 0,0 0,0 24,0-24,-24 25,24 0,0-25,25 25,-25-25,25 0,-24 25,-1-1,0 1,0 0,-24-25,49 25,-25-25,25 0,-50 0,50 0,-25 0,1 0,-1 0,0 0,0 0,0 0,0-25,1 0,24 25,-25 0,-25 0,50 25,-25-25,1 25,-1-25,0 0,25 0,-25 0,0 0,1 0,24 0,-25 0,-25 0,1 0,24 0,-25 0,1 0,49 0,-25 0,0 0,0 0,25 0,-25 0,1 0,-1 0,25 0,-25 0,0 0,0 0,25 0,-24-25,-1 0,0 25,25 0,-25 0,-24-25,49 25,0-24,-50-1,50 25,-25 0,25 0,-49 0,49 0,-25 0,-25 0,50 0,-25 0,0 0,1 0,-1 0,0 0,0 0,0 0,25 0,-24 0,-1 0,0 0,25 0,-25 0,0 0,25 0,-24 0,-1 0,0 0,25 0,-25-25,0 25,1-50,-1 50,25-24,-25-1,0 25,0-25,25 25,-24 0,-1 0,0 0,25 0,-50 0,26 25,24-25,-25 0,0 25,25-25,-25 0,25 0,-25 24,1 1,24 0,-25-25,25 25,-25-25,0 49,25-24,-25 0,25-25,-24 25,-1-25,25 25,0-1,0-24,-25 0,25 25,-50 0,50-25,-25 25,25-25,-24 0,-1 0,0 0,25 0,-25 0,0 0,1 0,24 0,-25 0,0 0,-25 0,50 0,-24 0,-1 0,0 0,25 0,-25 0,0 0,1 0,24 0,-25 0,0 0,25 0,-25 0,0 0,-24 0,24 25,0-25,0 0,1 24,-26 1,25 0,0-25,25 0,-49 50,49-50,-25 24,0-24,0 25,25-25,-24 0,24 25,-25-25,0 0,25 0,-25 0,-25 0,50 0,-24 0,-26 0,25 0,0 0,1 0,-1 0,0 0,25 0,-25 0,0 0,25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6-13T16:37:08.777"/>
    </inkml:context>
    <inkml:brush xml:id="br0">
      <inkml:brushProperty name="width" value="0.08819" units="cm"/>
      <inkml:brushProperty name="height" value="0.35278" units="cm"/>
      <inkml:brushProperty name="color" value="#FF0000"/>
      <inkml:brushProperty name="tip" value="rectangle"/>
      <inkml:brushProperty name="rasterOp" value="maskPen"/>
    </inkml:brush>
  </inkml:definitions>
  <inkml:trace contextRef="#ctx0" brushRef="#br0">7318 9798,'25'-25,"-1"0,1 0,-25 1,25 24,0-25,24 25,-24 0,-25 0,25 0,0 0,0 0,-1 0,1 0,0 0,-25 0,25 25,-25-1,0-24,0 25,0 0,0 0,0-25,0 0,-25 25,25-25,-50 0,50 0,-24 0,24 0,-50 0,50 0,-50 0,50 24,-24-24,24 25,-25 0,25-25,-50 0,50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631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095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109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792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136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060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43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28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096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224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042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952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customXml" Target="../ink/ink1.xml"/><Relationship Id="rId7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emf"/><Relationship Id="rId5" Type="http://schemas.openxmlformats.org/officeDocument/2006/relationships/customXml" Target="../ink/ink2.xml"/><Relationship Id="rId4" Type="http://schemas.openxmlformats.org/officeDocument/2006/relationships/image" Target="../media/image3.e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emf"/><Relationship Id="rId3" Type="http://schemas.openxmlformats.org/officeDocument/2006/relationships/customXml" Target="../ink/ink3.xml"/><Relationship Id="rId7" Type="http://schemas.openxmlformats.org/officeDocument/2006/relationships/customXml" Target="../ink/ink5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emf"/><Relationship Id="rId5" Type="http://schemas.openxmlformats.org/officeDocument/2006/relationships/customXml" Target="../ink/ink4.xml"/><Relationship Id="rId4" Type="http://schemas.openxmlformats.org/officeDocument/2006/relationships/image" Target="../media/image5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7" Type="http://schemas.openxmlformats.org/officeDocument/2006/relationships/image" Target="../media/image17.wm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atabazeknih.cz/knihy/mach-a-sebestova-na-cestach-4720" TargetMode="External"/><Relationship Id="rId7" Type="http://schemas.openxmlformats.org/officeDocument/2006/relationships/hyperlink" Target="http://cs.wikipedia.org/wiki/Soubor:Vala%C5%A1sk%C3%A9_m%C4%9Bste%C4%8Dko,_kostel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%C4%8Cerven%C3%BD_kame%C5%88.jpg" TargetMode="External"/><Relationship Id="rId5" Type="http://schemas.openxmlformats.org/officeDocument/2006/relationships/hyperlink" Target="http://cs.wikipedia.org/wiki/Soubor:Zlin3.jpg" TargetMode="External"/><Relationship Id="rId4" Type="http://schemas.openxmlformats.org/officeDocument/2006/relationships/hyperlink" Target="http://cs.wikipedia.org/wiki/Soubor:Johan_amos_comenius_1592-167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9066080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cs-CZ" dirty="0" smtClean="0"/>
              <a:t>Materiál použitelný na interaktivní tabuli</a:t>
            </a:r>
          </a:p>
          <a:p>
            <a:r>
              <a:rPr lang="cs-CZ" dirty="0" smtClean="0"/>
              <a:t>Člověk a jeho svět-Místo ,kde žijeme</a:t>
            </a:r>
          </a:p>
          <a:p>
            <a:r>
              <a:rPr lang="cs-CZ" dirty="0" smtClean="0"/>
              <a:t>Zlínský kraj</a:t>
            </a:r>
          </a:p>
          <a:p>
            <a:r>
              <a:rPr lang="cs-CZ" dirty="0" smtClean="0"/>
              <a:t>Pro 4.-5.ročník ZŠ v hodinách vlastivědy</a:t>
            </a:r>
          </a:p>
          <a:p>
            <a:r>
              <a:rPr lang="cs-CZ" dirty="0" smtClean="0"/>
              <a:t>Prezentace-výklad</a:t>
            </a:r>
            <a:endParaRPr lang="cs-CZ" dirty="0" smtClean="0"/>
          </a:p>
          <a:p>
            <a:r>
              <a:rPr lang="cs-CZ" dirty="0" smtClean="0"/>
              <a:t>Zemědělství a </a:t>
            </a:r>
            <a:r>
              <a:rPr lang="cs-CZ" dirty="0" err="1" smtClean="0"/>
              <a:t>průmysl,řeky,hory,zajímavosti</a:t>
            </a:r>
            <a:r>
              <a:rPr lang="cs-CZ" dirty="0" smtClean="0"/>
              <a:t> </a:t>
            </a:r>
            <a:r>
              <a:rPr lang="cs-CZ" dirty="0" err="1" smtClean="0"/>
              <a:t>kraje,osobnosti</a:t>
            </a:r>
            <a:r>
              <a:rPr lang="cs-CZ" dirty="0" smtClean="0"/>
              <a:t> </a:t>
            </a:r>
            <a:r>
              <a:rPr lang="cs-CZ" dirty="0" err="1" smtClean="0"/>
              <a:t>kraje,kontrolní</a:t>
            </a:r>
            <a:r>
              <a:rPr lang="cs-CZ" dirty="0" smtClean="0"/>
              <a:t> otázky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3689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Dana\Desktop\certifikát 006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547" t="5163" r="8029" b="6068"/>
          <a:stretch/>
        </p:blipFill>
        <p:spPr bwMode="auto">
          <a:xfrm rot="5400000">
            <a:off x="1143000" y="-1146132"/>
            <a:ext cx="6857998" cy="9144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3" name="Rukopis 2"/>
              <p14:cNvContentPartPr/>
              <p14:nvPr/>
            </p14:nvContentPartPr>
            <p14:xfrm>
              <a:off x="6697440" y="4161240"/>
              <a:ext cx="1697040" cy="1750680"/>
            </p14:xfrm>
          </p:contentPart>
        </mc:Choice>
        <mc:Fallback xmlns="">
          <p:pic>
            <p:nvPicPr>
              <p:cNvPr id="3" name="Rukopis 2"/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681600" y="4097880"/>
                <a:ext cx="1728720" cy="1877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4" name="Rukopis 3"/>
              <p14:cNvContentPartPr/>
              <p14:nvPr/>
            </p14:nvContentPartPr>
            <p14:xfrm>
              <a:off x="8072640" y="4456080"/>
              <a:ext cx="339480" cy="437760"/>
            </p14:xfrm>
          </p:contentPart>
        </mc:Choice>
        <mc:Fallback xmlns="">
          <p:pic>
            <p:nvPicPr>
              <p:cNvPr id="4" name="Rukopis 3"/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8056800" y="4392360"/>
                <a:ext cx="371160" cy="564840"/>
              </a:xfrm>
              <a:prstGeom prst="rect">
                <a:avLst/>
              </a:prstGeom>
            </p:spPr>
          </p:pic>
        </mc:Fallback>
      </mc:AlternateContent>
      <p:sp>
        <p:nvSpPr>
          <p:cNvPr id="5" name="Obdélník 4"/>
          <p:cNvSpPr/>
          <p:nvPr/>
        </p:nvSpPr>
        <p:spPr>
          <a:xfrm>
            <a:off x="4283968" y="476672"/>
            <a:ext cx="347967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  <a:reflection blurRad="6350" stA="60000" endA="900" endPos="60000" dist="60007" dir="5400000" sy="-100000" algn="bl" rotWithShape="0"/>
                </a:effectLst>
              </a:rPr>
              <a:t>Zlínský kraj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  <a:reflection blurRad="6350" stA="60000" endA="900" endPos="60000" dist="60007" dir="5400000" sy="-100000" algn="bl" rotWithShape="0"/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67544" y="2204864"/>
            <a:ext cx="5887189" cy="70788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PRŮMYSLOVĚ ZEMĚDĚLSKÝ</a:t>
            </a:r>
            <a:endParaRPr lang="cs-CZ" sz="4000" dirty="0"/>
          </a:p>
        </p:txBody>
      </p:sp>
      <p:pic>
        <p:nvPicPr>
          <p:cNvPr id="6" name="Picture 2" descr="C:\Users\Dana\AppData\Local\Microsoft\Windows\Temporary Internet Files\Content.IE5\JVIDBBPQ\MP90040540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085" y="3131630"/>
            <a:ext cx="2871984" cy="1543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Dana\AppData\Local\Microsoft\Windows\Temporary Internet Files\Content.IE5\JVIDBBPQ\MP900448648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6122" y="3050242"/>
            <a:ext cx="2229177" cy="1110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9490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Dana\Desktop\certifikát 006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693" t="8546" r="13480" b="68424"/>
          <a:stretch/>
        </p:blipFill>
        <p:spPr bwMode="auto">
          <a:xfrm rot="5400000">
            <a:off x="-166339" y="121695"/>
            <a:ext cx="6902644" cy="6569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" name="Rukopis 1"/>
              <p14:cNvContentPartPr/>
              <p14:nvPr/>
            </p14:nvContentPartPr>
            <p14:xfrm>
              <a:off x="1491480" y="2732400"/>
              <a:ext cx="678960" cy="2349000"/>
            </p14:xfrm>
          </p:contentPart>
        </mc:Choice>
        <mc:Fallback xmlns="">
          <p:pic>
            <p:nvPicPr>
              <p:cNvPr id="2" name="Rukopis 1"/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475640" y="2669040"/>
                <a:ext cx="710640" cy="2475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3" name="Rukopis 2"/>
              <p14:cNvContentPartPr/>
              <p14:nvPr/>
            </p14:nvContentPartPr>
            <p14:xfrm>
              <a:off x="2098440" y="3384360"/>
              <a:ext cx="1670400" cy="223560"/>
            </p14:xfrm>
          </p:contentPart>
        </mc:Choice>
        <mc:Fallback xmlns="">
          <p:pic>
            <p:nvPicPr>
              <p:cNvPr id="3" name="Rukopis 2"/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082600" y="3321000"/>
                <a:ext cx="1702080" cy="350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4" name="Rukopis 3"/>
              <p14:cNvContentPartPr/>
              <p14:nvPr/>
            </p14:nvContentPartPr>
            <p14:xfrm>
              <a:off x="2634480" y="3482640"/>
              <a:ext cx="134280" cy="80640"/>
            </p14:xfrm>
          </p:contentPart>
        </mc:Choice>
        <mc:Fallback xmlns="">
          <p:pic>
            <p:nvPicPr>
              <p:cNvPr id="4" name="Rukopis 3"/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618640" y="3418920"/>
                <a:ext cx="165960" cy="207720"/>
              </a:xfrm>
              <a:prstGeom prst="rect">
                <a:avLst/>
              </a:prstGeom>
            </p:spPr>
          </p:pic>
        </mc:Fallback>
      </mc:AlternateContent>
      <p:sp>
        <p:nvSpPr>
          <p:cNvPr id="5" name="TextovéPole 4"/>
          <p:cNvSpPr txBox="1"/>
          <p:nvPr/>
        </p:nvSpPr>
        <p:spPr>
          <a:xfrm>
            <a:off x="2403301" y="3650405"/>
            <a:ext cx="5966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ZLÍN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39951" y="1884773"/>
            <a:ext cx="1008353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BESKYDY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768760" y="4184070"/>
            <a:ext cx="1449692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BÍLÉ KARPATY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36359" y="2363068"/>
            <a:ext cx="1142300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VALAŠSKO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44425" y="752870"/>
            <a:ext cx="6651085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                                 ŘEKY</a:t>
            </a:r>
          </a:p>
          <a:p>
            <a:r>
              <a:rPr lang="cs-CZ" sz="2800" dirty="0" smtClean="0"/>
              <a:t>                                       ………………………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             ………………………</a:t>
            </a:r>
          </a:p>
          <a:p>
            <a:r>
              <a:rPr lang="cs-CZ" sz="2800" dirty="0" smtClean="0"/>
              <a:t>                                       HORY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             ……………………..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             ……………………..</a:t>
            </a:r>
          </a:p>
          <a:p>
            <a:endParaRPr lang="cs-CZ" sz="2800" dirty="0" smtClean="0"/>
          </a:p>
          <a:p>
            <a:r>
              <a:rPr lang="cs-CZ" sz="2800" dirty="0" smtClean="0"/>
              <a:t>                                       KRAJSKÉ MĚSTO</a:t>
            </a:r>
          </a:p>
          <a:p>
            <a:r>
              <a:rPr lang="cs-CZ" sz="2800" dirty="0" smtClean="0"/>
              <a:t>                                       ………………</a:t>
            </a:r>
          </a:p>
          <a:p>
            <a:endParaRPr lang="cs-CZ" sz="2800" dirty="0" smtClean="0"/>
          </a:p>
          <a:p>
            <a:r>
              <a:rPr lang="cs-CZ" sz="2800" dirty="0" smtClean="0"/>
              <a:t>                          NÁRODOPISNÁ OBLAST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 …………………………….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73549" y="3738094"/>
            <a:ext cx="1035861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MORAVA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932964" y="3015028"/>
            <a:ext cx="1138453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DŘEVNICE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0041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8" grpId="0" animBg="1"/>
      <p:bldP spid="12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0096" y="260648"/>
            <a:ext cx="6787943" cy="821705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ZAJÍMAVOSTI KRAJE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2910" y="2163730"/>
            <a:ext cx="145103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1">
                    <a:lumMod val="50000"/>
                  </a:schemeClr>
                </a:solidFill>
              </a:rPr>
              <a:t>ZLÍN</a:t>
            </a:r>
            <a:endParaRPr lang="cs-CZ" sz="5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493528" y="1514474"/>
            <a:ext cx="283231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VALAŠSKO</a:t>
            </a:r>
            <a:endParaRPr lang="cs-CZ" sz="48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2910" y="4918771"/>
            <a:ext cx="339323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</a:rPr>
              <a:t>BÍLÉ KARPATY</a:t>
            </a:r>
            <a:endParaRPr lang="cs-CZ" sz="4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770" y="4538688"/>
            <a:ext cx="25710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r</a:t>
            </a:r>
            <a:r>
              <a:rPr lang="cs-CZ" sz="2400" dirty="0" smtClean="0"/>
              <a:t>ezervace  UNESCO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46314" y="2440729"/>
            <a:ext cx="2316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Univerzita Tomáše Bati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33924" y="2345471"/>
            <a:ext cx="36154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NÁRODOPISNÁ  OBLAST</a:t>
            </a:r>
          </a:p>
          <a:p>
            <a:r>
              <a:rPr lang="cs-CZ" dirty="0" err="1" smtClean="0"/>
              <a:t>nářečí,folklor</a:t>
            </a:r>
            <a:r>
              <a:rPr lang="cs-CZ" dirty="0" smtClean="0"/>
              <a:t> /písně </a:t>
            </a:r>
            <a:r>
              <a:rPr lang="cs-CZ" dirty="0" err="1" smtClean="0"/>
              <a:t>tanec,obyčeje</a:t>
            </a:r>
            <a:r>
              <a:rPr lang="cs-CZ" dirty="0" smtClean="0"/>
              <a:t>/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0096" y="3080641"/>
            <a:ext cx="33519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Filmové ateliéry-Cesta do pravěku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63022" y="1787979"/>
            <a:ext cx="27653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Tomáš Baťa-moderní město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543" y="1514474"/>
            <a:ext cx="3038188" cy="18785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235" y="4352184"/>
            <a:ext cx="3334804" cy="22320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3924" y="1328898"/>
            <a:ext cx="3591624" cy="22496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5004048" y="4653136"/>
            <a:ext cx="326371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KROMĚŘÍŽ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329728" y="5573326"/>
            <a:ext cx="46123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KULTURNÍ PAMÁTKA  </a:t>
            </a:r>
            <a:r>
              <a:rPr lang="cs-CZ" sz="4000" dirty="0" smtClean="0"/>
              <a:t>UNESCO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1709" y="4184076"/>
            <a:ext cx="3528392" cy="20971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12030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E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8333" y="146851"/>
            <a:ext cx="5257658" cy="92333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 lIns="91440" tIns="45720" rIns="91440" bIns="45720">
            <a:prstTxWarp prst="textCurveUp">
              <a:avLst/>
            </a:prstTxWarp>
            <a:spAutoFit/>
          </a:bodyPr>
          <a:lstStyle/>
          <a:p>
            <a:pPr algn="ctr"/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Osobnosti kraje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5789" y="4618060"/>
            <a:ext cx="349275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Tomáš Baťa</a:t>
            </a:r>
            <a:endParaRPr lang="cs-CZ" sz="5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990423" y="1070181"/>
            <a:ext cx="6029279" cy="92333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Jan Amos </a:t>
            </a:r>
            <a:r>
              <a:rPr lang="cs-CZ" sz="54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K</a:t>
            </a:r>
            <a:r>
              <a:rPr lang="cs-CZ" sz="5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omenský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147348" y="3573016"/>
            <a:ext cx="48318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Miloš Macourek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51519" y="2348880"/>
            <a:ext cx="2738903" cy="92333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</a:bodyPr>
          <a:lstStyle/>
          <a:p>
            <a:pPr algn="ctr"/>
            <a:r>
              <a:rPr lang="cs-CZ" sz="54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Karel Kryl</a:t>
            </a:r>
            <a:endParaRPr lang="cs-CZ" sz="54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5240" y="3203683"/>
            <a:ext cx="11913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1944-1994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049750" y="1913515"/>
            <a:ext cx="11913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1592-1670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89342" y="4433394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1926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8333" y="5356724"/>
            <a:ext cx="27773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1876-1932</a:t>
            </a:r>
          </a:p>
          <a:p>
            <a:r>
              <a:rPr lang="cs-CZ" dirty="0" smtClean="0"/>
              <a:t>zakladatel  obuvnické  firmy</a:t>
            </a:r>
            <a:endParaRPr lang="cs-CZ" dirty="0"/>
          </a:p>
        </p:txBody>
      </p:sp>
      <p:pic>
        <p:nvPicPr>
          <p:cNvPr id="2051" name="Picture 3" descr="C:\Users\Dana\AppData\Local\Microsoft\Windows\Temporary Internet Files\Content.IE5\P2JVWHH3\MP900442492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446" b="37241"/>
          <a:stretch/>
        </p:blipFill>
        <p:spPr bwMode="auto">
          <a:xfrm>
            <a:off x="2896105" y="5474745"/>
            <a:ext cx="1669998" cy="1056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496346"/>
            <a:ext cx="1656184" cy="20350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3266" y="1836341"/>
            <a:ext cx="1570835" cy="13213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5245796" y="1808845"/>
            <a:ext cx="992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pedagog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237554" y="3036936"/>
            <a:ext cx="10126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ísničkář</a:t>
            </a:r>
          </a:p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761270" y="4718142"/>
            <a:ext cx="19391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utor knih pro děti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5200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?????????????????????????????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rgbClr val="FFFF99"/>
          </a:solidFill>
        </p:spPr>
        <p:txBody>
          <a:bodyPr/>
          <a:lstStyle/>
          <a:p>
            <a:r>
              <a:rPr lang="cs-CZ" dirty="0" smtClean="0"/>
              <a:t>Národopisná oblast</a:t>
            </a:r>
          </a:p>
          <a:p>
            <a:r>
              <a:rPr lang="cs-CZ" dirty="0" smtClean="0"/>
              <a:t>Zakladatel obuvnické továrny</a:t>
            </a:r>
          </a:p>
          <a:p>
            <a:r>
              <a:rPr lang="cs-CZ" dirty="0" smtClean="0"/>
              <a:t>Rezervace UNESCO</a:t>
            </a:r>
          </a:p>
          <a:p>
            <a:r>
              <a:rPr lang="cs-CZ" dirty="0" smtClean="0"/>
              <a:t>Osobnost kraje</a:t>
            </a:r>
          </a:p>
          <a:p>
            <a:r>
              <a:rPr lang="cs-CZ" dirty="0" smtClean="0"/>
              <a:t>Středisko Velké Moravy</a:t>
            </a:r>
          </a:p>
          <a:p>
            <a:r>
              <a:rPr lang="cs-CZ" dirty="0" smtClean="0"/>
              <a:t>Krajské město</a:t>
            </a:r>
          </a:p>
          <a:p>
            <a:r>
              <a:rPr lang="cs-CZ" dirty="0" smtClean="0"/>
              <a:t>Výroba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102" name="Picture 6" descr="C:\Users\Dana\AppData\Local\Microsoft\Windows\Temporary Internet Files\Content.IE5\JVIDBBPQ\MP9003852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748325"/>
            <a:ext cx="1760240" cy="1205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Dana\AppData\Local\Microsoft\Windows\Temporary Internet Files\Content.IE5\P2JVWHH3\MC9003587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886544"/>
            <a:ext cx="1002182" cy="1842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Dana\AppData\Local\Microsoft\Windows\Temporary Internet Files\Content.IE5\G1KSBV0M\MP90040023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4985639"/>
            <a:ext cx="2627784" cy="1462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:\Users\Dana\AppData\Local\Microsoft\Windows\Temporary Internet Files\Content.IE5\DTN9SG4X\MP90044867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2431" y="3284984"/>
            <a:ext cx="1657908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1" name="Picture 15" descr="C:\Program Files (x86)\Microsoft Office\MEDIA\CAGCAT10\j0302953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5442" y="3533832"/>
            <a:ext cx="1808600" cy="2368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2" name="Picture 16" descr="C:\Users\Dana\AppData\Local\Microsoft\Windows\Temporary Internet Files\Content.IE5\JVIDBBPQ\MC90033280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2952" y="1916832"/>
            <a:ext cx="1715511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8950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www.databazeknih.cz/knihy/mach-a-sebestova-na-cestach-4720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cs.wikipedia.org/wiki/Soubor:Johan_amos_comenius_1592-1671.jpg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cs.wikipedia.org/wiki/Soubor:Zlin3.jpg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http://cs.wikipedia.org/wiki/Soubor:%</a:t>
            </a:r>
            <a:r>
              <a:rPr lang="cs-CZ" dirty="0" smtClean="0">
                <a:hlinkClick r:id="rId6"/>
              </a:rPr>
              <a:t>C4%8Cerven%C3%BD_kame%C5%88.jpg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</a:t>
            </a:r>
            <a:r>
              <a:rPr lang="cs-CZ" dirty="0">
                <a:hlinkClick r:id="rId7"/>
              </a:rPr>
              <a:t>://cs.wikipedia.org/wiki/Soubor:Vala%C5%A1sk%C3%A9_m%C4%9Bste%C4%8Dko,_</a:t>
            </a:r>
            <a:r>
              <a:rPr lang="cs-CZ" dirty="0" smtClean="0">
                <a:hlinkClick r:id="rId7"/>
              </a:rPr>
              <a:t>kostel.jpg</a:t>
            </a:r>
            <a:endParaRPr lang="cs-CZ" dirty="0" smtClean="0"/>
          </a:p>
          <a:p>
            <a:r>
              <a:rPr lang="cs-CZ" dirty="0"/>
              <a:t>http://cs.wikipedia.org/wiki/Soubor:Flower_Garden_Kromeriz.jpg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540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728</TotalTime>
  <Words>176</Words>
  <Application>Microsoft Office PowerPoint</Application>
  <PresentationFormat>Předvádění na obrazovce (4:3)</PresentationFormat>
  <Paragraphs>74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?????????????????????????????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75</cp:revision>
  <dcterms:created xsi:type="dcterms:W3CDTF">2011-06-20T10:40:08Z</dcterms:created>
  <dcterms:modified xsi:type="dcterms:W3CDTF">2013-06-14T14:05:05Z</dcterms:modified>
</cp:coreProperties>
</file>