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Snímek 1 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úvod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Snímek 2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Pravidla zaokrouhlování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Snímek 3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Děti zaokrouhlí čísla na desítky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Po kliknutí se výsledky zobrazí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Snímek 4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Děti vypočítají příklady a výsledek zaokrouhlí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Po kliknutí se zobrazí výsledky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654AC7-CC39-479C-9DEF-8F8CD2C1766D}" type="presOf" srcId="{8443400D-4EF3-4F0D-8C6E-7156DDEF168F}" destId="{CFA62F82-02D7-403B-A9EC-938C44A6AF7F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4D265F0F-97D8-4674-A1A6-41E54C0CDC81}" type="presOf" srcId="{283F01EB-3D6D-4DBA-8AFB-2B2227F58373}" destId="{2DC487CC-E9E4-4EA4-BB91-CDD8E08D7F9F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5571CD57-94DD-4FC8-A269-48BEA577601C}" type="presOf" srcId="{BDDD4DDD-EE8D-445F-AC18-7C5437CA8C48}" destId="{2DC487CC-E9E4-4EA4-BB91-CDD8E08D7F9F}" srcOrd="0" destOrd="1" presId="urn:microsoft.com/office/officeart/2005/8/layout/vList5"/>
    <dgm:cxn modelId="{2899C9D1-1F29-4808-BA64-CEDFA25B235E}" type="presOf" srcId="{4FD57912-A6E1-4E74-8197-FCA34ABC24CA}" destId="{F787EAE4-5F79-410B-AEA6-9E043D616AF6}" srcOrd="0" destOrd="0" presId="urn:microsoft.com/office/officeart/2005/8/layout/vList5"/>
    <dgm:cxn modelId="{2A7CEDC8-8075-4920-9022-DFAE88DA3206}" type="presOf" srcId="{B917FAB7-AE63-4A73-B72C-1B8056EA7232}" destId="{AB45A717-C4A2-4E1D-A22B-5D63AA9A9AF0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8D6DFE0C-A5F0-4D92-87B2-392C754D9B6B}" type="presOf" srcId="{867BAC41-E6CD-4B59-AE8D-C20F74D0DB6D}" destId="{951185F2-B078-4479-9A33-4A32BE4E4A48}" srcOrd="0" destOrd="0" presId="urn:microsoft.com/office/officeart/2005/8/layout/vList5"/>
    <dgm:cxn modelId="{BB1A97D0-5398-4DAA-9ECE-E33F7AE5E3D1}" type="presOf" srcId="{35F86658-B277-40A7-95CF-9EF2A1424976}" destId="{40FB13CA-8FB2-4E6A-B30F-0B22C2A143F8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9813CDF6-4AF5-4209-96CF-0D47DFEE5FF3}" type="presOf" srcId="{88D76C6B-77ED-41E8-8D8D-5041DBA7158D}" destId="{A03393FF-F85A-44A0-A2A9-09BA86FEC26A}" srcOrd="0" destOrd="1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4E6D8AF0-23DA-4174-9E80-B327D08A0A6A}" type="presOf" srcId="{40B5DCB7-C7CB-4BA2-B535-518E74E1BD92}" destId="{9787DFAD-77F3-4D1C-9D62-3E1920C0F211}" srcOrd="0" destOrd="0" presId="urn:microsoft.com/office/officeart/2005/8/layout/vList5"/>
    <dgm:cxn modelId="{07633CA1-AAD6-4FAC-BD75-22AB1D212D04}" type="presOf" srcId="{5BBFDE86-D59B-49A6-85E7-3F4CEF988EDF}" destId="{A03393FF-F85A-44A0-A2A9-09BA86FEC26A}" srcOrd="0" destOrd="0" presId="urn:microsoft.com/office/officeart/2005/8/layout/vList5"/>
    <dgm:cxn modelId="{976B9FE9-D3E8-4B47-9FC8-E0743E50349A}" type="presOf" srcId="{4F6E83EA-AC31-4E36-8891-F2C91E5905B7}" destId="{DFBA2570-DC6A-4134-ADBB-7F5A08893096}" srcOrd="0" destOrd="0" presId="urn:microsoft.com/office/officeart/2005/8/layout/vList5"/>
    <dgm:cxn modelId="{63455897-1371-44B6-8D26-A45EFE680E1F}" type="presParOf" srcId="{9787DFAD-77F3-4D1C-9D62-3E1920C0F211}" destId="{18A4A846-04B1-4B07-A007-05D56EF71DC9}" srcOrd="0" destOrd="0" presId="urn:microsoft.com/office/officeart/2005/8/layout/vList5"/>
    <dgm:cxn modelId="{89FC28D6-BDBA-43E5-9DB3-D14108A0A3FD}" type="presParOf" srcId="{18A4A846-04B1-4B07-A007-05D56EF71DC9}" destId="{CFA62F82-02D7-403B-A9EC-938C44A6AF7F}" srcOrd="0" destOrd="0" presId="urn:microsoft.com/office/officeart/2005/8/layout/vList5"/>
    <dgm:cxn modelId="{E660B387-73D8-412B-AB04-E32048007819}" type="presParOf" srcId="{18A4A846-04B1-4B07-A007-05D56EF71DC9}" destId="{40FB13CA-8FB2-4E6A-B30F-0B22C2A143F8}" srcOrd="1" destOrd="0" presId="urn:microsoft.com/office/officeart/2005/8/layout/vList5"/>
    <dgm:cxn modelId="{5FDD30D1-B310-4920-881E-6D74FE9794DD}" type="presParOf" srcId="{9787DFAD-77F3-4D1C-9D62-3E1920C0F211}" destId="{E9567929-53F7-4F84-94DD-FE650570F5CB}" srcOrd="1" destOrd="0" presId="urn:microsoft.com/office/officeart/2005/8/layout/vList5"/>
    <dgm:cxn modelId="{79F683F1-3CC4-45A8-A6C1-06323D36B478}" type="presParOf" srcId="{9787DFAD-77F3-4D1C-9D62-3E1920C0F211}" destId="{81FFBE42-3EB2-471F-A332-D0E0EA3F6FC8}" srcOrd="2" destOrd="0" presId="urn:microsoft.com/office/officeart/2005/8/layout/vList5"/>
    <dgm:cxn modelId="{B9BB24BC-35CC-4850-B17B-4FD7A29D458F}" type="presParOf" srcId="{81FFBE42-3EB2-471F-A332-D0E0EA3F6FC8}" destId="{DFBA2570-DC6A-4134-ADBB-7F5A08893096}" srcOrd="0" destOrd="0" presId="urn:microsoft.com/office/officeart/2005/8/layout/vList5"/>
    <dgm:cxn modelId="{F3758484-CD3E-48FA-926A-A98E9A3BBD02}" type="presParOf" srcId="{81FFBE42-3EB2-471F-A332-D0E0EA3F6FC8}" destId="{F787EAE4-5F79-410B-AEA6-9E043D616AF6}" srcOrd="1" destOrd="0" presId="urn:microsoft.com/office/officeart/2005/8/layout/vList5"/>
    <dgm:cxn modelId="{63B0D3BE-D0C5-49B9-B183-D3353B774FB8}" type="presParOf" srcId="{9787DFAD-77F3-4D1C-9D62-3E1920C0F211}" destId="{C912CFBE-E60D-49ED-83D1-050F285A0C47}" srcOrd="3" destOrd="0" presId="urn:microsoft.com/office/officeart/2005/8/layout/vList5"/>
    <dgm:cxn modelId="{5BBF8EE4-2A69-428D-93F8-23387003CA84}" type="presParOf" srcId="{9787DFAD-77F3-4D1C-9D62-3E1920C0F211}" destId="{13915337-0D4F-4888-84E9-5459C5326387}" srcOrd="4" destOrd="0" presId="urn:microsoft.com/office/officeart/2005/8/layout/vList5"/>
    <dgm:cxn modelId="{C15FB57D-84E8-4B49-91A3-5488B110ED73}" type="presParOf" srcId="{13915337-0D4F-4888-84E9-5459C5326387}" destId="{951185F2-B078-4479-9A33-4A32BE4E4A48}" srcOrd="0" destOrd="0" presId="urn:microsoft.com/office/officeart/2005/8/layout/vList5"/>
    <dgm:cxn modelId="{5981037A-3687-43CE-BB0F-A2C1648AFC9C}" type="presParOf" srcId="{13915337-0D4F-4888-84E9-5459C5326387}" destId="{A03393FF-F85A-44A0-A2A9-09BA86FEC26A}" srcOrd="1" destOrd="0" presId="urn:microsoft.com/office/officeart/2005/8/layout/vList5"/>
    <dgm:cxn modelId="{A46D857C-C579-45AB-9AD7-959CBDFDD46D}" type="presParOf" srcId="{9787DFAD-77F3-4D1C-9D62-3E1920C0F211}" destId="{2132B1FA-EC76-447E-A852-A7C3855E5467}" srcOrd="5" destOrd="0" presId="urn:microsoft.com/office/officeart/2005/8/layout/vList5"/>
    <dgm:cxn modelId="{697D792A-A857-4BEB-A34A-F59D50D1CEBD}" type="presParOf" srcId="{9787DFAD-77F3-4D1C-9D62-3E1920C0F211}" destId="{88B352DA-50E5-40A2-B266-94F33FB7C32C}" srcOrd="6" destOrd="0" presId="urn:microsoft.com/office/officeart/2005/8/layout/vList5"/>
    <dgm:cxn modelId="{FEF88471-1914-4988-8107-B1ED805B1812}" type="presParOf" srcId="{88B352DA-50E5-40A2-B266-94F33FB7C32C}" destId="{AB45A717-C4A2-4E1D-A22B-5D63AA9A9AF0}" srcOrd="0" destOrd="0" presId="urn:microsoft.com/office/officeart/2005/8/layout/vList5"/>
    <dgm:cxn modelId="{81B98E6D-77AA-46DC-981A-E04DCA86E580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049399" y="-2069155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úvod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 rot="-5400000">
        <a:off x="2880381" y="138068"/>
        <a:ext cx="5082470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Arial" pitchFamily="34" charset="0"/>
              <a:cs typeface="Arial" pitchFamily="34" charset="0"/>
            </a:rPr>
            <a:t>Snímek 1 </a:t>
          </a:r>
          <a:endParaRPr lang="cs-CZ" sz="4500" kern="1200" dirty="0">
            <a:latin typeface="Arial" pitchFamily="34" charset="0"/>
            <a:cs typeface="Arial" pitchFamily="34" charset="0"/>
          </a:endParaRPr>
        </a:p>
      </dsp:txBody>
      <dsp:txXfrm>
        <a:off x="47756" y="49789"/>
        <a:ext cx="2784868" cy="882784"/>
      </dsp:txXfrm>
    </dsp:sp>
    <dsp:sp modelId="{F787EAE4-5F79-410B-AEA6-9E043D616AF6}">
      <dsp:nvSpPr>
        <dsp:cNvPr id="0" name=""/>
        <dsp:cNvSpPr/>
      </dsp:nvSpPr>
      <dsp:spPr>
        <a:xfrm rot="5400000">
          <a:off x="5049399" y="-1041943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Pravidla zaokrouhlování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 rot="-5400000">
        <a:off x="2880381" y="1165280"/>
        <a:ext cx="5082470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Arial" pitchFamily="34" charset="0"/>
              <a:cs typeface="Arial" pitchFamily="34" charset="0"/>
            </a:rPr>
            <a:t>Snímek 2</a:t>
          </a:r>
          <a:endParaRPr lang="cs-CZ" sz="4500" kern="1200" dirty="0">
            <a:latin typeface="Arial" pitchFamily="34" charset="0"/>
            <a:cs typeface="Arial" pitchFamily="34" charset="0"/>
          </a:endParaRPr>
        </a:p>
      </dsp:txBody>
      <dsp:txXfrm>
        <a:off x="47756" y="1077001"/>
        <a:ext cx="2784868" cy="882784"/>
      </dsp:txXfrm>
    </dsp:sp>
    <dsp:sp modelId="{A03393FF-F85A-44A0-A2A9-09BA86FEC26A}">
      <dsp:nvSpPr>
        <dsp:cNvPr id="0" name=""/>
        <dsp:cNvSpPr/>
      </dsp:nvSpPr>
      <dsp:spPr>
        <a:xfrm rot="5400000">
          <a:off x="5049399" y="-14732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Děti zaokrouhlí čísla na desítky</a:t>
          </a:r>
          <a:endParaRPr lang="cs-CZ" sz="1800" kern="1200" dirty="0">
            <a:latin typeface="Arial" pitchFamily="34" charset="0"/>
            <a:cs typeface="Arial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Po kliknutí se výsledky zobrazí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 rot="-5400000">
        <a:off x="2880381" y="2192492"/>
        <a:ext cx="5082470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Arial" pitchFamily="34" charset="0"/>
              <a:cs typeface="Arial" pitchFamily="34" charset="0"/>
            </a:rPr>
            <a:t>Snímek 3</a:t>
          </a:r>
          <a:endParaRPr lang="cs-CZ" sz="4500" kern="1200" dirty="0">
            <a:latin typeface="Arial" pitchFamily="34" charset="0"/>
            <a:cs typeface="Arial" pitchFamily="34" charset="0"/>
          </a:endParaRPr>
        </a:p>
      </dsp:txBody>
      <dsp:txXfrm>
        <a:off x="47756" y="2104213"/>
        <a:ext cx="2784868" cy="882784"/>
      </dsp:txXfrm>
    </dsp:sp>
    <dsp:sp modelId="{2DC487CC-E9E4-4EA4-BB91-CDD8E08D7F9F}">
      <dsp:nvSpPr>
        <dsp:cNvPr id="0" name=""/>
        <dsp:cNvSpPr/>
      </dsp:nvSpPr>
      <dsp:spPr>
        <a:xfrm rot="5400000">
          <a:off x="5049399" y="1012479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Děti vypočítají příklady a výsledek zaokrouhlí</a:t>
          </a:r>
          <a:endParaRPr lang="cs-CZ" sz="1800" kern="1200" dirty="0">
            <a:latin typeface="Arial" pitchFamily="34" charset="0"/>
            <a:cs typeface="Arial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Po kliknutí se zobrazí výsledky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 rot="-5400000">
        <a:off x="2880381" y="3219703"/>
        <a:ext cx="5082470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latin typeface="Arial" pitchFamily="34" charset="0"/>
              <a:cs typeface="Arial" pitchFamily="34" charset="0"/>
            </a:rPr>
            <a:t>Snímek 4</a:t>
          </a:r>
          <a:endParaRPr lang="cs-CZ" sz="4500" kern="1200" dirty="0">
            <a:latin typeface="Arial" pitchFamily="34" charset="0"/>
            <a:cs typeface="Arial" pitchFamily="34" charset="0"/>
          </a:endParaRPr>
        </a:p>
      </dsp:txBody>
      <dsp:txXfrm>
        <a:off x="47756" y="3131425"/>
        <a:ext cx="278486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A52DAD1-46D0-43D2-AD80-32E28DE9FC8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A19EE10-0E82-43B5-B838-D3B1B9C39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control" Target="../activeX/activeX20.xml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5" Type="http://schemas.openxmlformats.org/officeDocument/2006/relationships/image" Target="../media/image9.wmf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control" Target="../activeX/activeX19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24" Type="http://schemas.openxmlformats.org/officeDocument/2006/relationships/image" Target="../media/image8.wmf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23" Type="http://schemas.openxmlformats.org/officeDocument/2006/relationships/image" Target="../media/image7.wmf"/><Relationship Id="rId10" Type="http://schemas.openxmlformats.org/officeDocument/2006/relationships/control" Target="../activeX/activeX9.xml"/><Relationship Id="rId19" Type="http://schemas.openxmlformats.org/officeDocument/2006/relationships/control" Target="../activeX/activeX18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Relationship Id="rId22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46572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Zaokrouhlování na desítky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000240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– li na místě jednotek 0, 1, 2, 3, nebo 4 zaokrouhlujeme dolů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000372"/>
            <a:ext cx="7500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– li na místě jednotek 5, 6, 7, 8 nebo 9 zaokrouhlujeme nahoru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Zaokrouhlete čísla na desítky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1714490"/>
          <a:ext cx="7786744" cy="4714905"/>
        </p:xfrm>
        <a:graphic>
          <a:graphicData uri="http://schemas.openxmlformats.org/drawingml/2006/table">
            <a:tbl>
              <a:tblPr/>
              <a:tblGrid>
                <a:gridCol w="1946686"/>
                <a:gridCol w="1946686"/>
                <a:gridCol w="1946686"/>
                <a:gridCol w="1946686"/>
              </a:tblGrid>
              <a:tr h="94298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Číslo </a:t>
                      </a:r>
                      <a:r>
                        <a:rPr lang="cs-CZ" sz="1800" b="1" dirty="0"/>
                        <a:t>234 </a:t>
                      </a:r>
                      <a:r>
                        <a:rPr lang="cs-CZ" sz="1800" b="1" dirty="0" smtClean="0"/>
                        <a:t>596</a:t>
                      </a:r>
                      <a:r>
                        <a:rPr lang="cs-CZ" sz="1800" dirty="0" smtClean="0"/>
                        <a:t>.</a:t>
                      </a:r>
                      <a:r>
                        <a:rPr lang="cs-CZ" sz="1800" dirty="0"/>
                        <a:t/>
                      </a:r>
                      <a:br>
                        <a:rPr lang="cs-CZ" sz="1800" dirty="0"/>
                      </a:br>
                      <a:endParaRPr lang="cs-CZ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845 666 </a:t>
                      </a:r>
                      <a:r>
                        <a:rPr lang="pl-PL" sz="1800" dirty="0"/>
                        <a:t/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149 587 </a:t>
                      </a:r>
                      <a:r>
                        <a:rPr lang="pl-PL" sz="1800" dirty="0"/>
                        <a:t/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548 213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42981"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520 369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999 555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Číslo </a:t>
                      </a:r>
                      <a:r>
                        <a:rPr lang="cs-CZ" sz="1800" b="1" dirty="0"/>
                        <a:t>845 555</a:t>
                      </a:r>
                      <a:r>
                        <a:rPr lang="cs-CZ" sz="1800" dirty="0"/>
                        <a:t> </a:t>
                      </a:r>
                      <a:br>
                        <a:rPr lang="cs-CZ" sz="1800" dirty="0"/>
                      </a:br>
                      <a:endParaRPr lang="cs-CZ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366 285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42981"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56 321 </a:t>
                      </a:r>
                      <a:r>
                        <a:rPr lang="pl-PL" sz="1800" dirty="0"/>
                        <a:t/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100 100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478 952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32 561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42981"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226 505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78 417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 smtClean="0"/>
                        <a:t>126</a:t>
                      </a: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Číslo </a:t>
                      </a:r>
                      <a:r>
                        <a:rPr lang="cs-CZ" sz="1800" b="1" dirty="0"/>
                        <a:t>631 477</a:t>
                      </a:r>
                      <a:r>
                        <a:rPr lang="cs-CZ" sz="1800" dirty="0"/>
                        <a:t> </a:t>
                      </a:r>
                      <a:br>
                        <a:rPr lang="cs-CZ" sz="1800" dirty="0"/>
                      </a:br>
                      <a:endParaRPr lang="cs-CZ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4298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Číslo </a:t>
                      </a:r>
                      <a:r>
                        <a:rPr lang="cs-CZ" sz="1800" b="1" dirty="0"/>
                        <a:t>205 </a:t>
                      </a:r>
                      <a:r>
                        <a:rPr lang="cs-CZ" sz="1800" b="1" dirty="0" err="1"/>
                        <a:t>205</a:t>
                      </a:r>
                      <a:r>
                        <a:rPr lang="cs-CZ" sz="1800" dirty="0"/>
                        <a:t> </a:t>
                      </a:r>
                      <a:br>
                        <a:rPr lang="cs-CZ" sz="1800" dirty="0"/>
                      </a:br>
                      <a:endParaRPr lang="cs-CZ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11 333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69 335</a:t>
                      </a:r>
                      <a:r>
                        <a:rPr lang="pl-PL" sz="1800" dirty="0"/>
                        <a:t> </a:t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 dirty="0"/>
                        <a:t>Číslo </a:t>
                      </a:r>
                      <a:r>
                        <a:rPr lang="pl-PL" sz="1800" b="1" dirty="0"/>
                        <a:t>69 555 </a:t>
                      </a:r>
                      <a:r>
                        <a:rPr lang="pl-PL" sz="1800" dirty="0"/>
                        <a:t/>
                      </a:r>
                      <a:br>
                        <a:rPr lang="pl-PL" sz="1800" dirty="0"/>
                      </a:br>
                      <a:endParaRPr lang="pl-PL" sz="1800" dirty="0"/>
                    </a:p>
                  </a:txBody>
                  <a:tcPr marL="13638" marR="13638" marT="13638" marB="136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42976" y="228599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234 600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228599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845 670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2066" y="228599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149 590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0892" y="221455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548 210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4414" y="321468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520 370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314324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999 560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2066" y="314324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845 560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00892" y="321468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366 290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14414" y="421481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56 320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100 </a:t>
            </a:r>
            <a:r>
              <a:rPr lang="cs-CZ" dirty="0" err="1" smtClean="0">
                <a:solidFill>
                  <a:srgbClr val="FF0000"/>
                </a:solidFill>
              </a:rPr>
              <a:t>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414338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478 950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4071942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32 560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14414" y="507207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226 510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71802" y="507207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78 420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521495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00892" y="507207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631 480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42976" y="60007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205 210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43240" y="60007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11 330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72066" y="60007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69 340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72330" y="600076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69 560</a:t>
            </a:r>
            <a:endParaRPr lang="cs-CZ" dirty="0">
              <a:solidFill>
                <a:srgbClr val="FF0000"/>
              </a:solidFill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65" name="DefaultOcx" r:id="rId2" imgW="685800" imgH="228600"/>
        </mc:Choice>
        <mc:Fallback>
          <p:control name="DefaultOcx" r:id="rId2" imgW="6858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6" name="HTMLText1" r:id="rId3" imgW="685800" imgH="228600"/>
        </mc:Choice>
        <mc:Fallback>
          <p:control name="HTMLText1" r:id="rId3" imgW="68580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7" name="HTMLText2" r:id="rId4" imgW="685800" imgH="228600"/>
        </mc:Choice>
        <mc:Fallback>
          <p:control name="HTMLText2" r:id="rId4" imgW="68580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8" name="HTMLText3" r:id="rId5" imgW="685800" imgH="228600"/>
        </mc:Choice>
        <mc:Fallback>
          <p:control name="HTMLText3" r:id="rId5" imgW="68580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69" name="HTMLText4" r:id="rId6" imgW="685800" imgH="228600"/>
        </mc:Choice>
        <mc:Fallback>
          <p:control name="HTMLText4" r:id="rId6" imgW="68580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0" name="HTMLText5" r:id="rId7" imgW="685800" imgH="228600"/>
        </mc:Choice>
        <mc:Fallback>
          <p:control name="HTMLText5" r:id="rId7" imgW="68580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1" name="HTMLText6" r:id="rId8" imgW="685800" imgH="228600"/>
        </mc:Choice>
        <mc:Fallback>
          <p:control name="HTMLText6" r:id="rId8" imgW="68580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2" name="HTMLText7" r:id="rId9" imgW="685800" imgH="228600"/>
        </mc:Choice>
        <mc:Fallback>
          <p:control name="HTMLText7" r:id="rId9" imgW="68580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3" name="HTMLText8" r:id="rId10" imgW="685800" imgH="228600"/>
        </mc:Choice>
        <mc:Fallback>
          <p:control name="HTMLText8" r:id="rId10" imgW="685800" imgH="228600">
            <p:pic>
              <p:nvPicPr>
                <p:cNvPr id="0" name="HTMLTex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4" name="HTMLText9" r:id="rId11" imgW="685800" imgH="228600"/>
        </mc:Choice>
        <mc:Fallback>
          <p:control name="HTMLText9" r:id="rId11" imgW="685800" imgH="228600">
            <p:pic>
              <p:nvPicPr>
                <p:cNvPr id="0" name="HTMLText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5" name="HTMLText10" r:id="rId12" imgW="685800" imgH="228600"/>
        </mc:Choice>
        <mc:Fallback>
          <p:control name="HTMLText10" r:id="rId12" imgW="685800" imgH="228600">
            <p:pic>
              <p:nvPicPr>
                <p:cNvPr id="0" name="HTMLText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6" name="HTMLText11" r:id="rId13" imgW="609480" imgH="228600"/>
        </mc:Choice>
        <mc:Fallback>
          <p:control name="HTMLText11" r:id="rId13" imgW="609480" imgH="228600">
            <p:pic>
              <p:nvPicPr>
                <p:cNvPr id="0" name="HTMLText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080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7" name="HTMLText12" r:id="rId14" imgW="685800" imgH="228600"/>
        </mc:Choice>
        <mc:Fallback>
          <p:control name="HTMLText12" r:id="rId14" imgW="685800" imgH="228600">
            <p:pic>
              <p:nvPicPr>
                <p:cNvPr id="0" name="HTMLText1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8" name="HTMLText13" r:id="rId15" imgW="685800" imgH="228600"/>
        </mc:Choice>
        <mc:Fallback>
          <p:control name="HTMLText13" r:id="rId15" imgW="685800" imgH="228600">
            <p:pic>
              <p:nvPicPr>
                <p:cNvPr id="0" name="HTMLText1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79" name="HTMLText14" r:id="rId16" imgW="380880" imgH="228600"/>
        </mc:Choice>
        <mc:Fallback>
          <p:control name="HTMLText14" r:id="rId16" imgW="380880" imgH="228600">
            <p:pic>
              <p:nvPicPr>
                <p:cNvPr id="0" name="HTMLText1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3794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80" name="HTMLText15" r:id="rId17" imgW="685800" imgH="228600"/>
        </mc:Choice>
        <mc:Fallback>
          <p:control name="HTMLText15" r:id="rId17" imgW="685800" imgH="228600">
            <p:pic>
              <p:nvPicPr>
                <p:cNvPr id="0" name="HTMLText1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81" name="HTMLText16" r:id="rId18" imgW="685800" imgH="228600"/>
        </mc:Choice>
        <mc:Fallback>
          <p:control name="HTMLText16" r:id="rId18" imgW="685800" imgH="228600">
            <p:pic>
              <p:nvPicPr>
                <p:cNvPr id="0" name="HTMLText1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842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82" name="HTMLText17" r:id="rId19" imgW="380880" imgH="228600"/>
        </mc:Choice>
        <mc:Fallback>
          <p:control name="HTMLText17" r:id="rId19" imgW="380880" imgH="228600">
            <p:pic>
              <p:nvPicPr>
                <p:cNvPr id="0" name="HTMLText1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3794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83" name="HTMLText18" r:id="rId20" imgW="609480" imgH="228600"/>
        </mc:Choice>
        <mc:Fallback>
          <p:control name="HTMLText18" r:id="rId20" imgW="609480" imgH="228600">
            <p:pic>
              <p:nvPicPr>
                <p:cNvPr id="0" name="HTMLText1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080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84" name="HTMLText19" r:id="rId21" imgW="609480" imgH="228600"/>
        </mc:Choice>
        <mc:Fallback>
          <p:control name="HTMLText19" r:id="rId21" imgW="609480" imgH="228600">
            <p:pic>
              <p:nvPicPr>
                <p:cNvPr id="0" name="HTMLText1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2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08013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a zaokrouhlete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7643866" cy="36933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1714488"/>
            <a:ext cx="18573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56 + 29 = </a:t>
            </a:r>
          </a:p>
          <a:p>
            <a:r>
              <a:rPr lang="cs-CZ" sz="2800" dirty="0" smtClean="0"/>
              <a:t>62 + 29 = </a:t>
            </a:r>
          </a:p>
          <a:p>
            <a:r>
              <a:rPr lang="cs-CZ" sz="2800" dirty="0" smtClean="0"/>
              <a:t>72 + 39 =</a:t>
            </a:r>
          </a:p>
          <a:p>
            <a:r>
              <a:rPr lang="cs-CZ" sz="2800" dirty="0" smtClean="0"/>
              <a:t>77 + 89 =</a:t>
            </a:r>
          </a:p>
          <a:p>
            <a:r>
              <a:rPr lang="cs-CZ" sz="2800" dirty="0" smtClean="0"/>
              <a:t>38 + 93 =</a:t>
            </a:r>
          </a:p>
          <a:p>
            <a:r>
              <a:rPr lang="cs-CZ" sz="2800" dirty="0" smtClean="0"/>
              <a:t>75 – 12 =</a:t>
            </a:r>
          </a:p>
          <a:p>
            <a:r>
              <a:rPr lang="cs-CZ" sz="2800" dirty="0" smtClean="0"/>
              <a:t>89 – 33 =</a:t>
            </a:r>
          </a:p>
          <a:p>
            <a:r>
              <a:rPr lang="cs-CZ" sz="2800" dirty="0" smtClean="0"/>
              <a:t>139 – 8 =</a:t>
            </a:r>
          </a:p>
          <a:p>
            <a:r>
              <a:rPr lang="cs-CZ" sz="2800" dirty="0" smtClean="0"/>
              <a:t>39 – 11 =</a:t>
            </a:r>
          </a:p>
          <a:p>
            <a:r>
              <a:rPr lang="cs-CZ" sz="2800" dirty="0" smtClean="0"/>
              <a:t>87 – 63 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3174" y="1714488"/>
            <a:ext cx="171451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85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91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111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166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121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63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56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131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28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24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1714488"/>
            <a:ext cx="121444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 90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  90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110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170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120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  60</a:t>
            </a:r>
            <a:br>
              <a:rPr lang="cs-CZ" sz="28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  60</a:t>
            </a:r>
            <a:br>
              <a:rPr lang="cs-CZ" sz="28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130</a:t>
            </a:r>
            <a:br>
              <a:rPr lang="cs-CZ" sz="28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  30</a:t>
            </a:r>
            <a:br>
              <a:rPr lang="cs-CZ" sz="28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  20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28697100"/>
              </p:ext>
            </p:extLst>
          </p:nvPr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8600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657</TotalTime>
  <Words>291</Words>
  <Application>Microsoft Office PowerPoint</Application>
  <PresentationFormat>Předvádění na obrazovce (4:3)</PresentationFormat>
  <Paragraphs>86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Zaokrouhlování na desítky</vt:lpstr>
      <vt:lpstr>Zaokrouhlete čísla na desítky</vt:lpstr>
      <vt:lpstr>Vypočítej a zaokrouhlete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18</cp:revision>
  <dcterms:created xsi:type="dcterms:W3CDTF">2012-09-05T21:18:03Z</dcterms:created>
  <dcterms:modified xsi:type="dcterms:W3CDTF">2013-05-18T08:47:58Z</dcterms:modified>
</cp:coreProperties>
</file>