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2" r:id="rId4"/>
    <p:sldId id="264" r:id="rId5"/>
    <p:sldId id="257" r:id="rId6"/>
    <p:sldId id="263" r:id="rId7"/>
    <p:sldId id="265" r:id="rId8"/>
    <p:sldId id="266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95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553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12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934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482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05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361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97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619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960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436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CA237-212D-4A05-A13B-DFBC5D2F0362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D5819B-60A7-4395-8CAE-3F7E9178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087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Rectifier" TargetMode="External"/><Relationship Id="rId2" Type="http://schemas.openxmlformats.org/officeDocument/2006/relationships/hyperlink" Target="http://cs.wikipedia.org/wiki/Polovodi&#269;ov&#225;_diod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Alternator" TargetMode="External"/><Relationship Id="rId4" Type="http://schemas.openxmlformats.org/officeDocument/2006/relationships/hyperlink" Target="http://www.kpsec.freeuk.com/components/diod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348880"/>
            <a:ext cx="6400800" cy="1752600"/>
          </a:xfrm>
        </p:spPr>
        <p:txBody>
          <a:bodyPr/>
          <a:lstStyle/>
          <a:p>
            <a:r>
              <a:rPr lang="cs-CZ" dirty="0" smtClean="0"/>
              <a:t>VY_32_INOVACE_13_Polovodičová dioda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6037"/>
            <a:ext cx="914400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413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96" y="908720"/>
            <a:ext cx="8640960" cy="61616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defRPr/>
            </a:pPr>
            <a:r>
              <a:rPr lang="cs-CZ" sz="3200" dirty="0"/>
              <a:t>Anotace: prezentace slouží k výkladu </a:t>
            </a:r>
            <a:r>
              <a:rPr lang="cs-CZ" sz="3200" dirty="0" smtClean="0"/>
              <a:t>učiva </a:t>
            </a:r>
            <a:r>
              <a:rPr lang="cs-CZ" sz="3200" smtClean="0"/>
              <a:t>Polovodičová dioda</a:t>
            </a:r>
            <a:endParaRPr lang="cs-CZ" sz="3200" dirty="0">
              <a:latin typeface="Arial" charset="0"/>
            </a:endParaRP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Autor: Mgr. Marcela </a:t>
            </a:r>
            <a:r>
              <a:rPr lang="cs-CZ" sz="3200" dirty="0" err="1"/>
              <a:t>Matyščáková</a:t>
            </a:r>
            <a:endParaRPr lang="cs-CZ" sz="3200" dirty="0"/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Jazyk: čeština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Očekávaný výstup: pochopení učiva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Speciální vzdělávací potřeby: interaktivní tabule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Klíčová slova: </a:t>
            </a:r>
            <a:r>
              <a:rPr lang="cs-CZ" sz="3200" dirty="0" smtClean="0"/>
              <a:t>PN </a:t>
            </a:r>
            <a:r>
              <a:rPr lang="cs-CZ" sz="3200" dirty="0" err="1" smtClean="0"/>
              <a:t>přechod,polovodičová</a:t>
            </a:r>
            <a:r>
              <a:rPr lang="cs-CZ" sz="3200" dirty="0" smtClean="0"/>
              <a:t> </a:t>
            </a:r>
            <a:r>
              <a:rPr lang="cs-CZ" sz="3200" dirty="0" err="1" smtClean="0"/>
              <a:t>dioda,kondenzátor,usměrnění,propustný</a:t>
            </a:r>
            <a:r>
              <a:rPr lang="cs-CZ" sz="3200" dirty="0" smtClean="0"/>
              <a:t> a závěrný </a:t>
            </a:r>
            <a:r>
              <a:rPr lang="cs-CZ" sz="3200" dirty="0" err="1" smtClean="0"/>
              <a:t>směr,jednocestné</a:t>
            </a:r>
            <a:r>
              <a:rPr lang="cs-CZ" sz="3200" dirty="0" smtClean="0"/>
              <a:t> a dvoucestné usměrnění</a:t>
            </a:r>
            <a:endParaRPr lang="cs-CZ" sz="3200" dirty="0"/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Druh učebního materiálu: prezentace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Cílová skupina: žák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Stupeň a typ vzdělávání: základní vzdělávání – druhý stupeň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Typická věková skupina: </a:t>
            </a:r>
            <a:r>
              <a:rPr lang="cs-CZ" sz="3200" dirty="0" smtClean="0"/>
              <a:t>15 </a:t>
            </a:r>
            <a:r>
              <a:rPr lang="cs-CZ" sz="3200" dirty="0"/>
              <a:t>let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47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Polovodičová dioda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 smtClean="0"/>
              <a:t>elektronická součástka tvořená jedním PN přechodem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6" name="Picture 5" descr="220px-Dioda_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429000"/>
            <a:ext cx="1929445" cy="136815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99592" y="4437112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Schématická značka diody</a:t>
            </a:r>
            <a:endParaRPr lang="en-US" dirty="0"/>
          </a:p>
        </p:txBody>
      </p:sp>
      <p:pic>
        <p:nvPicPr>
          <p:cNvPr id="10" name="Picture 9" descr="220px-Diod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3212976"/>
            <a:ext cx="2228688" cy="2664296"/>
          </a:xfrm>
          <a:prstGeom prst="rect">
            <a:avLst/>
          </a:prstGeom>
        </p:spPr>
      </p:pic>
      <p:pic>
        <p:nvPicPr>
          <p:cNvPr id="11" name="Picture 10" descr="200px-Dioden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2348880"/>
            <a:ext cx="1512168" cy="356115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635896" y="609329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Ukázka praktických provedení polovodičových diod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Polovodičová dioda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propouští proud pouze jedním směrem – od anody ke katodě (propustný směr), v opačném směru je proud prakticky zanedbatelný (závěrný směr)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 descr="PropustnySm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4149080"/>
            <a:ext cx="2109216" cy="1633728"/>
          </a:xfrm>
          <a:prstGeom prst="rect">
            <a:avLst/>
          </a:prstGeom>
        </p:spPr>
      </p:pic>
      <p:pic>
        <p:nvPicPr>
          <p:cNvPr id="5" name="Picture 4" descr="ZavernySm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4149080"/>
            <a:ext cx="1975104" cy="16337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 polovodičové diody</a:t>
            </a:r>
            <a:endParaRPr lang="en-US" b="1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7"/>
          </a:xfrm>
        </p:spPr>
        <p:txBody>
          <a:bodyPr/>
          <a:lstStyle/>
          <a:p>
            <a:r>
              <a:rPr lang="cs-CZ" dirty="0" smtClean="0"/>
              <a:t>používá se k usměrnění střídavého napětí: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samostatně – jednocestný usměrňovač</a:t>
            </a:r>
            <a:endParaRPr lang="en-US" dirty="0"/>
          </a:p>
        </p:txBody>
      </p:sp>
      <p:pic>
        <p:nvPicPr>
          <p:cNvPr id="9" name="Picture 8" descr="600px-Halfwave_rectifier_e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3501008"/>
            <a:ext cx="5715000" cy="96202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835696" y="4581128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zapojení jednocestného usměrňovače s průběhy vstupního a výstupního napětí</a:t>
            </a:r>
            <a:endParaRPr lang="en-US" dirty="0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467544" y="5445224"/>
            <a:ext cx="8229600" cy="8249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257300" marR="0" lvl="4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»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výstupní napětí má stále stejný směr, ale velmi kolísá; v jedné polovině periody je dokonce úplně nulové</a:t>
            </a: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994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 polovodičové diody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 smtClean="0"/>
              <a:t>v kombinaci čtyř diod – dvoucestný usměrňovač</a:t>
            </a:r>
            <a:endParaRPr lang="en-US" dirty="0"/>
          </a:p>
        </p:txBody>
      </p:sp>
      <p:pic>
        <p:nvPicPr>
          <p:cNvPr id="4" name="Picture 3" descr="600px-Gratz_rectifier_e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348880"/>
            <a:ext cx="5715000" cy="8953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835696" y="3356992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zapojení dvoucestného usměrňovače s průběhy vstupního a výstupního napětí</a:t>
            </a:r>
            <a:endParaRPr lang="en-US" dirty="0"/>
          </a:p>
        </p:txBody>
      </p:sp>
      <p:pic>
        <p:nvPicPr>
          <p:cNvPr id="8" name="Picture 7" descr="brect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4221088"/>
            <a:ext cx="2304256" cy="132997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940152" y="4509120"/>
            <a:ext cx="26642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Vysvětlení funkce dvoucestného usměrňovače při střídání polarity vstupního střídavého napětí</a:t>
            </a:r>
            <a:endParaRPr lang="en-US" sz="1400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67544" y="5805264"/>
            <a:ext cx="8229600" cy="720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257300" marR="0" lvl="4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»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výstupní napětí má stále stejný směr, objevuje se v obou polovinách periody; stále však velmi kolísá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 polovodičové diody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lvl="1"/>
            <a:r>
              <a:rPr lang="cs-CZ" dirty="0" smtClean="0"/>
              <a:t>v kombinaci čtyř diod – dvoucestný usměrňovač – doplněný filtračním </a:t>
            </a:r>
            <a:r>
              <a:rPr lang="cs-CZ" dirty="0" err="1" smtClean="0"/>
              <a:t>kondenzátorem</a:t>
            </a:r>
            <a:endParaRPr lang="en-US" dirty="0" smtClean="0"/>
          </a:p>
          <a:p>
            <a:pPr lvl="1"/>
            <a:endParaRPr lang="cs-CZ" dirty="0" smtClean="0"/>
          </a:p>
        </p:txBody>
      </p:sp>
      <p:pic>
        <p:nvPicPr>
          <p:cNvPr id="4" name="Picture 3" descr="400px-RC_Filte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564904"/>
            <a:ext cx="3960440" cy="20297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43608" y="4581128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zapojení dvoucestného usměrňovače s filtračním </a:t>
            </a:r>
            <a:r>
              <a:rPr lang="cs-CZ" dirty="0" err="1" smtClean="0"/>
              <a:t>kondenzátorem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9552" y="5013176"/>
            <a:ext cx="8229600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257300" marR="0" lvl="4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»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když n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apětí na výstupu usměrňovače roste,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kondenzátor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nabije;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jakmile začne klesat,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kondenzátor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sám převezme funkci zdroje napětí a vykryje pokles napětí mezi polovinami period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257300" lvl="4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000" dirty="0" smtClean="0"/>
              <a:t>výstupní napětí má stále stejný směr a téměř konstantní velikost; přesto stále mírně kolísá</a:t>
            </a:r>
          </a:p>
          <a:p>
            <a:pPr marL="1257300" marR="0" lvl="4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»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 polovodičové diody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Elektronická zařízení vyžadují pro správnou činnost konstantní napájecí napětí bez kolísání.</a:t>
            </a:r>
          </a:p>
          <a:p>
            <a:pPr marL="0" indent="0">
              <a:buNone/>
            </a:pPr>
            <a:r>
              <a:rPr lang="cs-CZ" dirty="0" smtClean="0"/>
              <a:t>Proto se za usměrňovač s filtračním kondenzátorem zařazuje ještě speciální elektronický obvod, tzv. stabilizátor. Napětí na jeho výstupu je kvalitou téměř srovnatelné s napětím na baterii nebo akumulátoru.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Praktické příklady využití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napájecí zdroje pro elektronická zařízení</a:t>
            </a:r>
          </a:p>
          <a:p>
            <a:pPr lvl="1"/>
            <a:r>
              <a:rPr lang="cs-CZ" dirty="0" smtClean="0"/>
              <a:t>samostatné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r>
              <a:rPr lang="cs-CZ" dirty="0" smtClean="0"/>
              <a:t>integrované (součást elektronického zařízení)</a:t>
            </a: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5" name="Picture 4" descr="mw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996952"/>
            <a:ext cx="1143000" cy="809625"/>
          </a:xfrm>
          <a:prstGeom prst="rect">
            <a:avLst/>
          </a:prstGeom>
        </p:spPr>
      </p:pic>
      <p:pic>
        <p:nvPicPr>
          <p:cNvPr id="6" name="Picture 5" descr="sys13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2708920"/>
            <a:ext cx="1143000" cy="1104900"/>
          </a:xfrm>
          <a:prstGeom prst="rect">
            <a:avLst/>
          </a:prstGeom>
        </p:spPr>
      </p:pic>
      <p:pic>
        <p:nvPicPr>
          <p:cNvPr id="10" name="Picture 9" descr="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4941168"/>
            <a:ext cx="2304257" cy="1290384"/>
          </a:xfrm>
          <a:prstGeom prst="rect">
            <a:avLst/>
          </a:prstGeom>
        </p:spPr>
      </p:pic>
      <p:pic>
        <p:nvPicPr>
          <p:cNvPr id="11" name="Picture 10" descr="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5301208"/>
            <a:ext cx="1758335" cy="504056"/>
          </a:xfrm>
          <a:prstGeom prst="rect">
            <a:avLst/>
          </a:prstGeom>
        </p:spPr>
      </p:pic>
      <p:pic>
        <p:nvPicPr>
          <p:cNvPr id="12" name="Picture 11" descr="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4941168"/>
            <a:ext cx="1905000" cy="1079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Praktické příklady využití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elektronický komutátor – alternátor s diodovým usměrňovačem jako zdroj stejnosměrného napětí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 descr="alt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4149080"/>
            <a:ext cx="1918072" cy="1668723"/>
          </a:xfrm>
          <a:prstGeom prst="rect">
            <a:avLst/>
          </a:prstGeom>
        </p:spPr>
      </p:pic>
      <p:pic>
        <p:nvPicPr>
          <p:cNvPr id="6" name="Picture 5" descr="alt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3453220"/>
            <a:ext cx="1944216" cy="2589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756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Alternátor v automobilu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076056" y="594928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Diodový usměrňovač jako součást bloku alternátoru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700" dirty="0" smtClean="0">
                <a:hlinkClick r:id="rId2"/>
              </a:rPr>
              <a:t>http://cs.wikipedia.org/wiki/Dioda</a:t>
            </a:r>
          </a:p>
          <a:p>
            <a:r>
              <a:rPr lang="cs-CZ" sz="2700" dirty="0" smtClean="0">
                <a:hlinkClick r:id="rId2"/>
              </a:rPr>
              <a:t>http://en.</a:t>
            </a:r>
            <a:r>
              <a:rPr lang="cs-CZ" sz="2700" dirty="0" err="1" smtClean="0">
                <a:hlinkClick r:id="rId2"/>
              </a:rPr>
              <a:t>wikipedia</a:t>
            </a:r>
            <a:r>
              <a:rPr lang="cs-CZ" sz="2700" dirty="0" smtClean="0">
                <a:hlinkClick r:id="rId2"/>
              </a:rPr>
              <a:t>.</a:t>
            </a:r>
            <a:r>
              <a:rPr lang="cs-CZ" sz="2700" dirty="0" err="1" smtClean="0">
                <a:hlinkClick r:id="rId2"/>
              </a:rPr>
              <a:t>org</a:t>
            </a:r>
            <a:r>
              <a:rPr lang="cs-CZ" sz="2700" dirty="0" smtClean="0">
                <a:hlinkClick r:id="rId2"/>
              </a:rPr>
              <a:t>/</a:t>
            </a:r>
            <a:r>
              <a:rPr lang="cs-CZ" sz="2700" dirty="0" err="1" smtClean="0">
                <a:hlinkClick r:id="rId2"/>
              </a:rPr>
              <a:t>wiki</a:t>
            </a:r>
            <a:r>
              <a:rPr lang="cs-CZ" sz="2700" dirty="0" smtClean="0">
                <a:hlinkClick r:id="rId2"/>
              </a:rPr>
              <a:t>/</a:t>
            </a:r>
            <a:r>
              <a:rPr lang="cs-CZ" sz="2700" dirty="0" err="1" smtClean="0">
                <a:hlinkClick r:id="rId2"/>
              </a:rPr>
              <a:t>Diode</a:t>
            </a:r>
            <a:endParaRPr lang="cs-CZ" sz="2700" dirty="0" smtClean="0">
              <a:hlinkClick r:id="rId2"/>
            </a:endParaRPr>
          </a:p>
          <a:p>
            <a:r>
              <a:rPr lang="cs-CZ" sz="2700" dirty="0" smtClean="0">
                <a:hlinkClick r:id="rId2"/>
              </a:rPr>
              <a:t>http://cs.wikipedia.org/wiki/Polovodičová_dioda</a:t>
            </a:r>
            <a:endParaRPr lang="cs-CZ" sz="2700" dirty="0" smtClean="0"/>
          </a:p>
          <a:p>
            <a:r>
              <a:rPr lang="cs-CZ" sz="2700" dirty="0" smtClean="0">
                <a:hlinkClick r:id="rId3"/>
              </a:rPr>
              <a:t>http://en.</a:t>
            </a:r>
            <a:r>
              <a:rPr lang="cs-CZ" sz="2700" dirty="0" err="1" smtClean="0">
                <a:hlinkClick r:id="rId3"/>
              </a:rPr>
              <a:t>wikipedia</a:t>
            </a:r>
            <a:r>
              <a:rPr lang="cs-CZ" sz="2700" dirty="0" smtClean="0">
                <a:hlinkClick r:id="rId3"/>
              </a:rPr>
              <a:t>.</a:t>
            </a:r>
            <a:r>
              <a:rPr lang="cs-CZ" sz="2700" dirty="0" err="1" smtClean="0">
                <a:hlinkClick r:id="rId3"/>
              </a:rPr>
              <a:t>org</a:t>
            </a:r>
            <a:r>
              <a:rPr lang="cs-CZ" sz="2700" dirty="0" smtClean="0">
                <a:hlinkClick r:id="rId3"/>
              </a:rPr>
              <a:t>/</a:t>
            </a:r>
            <a:r>
              <a:rPr lang="cs-CZ" sz="2700" dirty="0" err="1" smtClean="0">
                <a:hlinkClick r:id="rId3"/>
              </a:rPr>
              <a:t>wiki</a:t>
            </a:r>
            <a:r>
              <a:rPr lang="cs-CZ" sz="2700" dirty="0" smtClean="0">
                <a:hlinkClick r:id="rId3"/>
              </a:rPr>
              <a:t>/</a:t>
            </a:r>
            <a:r>
              <a:rPr lang="cs-CZ" sz="2700" dirty="0" err="1" smtClean="0">
                <a:hlinkClick r:id="rId3"/>
              </a:rPr>
              <a:t>Rectifier</a:t>
            </a:r>
            <a:endParaRPr lang="cs-CZ" sz="2700" dirty="0" smtClean="0"/>
          </a:p>
          <a:p>
            <a:r>
              <a:rPr lang="cs-CZ" sz="2700" dirty="0" smtClean="0">
                <a:hlinkClick r:id="rId4"/>
              </a:rPr>
              <a:t>http://www.kpsec.freeuk.com/components/diode.htm</a:t>
            </a:r>
            <a:endParaRPr lang="cs-CZ" sz="2700" dirty="0" smtClean="0"/>
          </a:p>
          <a:p>
            <a:r>
              <a:rPr lang="cs-CZ" sz="2700" dirty="0" smtClean="0">
                <a:hlinkClick r:id="rId5"/>
              </a:rPr>
              <a:t>http://en.wikipedia.org/wiki/Alternator</a:t>
            </a:r>
            <a:endParaRPr lang="cs-CZ" sz="27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9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373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Šablona 32</vt:lpstr>
      <vt:lpstr>Prezentace aplikace PowerPoint</vt:lpstr>
      <vt:lpstr>Polovodičová dioda</vt:lpstr>
      <vt:lpstr>Polovodičová dioda</vt:lpstr>
      <vt:lpstr>Použití polovodičové diody</vt:lpstr>
      <vt:lpstr>Použití polovodičové diody</vt:lpstr>
      <vt:lpstr>Použití polovodičové diody</vt:lpstr>
      <vt:lpstr>Použití polovodičové diody</vt:lpstr>
      <vt:lpstr>Praktické příklady využití</vt:lpstr>
      <vt:lpstr>Praktické příklady využití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3</cp:revision>
  <dcterms:modified xsi:type="dcterms:W3CDTF">2012-02-14T10:42:37Z</dcterms:modified>
</cp:coreProperties>
</file>