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7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22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>
        <p:scale>
          <a:sx n="120" d="100"/>
          <a:sy n="120" d="100"/>
        </p:scale>
        <p:origin x="-72" y="20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BEE82C-5B74-44D8-9F6D-B3652FC50F82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A1D21B-4EBE-4DD2-9682-5A6D72A2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946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A1D21B-4EBE-4DD2-9682-5A6D72A26FF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1719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A1D21B-4EBE-4DD2-9682-5A6D72A26FF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9453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D7A15-871E-441A-9529-AC9C6B3D73CA}" type="datetime1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VY_32_INOVACE_16_31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82750-DD31-4A54-845E-A884D22FED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2378F-287C-4AC9-BAE8-8D2B4D3B2F6C}" type="datetime1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VY_32_INOVACE_16_31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82750-DD31-4A54-845E-A884D22FED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5642E-6510-4D5A-867E-A163E7A03179}" type="datetime1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VY_32_INOVACE_16_31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82750-DD31-4A54-845E-A884D22FED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CBFBF-689A-4804-9620-72B6D25F4FB9}" type="datetime1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VY_32_INOVACE_16_31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82750-DD31-4A54-845E-A884D22FED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D9A27-F823-4A33-84CD-6FB07BB97073}" type="datetime1">
              <a:rPr lang="cs-CZ" smtClean="0"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VY_32_INOVACE_16_31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82750-DD31-4A54-845E-A884D22FED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41505-2419-4B5D-B9B5-92A2C8A5D8EF}" type="datetime1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VY_32_INOVACE_16_31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82750-DD31-4A54-845E-A884D22FED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5748A-BBE5-411A-831C-D270D51D0881}" type="datetime1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VY_32_INOVACE_16_31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82750-DD31-4A54-845E-A884D22FED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69B5C-4FF0-4CF6-A7D6-60FF30EB4095}" type="datetime1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VY_32_INOVACE_16_31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82750-DD31-4A54-845E-A884D22FED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DD3EE-74B5-4BBD-9F43-ED4A140F5342}" type="datetime1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VY_32_INOVACE_16_31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82750-DD31-4A54-845E-A884D22FED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8D635-5489-460F-A5C2-ADA2DE4AB255}" type="datetime1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VY_32_INOVACE_16_31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82750-DD31-4A54-845E-A884D22FED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5FC1A-CA94-4F9D-8486-2C87E02C62C2}" type="datetime1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VY_32_INOVACE_16_31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82750-DD31-4A54-845E-A884D22FED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ACDC26-E518-4739-8CA9-DC38887CDDCA}" type="datetime1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VY_32_INOVACE_16_31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82750-DD31-4A54-845E-A884D22FED3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VY_32_INOVACE_16_31</a:t>
            </a:r>
            <a:endParaRPr lang="cs-CZ" dirty="0"/>
          </a:p>
        </p:txBody>
      </p:sp>
      <p:pic>
        <p:nvPicPr>
          <p:cNvPr id="5" name="obrázek 1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79817" y="188640"/>
            <a:ext cx="5743575" cy="140716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68552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Škola:			Základní </a:t>
            </a:r>
            <a:r>
              <a:rPr lang="cs-CZ" b="1" dirty="0"/>
              <a:t>škola Trávníky Otrokovice, příspěvková organizace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Číslo </a:t>
            </a:r>
            <a:r>
              <a:rPr lang="cs-CZ" b="1" dirty="0" smtClean="0"/>
              <a:t>projektu:		CZ.1.07/1.4.00/21.2637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Název výukového materiálu: </a:t>
            </a:r>
            <a:r>
              <a:rPr lang="cs-CZ" b="1" dirty="0" smtClean="0"/>
              <a:t>	</a:t>
            </a:r>
            <a:r>
              <a:rPr lang="cs-CZ" b="1" dirty="0" err="1" smtClean="0"/>
              <a:t>Shapes</a:t>
            </a:r>
            <a:r>
              <a:rPr lang="cs-CZ" b="1" dirty="0" smtClean="0"/>
              <a:t> </a:t>
            </a:r>
            <a:r>
              <a:rPr lang="cs-CZ" b="1" dirty="0" smtClean="0"/>
              <a:t>- Tvary</a:t>
            </a:r>
            <a:r>
              <a:rPr lang="en-GB" b="1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Autor: 			</a:t>
            </a:r>
            <a:r>
              <a:rPr lang="cs-CZ" b="1" dirty="0" smtClean="0"/>
              <a:t>Mgr</a:t>
            </a:r>
            <a:r>
              <a:rPr lang="cs-CZ" b="1" dirty="0"/>
              <a:t>. Jana Kubíčková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Vytvořeno: 			</a:t>
            </a:r>
            <a:r>
              <a:rPr lang="cs-CZ" b="1" dirty="0" smtClean="0"/>
              <a:t>2. </a:t>
            </a:r>
            <a:r>
              <a:rPr lang="cs-CZ" b="1" dirty="0"/>
              <a:t>5. </a:t>
            </a:r>
            <a:r>
              <a:rPr lang="cs-CZ" b="1" dirty="0" smtClean="0"/>
              <a:t>2013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Ročník: 			</a:t>
            </a:r>
            <a:r>
              <a:rPr lang="cs-CZ" b="1" dirty="0" smtClean="0"/>
              <a:t>1</a:t>
            </a:r>
            <a:r>
              <a:rPr lang="cs-CZ" b="1" dirty="0"/>
              <a:t>., 2., 3. ročník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Vzdělávací oblast: 		</a:t>
            </a:r>
            <a:r>
              <a:rPr lang="cs-CZ" b="1" dirty="0" smtClean="0"/>
              <a:t>Jazyk </a:t>
            </a:r>
            <a:r>
              <a:rPr lang="cs-CZ" b="1" dirty="0"/>
              <a:t>a jazyková komunikace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Vzdělávací obor: 		</a:t>
            </a:r>
            <a:r>
              <a:rPr lang="cs-CZ" b="1" dirty="0" smtClean="0"/>
              <a:t>Anglický </a:t>
            </a:r>
            <a:r>
              <a:rPr lang="cs-CZ" b="1" dirty="0"/>
              <a:t>jazyk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Tematický okruh: 		</a:t>
            </a:r>
            <a:r>
              <a:rPr lang="cs-CZ" b="1" dirty="0" smtClean="0"/>
              <a:t>Receptivní </a:t>
            </a:r>
            <a:r>
              <a:rPr lang="cs-CZ" b="1" dirty="0"/>
              <a:t>řečové dovednosti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Téma: 			</a:t>
            </a:r>
            <a:r>
              <a:rPr lang="cs-CZ" b="1" dirty="0" err="1" smtClean="0"/>
              <a:t>Shapes</a:t>
            </a:r>
            <a:r>
              <a:rPr lang="cs-CZ" b="1" dirty="0" smtClean="0"/>
              <a:t> - Tvary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Pomůcky: 			Notebook, dataprojektor, </a:t>
            </a:r>
            <a:r>
              <a:rPr lang="cs-CZ" b="1" dirty="0" smtClean="0"/>
              <a:t>tabule</a:t>
            </a:r>
          </a:p>
          <a:p>
            <a:pPr marL="0" indent="0">
              <a:buNone/>
            </a:pPr>
            <a:r>
              <a:rPr lang="cs-CZ" b="1" dirty="0" smtClean="0"/>
              <a:t>Anotace</a:t>
            </a:r>
            <a:r>
              <a:rPr lang="cs-CZ" b="1" dirty="0"/>
              <a:t>: 			</a:t>
            </a:r>
            <a:r>
              <a:rPr lang="cs-CZ" b="1" dirty="0" smtClean="0"/>
              <a:t>Materiál je určen pro práci celé třídy. Může být použit pro práci ve skupinách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nebo jednotlivě. Je zaměřen na výuku a opakování geometrických tvarů,</a:t>
            </a:r>
          </a:p>
          <a:p>
            <a:pPr marL="0" indent="0">
              <a:buNone/>
            </a:pPr>
            <a:r>
              <a:rPr lang="cs-CZ" b="1" dirty="0" smtClean="0"/>
              <a:t>			které děti znají z matematiky.</a:t>
            </a:r>
            <a:r>
              <a:rPr lang="cs-CZ" dirty="0"/>
              <a:t> </a:t>
            </a:r>
            <a:r>
              <a:rPr lang="cs-CZ" b="1" dirty="0" smtClean="0"/>
              <a:t>Výukový materiál může sloužit i k procvičování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barev.</a:t>
            </a:r>
            <a:endParaRPr lang="cs-CZ" b="1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 smtClean="0"/>
              <a:t>Tato </a:t>
            </a:r>
            <a:r>
              <a:rPr lang="cs-CZ" dirty="0"/>
              <a:t>práce je šířena pod licencí CC BY-SA 3.0. Odkazy a citace jsou platné k datu vytvoření této práce.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Materiál je určen pro bezplatné používání na všech typech škol a školských zařízeních. Jakékoliv další využití podléhá autorskému zákonu.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Všechny objekty </a:t>
            </a:r>
            <a:r>
              <a:rPr lang="cs-CZ" dirty="0"/>
              <a:t>použité k vytvoření tohoto materiálu jsou součástí softwaru Microsoft® </a:t>
            </a:r>
            <a:r>
              <a:rPr lang="cs-CZ"/>
              <a:t>Office</a:t>
            </a:r>
            <a:r>
              <a:rPr lang="cs-CZ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Texty jsou vlastní originální tvorbou autora.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594359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SHAPES - TVARY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Jana Kubíčková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VY_32_INOVACE_16_31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4000" b="1" dirty="0" smtClean="0"/>
              <a:t>    a </a:t>
            </a:r>
            <a:r>
              <a:rPr lang="cs-CZ" sz="4000" b="1" dirty="0" err="1" smtClean="0"/>
              <a:t>circle</a:t>
            </a:r>
            <a:r>
              <a:rPr lang="cs-CZ" sz="4000" b="1" dirty="0" smtClean="0"/>
              <a:t>		</a:t>
            </a:r>
            <a:r>
              <a:rPr lang="cs-CZ" sz="4000" b="1" dirty="0"/>
              <a:t>	</a:t>
            </a:r>
            <a:r>
              <a:rPr lang="cs-CZ" sz="4000" b="1" dirty="0" smtClean="0"/>
              <a:t>	</a:t>
            </a:r>
            <a:r>
              <a:rPr lang="cs-CZ" sz="4000" b="1" dirty="0" err="1" smtClean="0"/>
              <a:t>circles</a:t>
            </a:r>
            <a:endParaRPr lang="cs-CZ" sz="3600" b="1" dirty="0"/>
          </a:p>
        </p:txBody>
      </p:sp>
      <p:sp>
        <p:nvSpPr>
          <p:cNvPr id="4" name="Elipsa 3"/>
          <p:cNvSpPr/>
          <p:nvPr/>
        </p:nvSpPr>
        <p:spPr>
          <a:xfrm>
            <a:off x="827584" y="2708920"/>
            <a:ext cx="2088232" cy="2016224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5508104" y="2780928"/>
            <a:ext cx="1224136" cy="1224136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804248" y="3501008"/>
            <a:ext cx="1584176" cy="1584176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VY_32_INOVACE_16_31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en-US" sz="3600" dirty="0" smtClean="0"/>
              <a:t>    </a:t>
            </a:r>
            <a:r>
              <a:rPr lang="en-US" sz="4000" b="1" dirty="0" smtClean="0"/>
              <a:t>a triangle		</a:t>
            </a:r>
            <a:r>
              <a:rPr lang="cs-CZ" sz="4000" b="1" dirty="0"/>
              <a:t>	</a:t>
            </a:r>
            <a:r>
              <a:rPr lang="en-US" sz="4000" b="1" dirty="0" smtClean="0"/>
              <a:t>triangles</a:t>
            </a:r>
            <a:endParaRPr lang="en-US" sz="4000" b="1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827584" y="2708920"/>
            <a:ext cx="2304256" cy="1872208"/>
          </a:xfrm>
          <a:prstGeom prst="triangl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5220072" y="3861048"/>
            <a:ext cx="2304256" cy="1584176"/>
          </a:xfrm>
          <a:prstGeom prst="triangl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6948264" y="2924944"/>
            <a:ext cx="1800200" cy="1080120"/>
          </a:xfrm>
          <a:prstGeom prst="triangl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5508104" y="2492896"/>
            <a:ext cx="1224136" cy="936104"/>
          </a:xfrm>
          <a:prstGeom prst="triangle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VY_32_INOVACE_16_31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/>
              <a:t>	</a:t>
            </a:r>
            <a:r>
              <a:rPr lang="en-US" sz="4000" b="1" dirty="0" smtClean="0"/>
              <a:t>    a </a:t>
            </a:r>
            <a:r>
              <a:rPr lang="cs-CZ" sz="4000" b="1" dirty="0" smtClean="0"/>
              <a:t>square</a:t>
            </a:r>
            <a:r>
              <a:rPr lang="en-US" sz="4000" b="1" dirty="0" smtClean="0"/>
              <a:t>				</a:t>
            </a:r>
            <a:r>
              <a:rPr lang="cs-CZ" sz="4000" b="1" dirty="0" err="1" smtClean="0"/>
              <a:t>squares</a:t>
            </a:r>
            <a:endParaRPr lang="en-US" sz="4000" b="1" dirty="0"/>
          </a:p>
        </p:txBody>
      </p:sp>
      <p:sp>
        <p:nvSpPr>
          <p:cNvPr id="11" name="Obdélník 10"/>
          <p:cNvSpPr/>
          <p:nvPr/>
        </p:nvSpPr>
        <p:spPr>
          <a:xfrm>
            <a:off x="1187624" y="2852936"/>
            <a:ext cx="1944216" cy="180020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12160" y="4149080"/>
            <a:ext cx="1944216" cy="18002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092280" y="1988840"/>
            <a:ext cx="1368152" cy="1224136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724128" y="2780928"/>
            <a:ext cx="1152128" cy="10801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VY_32_INOVACE_16_31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/>
              <a:t>	</a:t>
            </a:r>
            <a:r>
              <a:rPr lang="en-US" sz="4000" b="1" dirty="0" smtClean="0"/>
              <a:t>    a</a:t>
            </a:r>
            <a:r>
              <a:rPr lang="cs-CZ" sz="4000" b="1" dirty="0" smtClean="0"/>
              <a:t>n</a:t>
            </a:r>
            <a:r>
              <a:rPr lang="en-US" sz="4000" b="1" dirty="0" smtClean="0"/>
              <a:t> </a:t>
            </a:r>
            <a:r>
              <a:rPr lang="cs-CZ" sz="4000" b="1" dirty="0" smtClean="0"/>
              <a:t>oval</a:t>
            </a:r>
            <a:r>
              <a:rPr lang="en-US" sz="4000" b="1" dirty="0" smtClean="0"/>
              <a:t>				ovals</a:t>
            </a:r>
            <a:endParaRPr lang="en-US" sz="4000" b="1" dirty="0"/>
          </a:p>
        </p:txBody>
      </p:sp>
      <p:sp>
        <p:nvSpPr>
          <p:cNvPr id="7" name="Elipsa 6"/>
          <p:cNvSpPr/>
          <p:nvPr/>
        </p:nvSpPr>
        <p:spPr>
          <a:xfrm>
            <a:off x="827584" y="2636912"/>
            <a:ext cx="2520280" cy="1728192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588224" y="3717032"/>
            <a:ext cx="1944216" cy="11521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076056" y="2492896"/>
            <a:ext cx="2232248" cy="1224136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VY_32_INOVACE_16_31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/>
              <a:t>	</a:t>
            </a:r>
            <a:r>
              <a:rPr lang="en-US" sz="4000" b="1" dirty="0" smtClean="0"/>
              <a:t>  an oblong				oblongs</a:t>
            </a:r>
            <a:endParaRPr lang="en-US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899592" y="2708920"/>
            <a:ext cx="2592288" cy="144016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56176" y="4365104"/>
            <a:ext cx="2448272" cy="122413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 rot="5400000">
            <a:off x="5256076" y="2672916"/>
            <a:ext cx="1872208" cy="936104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092280" y="3140968"/>
            <a:ext cx="1080120" cy="50405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VY_32_INOVACE_16_31</a:t>
            </a: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/>
              <a:t>	</a:t>
            </a:r>
            <a:r>
              <a:rPr lang="en-US" sz="4000" b="1" dirty="0" smtClean="0"/>
              <a:t>  a rhombus		    rhombuses</a:t>
            </a:r>
            <a:endParaRPr lang="en-US" sz="4000" b="1" dirty="0"/>
          </a:p>
        </p:txBody>
      </p:sp>
      <p:sp>
        <p:nvSpPr>
          <p:cNvPr id="10" name="Kosočtverec 9"/>
          <p:cNvSpPr/>
          <p:nvPr/>
        </p:nvSpPr>
        <p:spPr>
          <a:xfrm>
            <a:off x="1043608" y="2204864"/>
            <a:ext cx="2376264" cy="3096344"/>
          </a:xfrm>
          <a:prstGeom prst="diamond">
            <a:avLst/>
          </a:prstGeom>
          <a:solidFill>
            <a:srgbClr val="EA22A3"/>
          </a:solidFill>
          <a:ln>
            <a:solidFill>
              <a:srgbClr val="EA22A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čtverec 11"/>
          <p:cNvSpPr/>
          <p:nvPr/>
        </p:nvSpPr>
        <p:spPr>
          <a:xfrm>
            <a:off x="6156176" y="2996952"/>
            <a:ext cx="2376264" cy="3096344"/>
          </a:xfrm>
          <a:prstGeom prst="diamond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čtverec 12"/>
          <p:cNvSpPr/>
          <p:nvPr/>
        </p:nvSpPr>
        <p:spPr>
          <a:xfrm>
            <a:off x="5436096" y="2060848"/>
            <a:ext cx="1440160" cy="1728192"/>
          </a:xfrm>
          <a:prstGeom prst="diamond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VY_32_INOVACE_16_31</a:t>
            </a: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/>
              <a:t>	</a:t>
            </a:r>
            <a:r>
              <a:rPr lang="en-US" sz="4000" b="1" dirty="0" smtClean="0"/>
              <a:t> </a:t>
            </a:r>
            <a:r>
              <a:rPr lang="cs-CZ" sz="4000" b="1" dirty="0" smtClean="0"/>
              <a:t>	</a:t>
            </a:r>
            <a:r>
              <a:rPr lang="en-US" sz="4000" b="1" dirty="0" smtClean="0"/>
              <a:t> a </a:t>
            </a:r>
            <a:r>
              <a:rPr lang="cs-CZ" sz="4000" b="1" dirty="0" smtClean="0"/>
              <a:t>star</a:t>
            </a:r>
            <a:r>
              <a:rPr lang="en-US" sz="4000" b="1" dirty="0" smtClean="0"/>
              <a:t>		</a:t>
            </a:r>
            <a:r>
              <a:rPr lang="cs-CZ" sz="4000" b="1" dirty="0" smtClean="0"/>
              <a:t>		</a:t>
            </a:r>
            <a:r>
              <a:rPr lang="en-US" sz="4000" b="1" dirty="0" smtClean="0"/>
              <a:t>    </a:t>
            </a:r>
            <a:r>
              <a:rPr lang="cs-CZ" sz="4000" b="1" dirty="0" err="1" smtClean="0"/>
              <a:t>stars</a:t>
            </a:r>
            <a:endParaRPr lang="en-US" sz="4000" b="1" dirty="0"/>
          </a:p>
        </p:txBody>
      </p:sp>
      <p:sp>
        <p:nvSpPr>
          <p:cNvPr id="6" name="Pěticípá hvězda 5"/>
          <p:cNvSpPr/>
          <p:nvPr/>
        </p:nvSpPr>
        <p:spPr>
          <a:xfrm>
            <a:off x="1115616" y="2420888"/>
            <a:ext cx="1872208" cy="180020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5436096" y="1916832"/>
            <a:ext cx="1872208" cy="1800200"/>
          </a:xfrm>
          <a:prstGeom prst="star5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7cípá hvězda 7"/>
          <p:cNvSpPr/>
          <p:nvPr/>
        </p:nvSpPr>
        <p:spPr>
          <a:xfrm>
            <a:off x="7020272" y="3212976"/>
            <a:ext cx="1728192" cy="1656184"/>
          </a:xfrm>
          <a:prstGeom prst="star7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Čtyřcípá hvězda 8"/>
          <p:cNvSpPr/>
          <p:nvPr/>
        </p:nvSpPr>
        <p:spPr>
          <a:xfrm>
            <a:off x="5292080" y="4293096"/>
            <a:ext cx="1944216" cy="1872208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VY_32_INOVACE_16_31</a:t>
            </a:r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Find as many shapes as you can:</a:t>
            </a:r>
            <a:endParaRPr lang="en-US" dirty="0"/>
          </a:p>
        </p:txBody>
      </p:sp>
      <p:sp>
        <p:nvSpPr>
          <p:cNvPr id="4" name="Slunce 3"/>
          <p:cNvSpPr/>
          <p:nvPr/>
        </p:nvSpPr>
        <p:spPr>
          <a:xfrm>
            <a:off x="1979712" y="1412776"/>
            <a:ext cx="5184576" cy="4752528"/>
          </a:xfrm>
          <a:prstGeom prst="sun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4211960" y="3212976"/>
            <a:ext cx="21602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860032" y="3212976"/>
            <a:ext cx="21602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83968" y="4149080"/>
            <a:ext cx="648072" cy="14401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čtverec 7"/>
          <p:cNvSpPr/>
          <p:nvPr/>
        </p:nvSpPr>
        <p:spPr>
          <a:xfrm>
            <a:off x="4572000" y="3573016"/>
            <a:ext cx="144016" cy="360040"/>
          </a:xfrm>
          <a:prstGeom prst="diamond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VY_32_INOVACE_16_31</a:t>
            </a:r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Find as many shapes as you can:</a:t>
            </a:r>
            <a:endParaRPr lang="en-US" dirty="0"/>
          </a:p>
        </p:txBody>
      </p:sp>
      <p:sp>
        <p:nvSpPr>
          <p:cNvPr id="9" name="Obdélník 8"/>
          <p:cNvSpPr/>
          <p:nvPr/>
        </p:nvSpPr>
        <p:spPr>
          <a:xfrm>
            <a:off x="1763688" y="3573016"/>
            <a:ext cx="5472608" cy="23762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1115616" y="1412776"/>
            <a:ext cx="6840760" cy="2160240"/>
          </a:xfrm>
          <a:prstGeom prst="triangl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Čtyřcípá hvězda 11"/>
          <p:cNvSpPr/>
          <p:nvPr/>
        </p:nvSpPr>
        <p:spPr>
          <a:xfrm>
            <a:off x="3779912" y="1916832"/>
            <a:ext cx="1512168" cy="1368152"/>
          </a:xfrm>
          <a:prstGeom prst="star4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555776" y="4221088"/>
            <a:ext cx="720080" cy="72008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779912" y="4221088"/>
            <a:ext cx="720080" cy="72008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436096" y="4221088"/>
            <a:ext cx="936104" cy="172819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VY_32_INOVACE_16_31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</TotalTime>
  <Words>38</Words>
  <Application>Microsoft Office PowerPoint</Application>
  <PresentationFormat>Předvádění na obrazovce (4:3)</PresentationFormat>
  <Paragraphs>47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SHAPES - TVARY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Find as many shapes as you can:</vt:lpstr>
      <vt:lpstr>Find as many shapes as you can: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***</dc:creator>
  <cp:lastModifiedBy>kubickova</cp:lastModifiedBy>
  <cp:revision>13</cp:revision>
  <dcterms:created xsi:type="dcterms:W3CDTF">2013-05-23T15:23:04Z</dcterms:created>
  <dcterms:modified xsi:type="dcterms:W3CDTF">2013-05-29T14:42:48Z</dcterms:modified>
</cp:coreProperties>
</file>