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5"/>
  </p:notesMasterIdLst>
  <p:sldIdLst>
    <p:sldId id="269" r:id="rId2"/>
    <p:sldId id="256" r:id="rId3"/>
    <p:sldId id="271" r:id="rId4"/>
    <p:sldId id="270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8DD2B4-8967-4610-9D43-F3071DFE47AD}" type="datetimeFigureOut">
              <a:rPr lang="cs-CZ" smtClean="0"/>
              <a:t>14.6.2013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2ED9F-D827-456F-A230-5604BDAC22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61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1D21B-4EBE-4DD2-9682-5A6D72A26FF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6171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771623-58AF-4275-89B8-C203D7F1F518}" type="datetime1">
              <a:rPr lang="cs-CZ" smtClean="0"/>
              <a:t>14.6.2013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VY_32_INOVACE_18_31</a:t>
            </a:r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8BCD15-9380-4E46-821E-DFDEFC877F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AF9FA5-E6A4-4CC5-AB23-59531767A503}" type="datetime1">
              <a:rPr lang="cs-CZ" smtClean="0"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VY_32_INOVACE_18_31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8BCD15-9380-4E46-821E-DFDEFC877F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6206D7-7EC4-4AD5-8BE2-A1E1804EB116}" type="datetime1">
              <a:rPr lang="cs-CZ" smtClean="0"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VY_32_INOVACE_18_31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8BCD15-9380-4E46-821E-DFDEFC877F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D1E9D1-4711-4C30-8DAE-D2FD62907EC1}" type="datetime1">
              <a:rPr lang="cs-CZ" smtClean="0"/>
              <a:t>14.6.2013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VY_32_INOVACE_18_31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8BCD15-9380-4E46-821E-DFDEFC877F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0C1B37-CEAF-48E6-8FD9-1701EF149D10}" type="datetime1">
              <a:rPr lang="cs-CZ" smtClean="0"/>
              <a:t>14.6.2013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VY_32_INOVACE_18_31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8BCD15-9380-4E46-821E-DFDEFC877F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AB31C4-8E75-445E-A62A-F829877199BA}" type="datetime1">
              <a:rPr lang="cs-CZ" smtClean="0"/>
              <a:t>14.6.2013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VY_32_INOVACE_18_31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8BCD15-9380-4E46-821E-DFDEFC877F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C14415-C140-409A-B3D9-12FF9EC4529F}" type="datetime1">
              <a:rPr lang="cs-CZ" smtClean="0"/>
              <a:t>14.6.2013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VY_32_INOVACE_18_31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8BCD15-9380-4E46-821E-DFDEFC877F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2F06A7-0620-4143-ABB4-461E9C82C83C}" type="datetime1">
              <a:rPr lang="cs-CZ" smtClean="0"/>
              <a:t>14.6.2013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VY_32_INOVACE_18_31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8BCD15-9380-4E46-821E-DFDEFC877F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ED46F6E-3A48-4644-9CDB-8BCEAD94B784}" type="datetime1">
              <a:rPr lang="cs-CZ" smtClean="0"/>
              <a:t>14.6.2013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VY_32_INOVACE_18_31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8BCD15-9380-4E46-821E-DFDEFC877FB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9D299A-7D5F-4919-9855-AFDA928D28DE}" type="datetime1">
              <a:rPr lang="cs-CZ" smtClean="0"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VY_32_INOVACE_18_31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8BCD15-9380-4E46-821E-DFDEFC877F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39BAA45-645A-4387-80BD-B51EA4D0BDCE}" type="datetime1">
              <a:rPr lang="cs-CZ" smtClean="0"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VY_32_INOVACE_18_31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48BCD15-9380-4E46-821E-DFDEFC877FB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E990427-7FCD-4998-83A0-FDF488F1C7C1}" type="datetime1">
              <a:rPr lang="cs-CZ" smtClean="0"/>
              <a:t>14.6.2013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r>
              <a:rPr lang="cs-CZ" smtClean="0"/>
              <a:t>VY_32_INOVACE_18_31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48BCD15-9380-4E46-821E-DFDEFC877FB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9817" y="188640"/>
            <a:ext cx="5743575" cy="14071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595800"/>
            <a:ext cx="8291264" cy="4497496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Škola:			Základní </a:t>
            </a:r>
            <a:r>
              <a:rPr lang="cs-CZ" b="1" dirty="0"/>
              <a:t>škola Trávníky Otrokovice, příspěvková organizace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Číslo </a:t>
            </a:r>
            <a:r>
              <a:rPr lang="cs-CZ" b="1" dirty="0" smtClean="0"/>
              <a:t>projektu:		CZ.1.07/1.4.00/21.2637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Název výukového materiálu: </a:t>
            </a:r>
            <a:r>
              <a:rPr lang="cs-CZ" b="1" dirty="0" smtClean="0"/>
              <a:t>	</a:t>
            </a:r>
            <a:r>
              <a:rPr lang="cs-CZ" b="1" dirty="0" err="1" smtClean="0"/>
              <a:t>Opposites</a:t>
            </a:r>
            <a:r>
              <a:rPr lang="cs-CZ" b="1" dirty="0" smtClean="0"/>
              <a:t> - Protiklady</a:t>
            </a:r>
            <a:r>
              <a:rPr lang="en-GB" b="1" dirty="0" smtClean="0"/>
              <a:t> 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Autor: 			</a:t>
            </a:r>
            <a:r>
              <a:rPr lang="cs-CZ" b="1" dirty="0" smtClean="0"/>
              <a:t>Mgr</a:t>
            </a:r>
            <a:r>
              <a:rPr lang="cs-CZ" b="1" dirty="0"/>
              <a:t>. Jana Kubíčková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Vytvořeno: 			</a:t>
            </a:r>
            <a:r>
              <a:rPr lang="cs-CZ" b="1" dirty="0" smtClean="0"/>
              <a:t>20. </a:t>
            </a:r>
            <a:r>
              <a:rPr lang="cs-CZ" b="1" dirty="0"/>
              <a:t>5. </a:t>
            </a:r>
            <a:r>
              <a:rPr lang="cs-CZ" b="1" dirty="0" smtClean="0"/>
              <a:t>2013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Ročník: 			</a:t>
            </a:r>
            <a:r>
              <a:rPr lang="cs-CZ" b="1" dirty="0" smtClean="0"/>
              <a:t>1</a:t>
            </a:r>
            <a:r>
              <a:rPr lang="cs-CZ" b="1" dirty="0"/>
              <a:t>., 2., 3. ročník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Vzdělávací oblast: 		</a:t>
            </a:r>
            <a:r>
              <a:rPr lang="cs-CZ" b="1" dirty="0" smtClean="0"/>
              <a:t>Jazyk </a:t>
            </a:r>
            <a:r>
              <a:rPr lang="cs-CZ" b="1" dirty="0"/>
              <a:t>a jazyková komunikace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Vzdělávací obor: 		</a:t>
            </a:r>
            <a:r>
              <a:rPr lang="cs-CZ" b="1" dirty="0" smtClean="0"/>
              <a:t>Anglický </a:t>
            </a:r>
            <a:r>
              <a:rPr lang="cs-CZ" b="1" dirty="0"/>
              <a:t>jazyk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Tematický okruh: 		</a:t>
            </a:r>
            <a:r>
              <a:rPr lang="cs-CZ" b="1" dirty="0" smtClean="0"/>
              <a:t>Receptivní </a:t>
            </a:r>
            <a:r>
              <a:rPr lang="cs-CZ" b="1" dirty="0"/>
              <a:t>řečové dovednosti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Téma: 			</a:t>
            </a:r>
            <a:r>
              <a:rPr lang="cs-CZ" b="1" dirty="0" err="1" smtClean="0"/>
              <a:t>Opposites</a:t>
            </a:r>
            <a:r>
              <a:rPr lang="cs-CZ" b="1" dirty="0" smtClean="0"/>
              <a:t> </a:t>
            </a:r>
            <a:r>
              <a:rPr lang="cs-CZ" b="1" dirty="0"/>
              <a:t>- Protiklady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Pomůcky: 			Notebook, dataprojektor, </a:t>
            </a:r>
            <a:r>
              <a:rPr lang="cs-CZ" b="1" dirty="0" smtClean="0"/>
              <a:t>tabule, psací potřeby, papíry</a:t>
            </a:r>
          </a:p>
          <a:p>
            <a:pPr marL="0" indent="0">
              <a:buNone/>
            </a:pPr>
            <a:r>
              <a:rPr lang="cs-CZ" b="1" dirty="0" smtClean="0"/>
              <a:t>Anotace</a:t>
            </a:r>
            <a:r>
              <a:rPr lang="cs-CZ" b="1" dirty="0"/>
              <a:t>: 			</a:t>
            </a:r>
            <a:r>
              <a:rPr lang="cs-CZ" b="1" dirty="0" smtClean="0"/>
              <a:t>Materiál je určen pro práci celé třídy. Může být použit pro práci ve</a:t>
            </a:r>
          </a:p>
          <a:p>
            <a:pPr marL="0" indent="0">
              <a:buNone/>
            </a:pPr>
            <a:r>
              <a:rPr lang="cs-CZ" b="1" dirty="0" smtClean="0"/>
              <a:t>			skupinách nebo jednotlivě. Je zaměřen na výuku a opakování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protikladných podstatných a přídavných jmen.</a:t>
            </a:r>
            <a:r>
              <a:rPr lang="cs-CZ" dirty="0"/>
              <a:t> </a:t>
            </a:r>
            <a:r>
              <a:rPr lang="cs-CZ" b="1" dirty="0" smtClean="0"/>
              <a:t>Je určen pro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rozšiřování slovní zásoby dětí.</a:t>
            </a:r>
            <a:endParaRPr lang="cs-CZ" b="1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 smtClean="0"/>
              <a:t>Tato </a:t>
            </a:r>
            <a:r>
              <a:rPr lang="cs-CZ" dirty="0"/>
              <a:t>práce je šířena pod licencí CC BY-SA 3.0. Odkazy a citace jsou platné k datu vytvoření této práce.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Materiál je určen pro bezplatné používání na všech typech škol a školských zařízeních. Jakékoliv další využití podléhá autorskému zákonu.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Obrázky </a:t>
            </a:r>
            <a:r>
              <a:rPr lang="en-US" dirty="0" smtClean="0"/>
              <a:t>[1]</a:t>
            </a:r>
            <a:r>
              <a:rPr lang="cs-CZ" dirty="0" smtClean="0"/>
              <a:t>,</a:t>
            </a:r>
            <a:r>
              <a:rPr lang="en-US" dirty="0" smtClean="0"/>
              <a:t> [2] a [3]</a:t>
            </a:r>
            <a:r>
              <a:rPr lang="cs-CZ" dirty="0" smtClean="0"/>
              <a:t> jsou z vlastního fotoarchivu autora.</a:t>
            </a:r>
          </a:p>
          <a:p>
            <a:pPr marL="0" indent="0">
              <a:buNone/>
            </a:pPr>
            <a:r>
              <a:rPr lang="cs-CZ" dirty="0" smtClean="0"/>
              <a:t>Ostatní objekty </a:t>
            </a:r>
            <a:r>
              <a:rPr lang="cs-CZ" dirty="0"/>
              <a:t>použité k vytvoření tohoto materiálu jsou součástí softwaru Microsoft® Office</a:t>
            </a:r>
            <a:r>
              <a:rPr lang="cs-CZ" dirty="0" smtClean="0"/>
              <a:t>.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Texty jsou vlastní originální tvorbou autora.</a:t>
            </a: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VY_32_INOVACE_18_31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6255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Opposites</a:t>
            </a:r>
            <a:r>
              <a:rPr lang="cs-CZ" dirty="0" smtClean="0"/>
              <a:t> - protiklady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Jana Kubíčková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VY_32_INOVACE_18_31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YOUNG    X    OLD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412776"/>
            <a:ext cx="2781832" cy="2772445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412776"/>
            <a:ext cx="2520280" cy="2643286"/>
          </a:xfrm>
          <a:prstGeom prst="rect">
            <a:avLst/>
          </a:prstGeom>
        </p:spPr>
      </p:pic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VY_32_INOVACE_18_31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6712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BIG      X     SMALL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670415"/>
            <a:ext cx="3348558" cy="446474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180806" y="4725144"/>
            <a:ext cx="7674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</a:t>
            </a:r>
            <a:r>
              <a:rPr lang="en-US" sz="1100" dirty="0" smtClean="0"/>
              <a:t>[</a:t>
            </a:r>
            <a:r>
              <a:rPr lang="cs-CZ" sz="1100" dirty="0" smtClean="0"/>
              <a:t>1</a:t>
            </a:r>
            <a:r>
              <a:rPr lang="en-US" sz="1100" dirty="0" smtClean="0"/>
              <a:t>]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VY_32_INOVACE_18_31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98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ANGEL    X     DEVIL</a:t>
            </a:r>
            <a:endParaRPr lang="cs-CZ" dirty="0"/>
          </a:p>
        </p:txBody>
      </p:sp>
      <p:pic>
        <p:nvPicPr>
          <p:cNvPr id="7" name="Zástupný symbol pro obsah 6" descr="MC900347869.WM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916832"/>
            <a:ext cx="2880320" cy="2625473"/>
          </a:xfrm>
        </p:spPr>
      </p:pic>
      <p:pic>
        <p:nvPicPr>
          <p:cNvPr id="8" name="Obrázek 7" descr="MC900347871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772816"/>
            <a:ext cx="3035573" cy="2777464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VY_32_INOVACE_18_31</a:t>
            </a: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LEFT     X     RIGHT</a:t>
            </a:r>
            <a:endParaRPr lang="cs-CZ" dirty="0"/>
          </a:p>
        </p:txBody>
      </p:sp>
      <p:pic>
        <p:nvPicPr>
          <p:cNvPr id="4" name="Zástupný symbol pro obsah 3" descr="MC900298147.WM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268760"/>
            <a:ext cx="3024336" cy="3100631"/>
          </a:xfrm>
        </p:spPr>
      </p:pic>
      <p:pic>
        <p:nvPicPr>
          <p:cNvPr id="5" name="Obrázek 4" descr="MC900298145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39" y="1484784"/>
            <a:ext cx="3375975" cy="2970169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VY_32_INOVACE_18_31</a:t>
            </a:r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MOON      X       SUN</a:t>
            </a:r>
            <a:endParaRPr lang="cs-CZ" dirty="0"/>
          </a:p>
        </p:txBody>
      </p:sp>
      <p:pic>
        <p:nvPicPr>
          <p:cNvPr id="4" name="Zástupný symbol pro obsah 3" descr="MC900298913.WM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052736"/>
            <a:ext cx="3024336" cy="2986887"/>
          </a:xfrm>
        </p:spPr>
      </p:pic>
      <p:pic>
        <p:nvPicPr>
          <p:cNvPr id="5" name="Obrázek 4" descr="MC900212709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764704"/>
            <a:ext cx="3240360" cy="3528945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VY_32_INOVACE_18_31</a:t>
            </a:r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5013176"/>
            <a:ext cx="8183880" cy="1051560"/>
          </a:xfrm>
        </p:spPr>
        <p:txBody>
          <a:bodyPr/>
          <a:lstStyle/>
          <a:p>
            <a:pPr algn="ctr"/>
            <a:r>
              <a:rPr lang="cs-CZ" dirty="0" smtClean="0"/>
              <a:t>WOMAN     X     MAN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VY_32_INOVACE_18_31</a:t>
            </a:r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815183"/>
            <a:ext cx="2952328" cy="295232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838823"/>
            <a:ext cx="2752346" cy="254616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7885504" cy="1051560"/>
          </a:xfrm>
        </p:spPr>
        <p:txBody>
          <a:bodyPr/>
          <a:lstStyle/>
          <a:p>
            <a:pPr algn="ctr"/>
            <a:r>
              <a:rPr lang="cs-CZ" dirty="0" smtClean="0"/>
              <a:t>HAPPY      X       SAD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VY_32_INOVACE_18_31</a:t>
            </a:r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84784"/>
            <a:ext cx="3024336" cy="282663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090070"/>
            <a:ext cx="3168352" cy="323986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983480"/>
            <a:ext cx="7643192" cy="1051560"/>
          </a:xfrm>
        </p:spPr>
        <p:txBody>
          <a:bodyPr/>
          <a:lstStyle/>
          <a:p>
            <a:pPr algn="ctr"/>
            <a:r>
              <a:rPr lang="cs-CZ" dirty="0" smtClean="0"/>
              <a:t>DAY     X     NIGHT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VY_32_INOVACE_18_31</a:t>
            </a:r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545" y="1528408"/>
            <a:ext cx="3744416" cy="275430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528408"/>
            <a:ext cx="3672408" cy="2754306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7524328" y="4448444"/>
            <a:ext cx="8394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</a:t>
            </a:r>
            <a:r>
              <a:rPr lang="en-US" sz="1100" dirty="0" smtClean="0"/>
              <a:t>[</a:t>
            </a:r>
            <a:r>
              <a:rPr lang="cs-CZ" sz="1100" dirty="0"/>
              <a:t>3</a:t>
            </a:r>
            <a:r>
              <a:rPr lang="en-US" sz="1100" dirty="0" smtClean="0"/>
              <a:t>]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63888" y="4448444"/>
            <a:ext cx="7674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</a:t>
            </a:r>
            <a:r>
              <a:rPr lang="en-US" sz="1100" dirty="0" smtClean="0"/>
              <a:t>[</a:t>
            </a:r>
            <a:r>
              <a:rPr lang="cs-CZ" sz="1100" dirty="0"/>
              <a:t>2</a:t>
            </a:r>
            <a:r>
              <a:rPr lang="en-US" sz="1100" dirty="0" smtClean="0"/>
              <a:t>]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HOT     X     COLD</a:t>
            </a:r>
            <a:endParaRPr lang="cs-CZ" dirty="0"/>
          </a:p>
        </p:txBody>
      </p:sp>
      <p:pic>
        <p:nvPicPr>
          <p:cNvPr id="4" name="Zástupný symbol pro obsah 3" descr="MC900349203.WM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628800"/>
            <a:ext cx="2451777" cy="2446888"/>
          </a:xfrm>
        </p:spPr>
      </p:pic>
      <p:pic>
        <p:nvPicPr>
          <p:cNvPr id="6" name="Obrázek 5" descr="MC900411892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412776"/>
            <a:ext cx="2880320" cy="2892066"/>
          </a:xfrm>
          <a:prstGeom prst="rect">
            <a:avLst/>
          </a:prstGeo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VY_32_INOVACE_18_31</a:t>
            </a:r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7813496" cy="1051560"/>
          </a:xfrm>
        </p:spPr>
        <p:txBody>
          <a:bodyPr/>
          <a:lstStyle/>
          <a:p>
            <a:pPr algn="ctr"/>
            <a:r>
              <a:rPr lang="cs-CZ" dirty="0" smtClean="0"/>
              <a:t>STRONG     X    WEAK</a:t>
            </a:r>
            <a:endParaRPr lang="cs-CZ" dirty="0"/>
          </a:p>
        </p:txBody>
      </p:sp>
      <p:pic>
        <p:nvPicPr>
          <p:cNvPr id="4" name="Zástupný symbol pro obsah 3" descr="MC900339768.WM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772816"/>
            <a:ext cx="3030584" cy="2444892"/>
          </a:xfrm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VY_32_INOVACE_18_31</a:t>
            </a:r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988840"/>
            <a:ext cx="3096344" cy="211431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183880" cy="4187952"/>
          </a:xfrm>
        </p:spPr>
        <p:txBody>
          <a:bodyPr/>
          <a:lstStyle/>
          <a:p>
            <a:r>
              <a:rPr lang="en-GB" dirty="0" smtClean="0"/>
              <a:t>Repeat the words shown </a:t>
            </a:r>
            <a:r>
              <a:rPr lang="en-US" dirty="0" smtClean="0"/>
              <a:t>before</a:t>
            </a:r>
            <a:r>
              <a:rPr lang="cs-CZ" dirty="0" smtClean="0"/>
              <a:t>.</a:t>
            </a:r>
          </a:p>
          <a:p>
            <a:endParaRPr lang="en-GB" dirty="0" smtClean="0"/>
          </a:p>
          <a:p>
            <a:r>
              <a:rPr lang="en-GB" dirty="0" smtClean="0"/>
              <a:t>Which other opposite</a:t>
            </a:r>
            <a:r>
              <a:rPr lang="cs-CZ" dirty="0" smtClean="0"/>
              <a:t> </a:t>
            </a:r>
            <a:r>
              <a:rPr lang="en-GB" dirty="0" smtClean="0"/>
              <a:t>words do you know?</a:t>
            </a:r>
            <a:endParaRPr lang="cs-CZ" dirty="0" smtClean="0"/>
          </a:p>
          <a:p>
            <a:endParaRPr lang="cs-CZ" dirty="0"/>
          </a:p>
          <a:p>
            <a:r>
              <a:rPr lang="en-US" dirty="0" smtClean="0"/>
              <a:t>Write some other opposites that you know.</a:t>
            </a:r>
            <a:endParaRPr lang="en-US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VY_32_INOVACE_18_31</a:t>
            </a: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132</TotalTime>
  <Words>90</Words>
  <Application>Microsoft Office PowerPoint</Application>
  <PresentationFormat>Předvádění na obrazovce (4:3)</PresentationFormat>
  <Paragraphs>58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Aspekt</vt:lpstr>
      <vt:lpstr>Prezentace aplikace PowerPoint</vt:lpstr>
      <vt:lpstr>Opposites - protiklady</vt:lpstr>
      <vt:lpstr>YOUNG    X    OLD</vt:lpstr>
      <vt:lpstr>BIG      X     SMALL</vt:lpstr>
      <vt:lpstr>ANGEL    X     DEVIL</vt:lpstr>
      <vt:lpstr>LEFT     X     RIGHT</vt:lpstr>
      <vt:lpstr>MOON      X       SUN</vt:lpstr>
      <vt:lpstr>WOMAN     X     MAN</vt:lpstr>
      <vt:lpstr>HAPPY      X       SAD</vt:lpstr>
      <vt:lpstr>DAY     X     NIGHT</vt:lpstr>
      <vt:lpstr>HOT     X     COLD</vt:lpstr>
      <vt:lpstr>STRONG     X    WEAK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Opposites - protiklady</dc:title>
  <dc:creator>***</dc:creator>
  <cp:lastModifiedBy>hornakova</cp:lastModifiedBy>
  <cp:revision>33</cp:revision>
  <dcterms:created xsi:type="dcterms:W3CDTF">2013-05-23T14:30:58Z</dcterms:created>
  <dcterms:modified xsi:type="dcterms:W3CDTF">2013-06-14T20:15:41Z</dcterms:modified>
</cp:coreProperties>
</file>