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2" r:id="rId8"/>
    <p:sldId id="263" r:id="rId9"/>
    <p:sldId id="264" r:id="rId10"/>
    <p:sldId id="261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020" y="27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FB5E1-7D09-45F9-9BAC-B3A0DBD31A8F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144D2-4E9E-44A0-87E0-3DB82563BC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45865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FB5E1-7D09-45F9-9BAC-B3A0DBD31A8F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144D2-4E9E-44A0-87E0-3DB82563BC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84846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FB5E1-7D09-45F9-9BAC-B3A0DBD31A8F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144D2-4E9E-44A0-87E0-3DB82563BC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44637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FB5E1-7D09-45F9-9BAC-B3A0DBD31A8F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144D2-4E9E-44A0-87E0-3DB82563BC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48911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FB5E1-7D09-45F9-9BAC-B3A0DBD31A8F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144D2-4E9E-44A0-87E0-3DB82563BC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23668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FB5E1-7D09-45F9-9BAC-B3A0DBD31A8F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144D2-4E9E-44A0-87E0-3DB82563BC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04220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FB5E1-7D09-45F9-9BAC-B3A0DBD31A8F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144D2-4E9E-44A0-87E0-3DB82563BC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96940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FB5E1-7D09-45F9-9BAC-B3A0DBD31A8F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144D2-4E9E-44A0-87E0-3DB82563BC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24959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FB5E1-7D09-45F9-9BAC-B3A0DBD31A8F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144D2-4E9E-44A0-87E0-3DB82563BC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78563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FB5E1-7D09-45F9-9BAC-B3A0DBD31A8F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144D2-4E9E-44A0-87E0-3DB82563BC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06740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FB5E1-7D09-45F9-9BAC-B3A0DBD31A8F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144D2-4E9E-44A0-87E0-3DB82563BC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3369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DFB5E1-7D09-45F9-9BAC-B3A0DBD31A8F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3144D2-4E9E-44A0-87E0-3DB82563BC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16911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2275" y="115888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3369" name="Group 5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9766482"/>
              </p:ext>
            </p:extLst>
          </p:nvPr>
        </p:nvGraphicFramePr>
        <p:xfrm>
          <a:off x="1301750" y="1844675"/>
          <a:ext cx="6473825" cy="1463040"/>
        </p:xfrm>
        <a:graphic>
          <a:graphicData uri="http://schemas.openxmlformats.org/drawingml/2006/table">
            <a:tbl>
              <a:tblPr/>
              <a:tblGrid>
                <a:gridCol w="1911350"/>
                <a:gridCol w="4562475"/>
              </a:tblGrid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Šumvald, okres Olomouc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CZ.1.07/1.4.00/21.2534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šablony klíčové aktivity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Inovace a zkvalitnění výuky prostřednictvím ICT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šablony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III/2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oblast/obor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Člověk a příroda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Jaderná energie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Označení sady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VY_32_INOVACE_F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3374" name="Group 6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7162933"/>
              </p:ext>
            </p:extLst>
          </p:nvPr>
        </p:nvGraphicFramePr>
        <p:xfrm>
          <a:off x="1331913" y="3933825"/>
          <a:ext cx="6477000" cy="1661160"/>
        </p:xfrm>
        <a:graphic>
          <a:graphicData uri="http://schemas.openxmlformats.org/drawingml/2006/table">
            <a:tbl>
              <a:tblPr/>
              <a:tblGrid>
                <a:gridCol w="1871935"/>
                <a:gridCol w="4605065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Označení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VY_32_INOVACE_F_10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Atomová jádra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Radomil Kryl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 aplikace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Fyzika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si zopakují pojmy atom, jádro, obal, protonové číslo, seznámí se s pojmem nukleonové číslo, nuklid, izotop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0603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JADERNÁ ENERGIE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4532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Atomová jádra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Fyzika 9.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6336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ATOM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Atomy jsou tvořeny atomovým jádrem a atomovým obalem </a:t>
            </a:r>
          </a:p>
          <a:p>
            <a:pPr marL="0" indent="0">
              <a:buNone/>
            </a:pPr>
            <a:r>
              <a:rPr lang="cs-CZ" dirty="0" smtClean="0"/>
              <a:t>Atomové jádro je složeno z  kladně nabitých protonů a neutrálních neutronů</a:t>
            </a:r>
          </a:p>
          <a:p>
            <a:pPr marL="0" indent="0">
              <a:buNone/>
            </a:pPr>
            <a:r>
              <a:rPr lang="cs-CZ" dirty="0" smtClean="0"/>
              <a:t>Počet protonů v jádře atomu udává </a:t>
            </a:r>
            <a:r>
              <a:rPr lang="cs-CZ" dirty="0" smtClean="0">
                <a:solidFill>
                  <a:srgbClr val="FF0000"/>
                </a:solidFill>
              </a:rPr>
              <a:t>PROTONOVÉ ČÍSLO. </a:t>
            </a:r>
            <a:r>
              <a:rPr lang="cs-CZ" dirty="0" smtClean="0"/>
              <a:t>Toto číslo tím současně udává i počet záporně nabitých elektronů v obalu atomu. </a:t>
            </a:r>
            <a:endParaRPr lang="cs-CZ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3458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NUKLEONY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Protonům a neutronům v atomovém jádru se říká nukleony, mají přibližně stejnou hmotnost. Jejich celkový počet udává </a:t>
            </a:r>
            <a:r>
              <a:rPr lang="cs-CZ" dirty="0" smtClean="0">
                <a:solidFill>
                  <a:srgbClr val="FF0000"/>
                </a:solidFill>
              </a:rPr>
              <a:t>NUKLEONOVÉ ČÍSLO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Látky složené z atomů, které jsou zcela stejné, tj. mají stejná nukleonová i protonová čísla, se nazývají </a:t>
            </a:r>
            <a:r>
              <a:rPr lang="cs-CZ" dirty="0" smtClean="0">
                <a:solidFill>
                  <a:srgbClr val="FF0000"/>
                </a:solidFill>
              </a:rPr>
              <a:t>NUKLIDY</a:t>
            </a:r>
            <a:r>
              <a:rPr lang="cs-CZ" dirty="0" smtClean="0"/>
              <a:t>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9696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6035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Příklady:</a:t>
            </a:r>
            <a:br>
              <a:rPr lang="cs-CZ" dirty="0" smtClean="0"/>
            </a:br>
            <a:r>
              <a:rPr lang="cs-CZ" sz="2700" dirty="0" smtClean="0"/>
              <a:t>Zjistěte počty protonů, elektronů a neutronů v atomech </a:t>
            </a:r>
            <a:endParaRPr lang="cs-CZ" sz="27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8426" y="3933056"/>
            <a:ext cx="57419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238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77024" y="4010509"/>
            <a:ext cx="4154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U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6403" y="4205211"/>
            <a:ext cx="4443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92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28003" y="3958990"/>
            <a:ext cx="26768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238 - NUKLEONOVÉ ČÍSLO</a:t>
            </a:r>
          </a:p>
          <a:p>
            <a:r>
              <a:rPr lang="cs-CZ" dirty="0" smtClean="0"/>
              <a:t>   92 – PROTONOVÉ ČÍSLO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2420888"/>
            <a:ext cx="4443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12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12200" y="2498341"/>
            <a:ext cx="375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5521" y="2693043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6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087149" y="2446822"/>
            <a:ext cx="25710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12 - NUKLEONOVÉ ČÍSLO</a:t>
            </a:r>
          </a:p>
          <a:p>
            <a:r>
              <a:rPr lang="cs-CZ" dirty="0" smtClean="0"/>
              <a:t>  6 - PROTONOVÉ ČÍSLO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7544" y="3116775"/>
            <a:ext cx="4443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14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12200" y="3194228"/>
            <a:ext cx="375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5521" y="3388930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6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087149" y="3142709"/>
            <a:ext cx="24975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14 - NUKLEONOVÉ ČÍSLO</a:t>
            </a:r>
          </a:p>
          <a:p>
            <a:r>
              <a:rPr lang="cs-CZ" dirty="0" smtClean="0"/>
              <a:t>  6 - PROTONOVÉ ČÍSLO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820914" y="4010509"/>
            <a:ext cx="39275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92 protonů, 92 elektronů, 146 neutronů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932040" y="2483604"/>
            <a:ext cx="35764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 protonů, 6 elektronů, 6 neutronů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903049" y="3212976"/>
            <a:ext cx="36293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6 protonů, 6 elektronů, 8 neutronů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4748906" y="2294567"/>
            <a:ext cx="4071566" cy="2845761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2408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6035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Příklady:</a:t>
            </a:r>
            <a:br>
              <a:rPr lang="cs-CZ" dirty="0" smtClean="0"/>
            </a:br>
            <a:r>
              <a:rPr lang="cs-CZ" sz="2700" dirty="0" smtClean="0"/>
              <a:t>Zjistěte počty protonů, elektronů a neutronů v atomech </a:t>
            </a:r>
            <a:endParaRPr lang="cs-CZ" sz="27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8426" y="3933056"/>
            <a:ext cx="57419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238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77024" y="4010509"/>
            <a:ext cx="4154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U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6403" y="4205211"/>
            <a:ext cx="4443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92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28003" y="3958990"/>
            <a:ext cx="26768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238 - NUKLEONOVÉ ČÍSLO</a:t>
            </a:r>
          </a:p>
          <a:p>
            <a:r>
              <a:rPr lang="cs-CZ" dirty="0" smtClean="0"/>
              <a:t>   92 – PROTONOVÉ ČÍSLO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2420888"/>
            <a:ext cx="4443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12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12200" y="2498341"/>
            <a:ext cx="375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5521" y="2693043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6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087149" y="2446822"/>
            <a:ext cx="25710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12 - NUKLEONOVÉ ČÍSLO</a:t>
            </a:r>
          </a:p>
          <a:p>
            <a:r>
              <a:rPr lang="cs-CZ" dirty="0" smtClean="0"/>
              <a:t>  6 - PROTONOVÉ ČÍSLO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7544" y="3116775"/>
            <a:ext cx="4443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14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12200" y="3194228"/>
            <a:ext cx="375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5521" y="3388930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6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087149" y="3142709"/>
            <a:ext cx="24975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14 - NUKLEONOVÉ ČÍSLO</a:t>
            </a:r>
          </a:p>
          <a:p>
            <a:r>
              <a:rPr lang="cs-CZ" dirty="0" smtClean="0"/>
              <a:t>  6 - PROTONOVÉ ČÍSLO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820914" y="4010509"/>
            <a:ext cx="39275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92 protonů, 92 elektronů, 146 neutronů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932040" y="2483604"/>
            <a:ext cx="35764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 protonů, 6 elektronů, 6 neutronů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903049" y="3212976"/>
            <a:ext cx="36293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6 protonů, 6 elektronů, 8 neutronů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4748906" y="3169144"/>
            <a:ext cx="4071566" cy="2845761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1462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6035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Příklady:</a:t>
            </a:r>
            <a:br>
              <a:rPr lang="cs-CZ" dirty="0" smtClean="0"/>
            </a:br>
            <a:r>
              <a:rPr lang="cs-CZ" sz="2700" dirty="0" smtClean="0"/>
              <a:t>Zjistěte počty protonů, elektronů a neutronů v atomech </a:t>
            </a:r>
            <a:endParaRPr lang="cs-CZ" sz="27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8426" y="3933056"/>
            <a:ext cx="57419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238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77024" y="4010509"/>
            <a:ext cx="4154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U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6403" y="4205211"/>
            <a:ext cx="4443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92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28003" y="3958990"/>
            <a:ext cx="26768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238 - NUKLEONOVÉ ČÍSLO</a:t>
            </a:r>
          </a:p>
          <a:p>
            <a:r>
              <a:rPr lang="cs-CZ" dirty="0" smtClean="0"/>
              <a:t>   92 – PROTONOVÉ ČÍSLO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2420888"/>
            <a:ext cx="4443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12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12200" y="2498341"/>
            <a:ext cx="375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5521" y="2693043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6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087149" y="2446822"/>
            <a:ext cx="25710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12 - NUKLEONOVÉ ČÍSLO</a:t>
            </a:r>
          </a:p>
          <a:p>
            <a:r>
              <a:rPr lang="cs-CZ" dirty="0" smtClean="0"/>
              <a:t>  6 - PROTONOVÉ ČÍSLO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7544" y="3116775"/>
            <a:ext cx="4443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14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12200" y="3194228"/>
            <a:ext cx="375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5521" y="3388930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6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087149" y="3142709"/>
            <a:ext cx="24975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14 - NUKLEONOVÉ ČÍSLO</a:t>
            </a:r>
          </a:p>
          <a:p>
            <a:r>
              <a:rPr lang="cs-CZ" dirty="0" smtClean="0"/>
              <a:t>  6 - PROTONOVÉ ČÍSLO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820914" y="4010509"/>
            <a:ext cx="39275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92 protonů, 92 elektronů, 146 neutronů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932040" y="2483604"/>
            <a:ext cx="35764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 protonů, 6 elektronů, 6 neutronů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903049" y="3212976"/>
            <a:ext cx="36293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6 protonů, 6 elektronů, 8 neutronů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4743471" y="3927590"/>
            <a:ext cx="4071566" cy="2845761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1519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6035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Příklady:</a:t>
            </a:r>
            <a:br>
              <a:rPr lang="cs-CZ" dirty="0" smtClean="0"/>
            </a:br>
            <a:r>
              <a:rPr lang="cs-CZ" sz="2700" dirty="0" smtClean="0"/>
              <a:t>Zjistěte počty protonů, elektronů a neutronů v atomech </a:t>
            </a:r>
            <a:endParaRPr lang="cs-CZ" sz="27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8426" y="3933056"/>
            <a:ext cx="57419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238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77024" y="4010509"/>
            <a:ext cx="4154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U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6403" y="4205211"/>
            <a:ext cx="4443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92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28003" y="3958990"/>
            <a:ext cx="26768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238 - NUKLEONOVÉ ČÍSLO</a:t>
            </a:r>
          </a:p>
          <a:p>
            <a:r>
              <a:rPr lang="cs-CZ" dirty="0" smtClean="0"/>
              <a:t>   92 – PROTONOVÉ ČÍSLO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2420888"/>
            <a:ext cx="4443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12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12200" y="2498341"/>
            <a:ext cx="375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5521" y="2693043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6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087149" y="2446822"/>
            <a:ext cx="25710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12 - NUKLEONOVÉ ČÍSLO</a:t>
            </a:r>
          </a:p>
          <a:p>
            <a:r>
              <a:rPr lang="cs-CZ" dirty="0" smtClean="0"/>
              <a:t>  6 - PROTONOVÉ ČÍSLO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7544" y="3116775"/>
            <a:ext cx="4443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14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12200" y="3194228"/>
            <a:ext cx="375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5521" y="3388930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6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087149" y="3142709"/>
            <a:ext cx="24975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14 - NUKLEONOVÉ ČÍSLO</a:t>
            </a:r>
          </a:p>
          <a:p>
            <a:r>
              <a:rPr lang="cs-CZ" dirty="0" smtClean="0"/>
              <a:t>  6 - PROTONOVÉ ČÍSLO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820914" y="4010509"/>
            <a:ext cx="39275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92 protonů, 92 elektronů, 146 neutronů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932040" y="2483604"/>
            <a:ext cx="35764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 protonů, 6 elektronů, 6 neutronů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903049" y="3212976"/>
            <a:ext cx="36293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6 protonů, 6 elektronů, 8 neutronů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3097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200" dirty="0" smtClean="0"/>
              <a:t>Mají – </a:t>
            </a:r>
            <a:r>
              <a:rPr lang="cs-CZ" sz="3200" dirty="0" err="1" smtClean="0"/>
              <a:t>li</a:t>
            </a:r>
            <a:r>
              <a:rPr lang="cs-CZ" sz="3200" dirty="0" smtClean="0"/>
              <a:t> dva atomy stejné protonové číslo, ale různé nukleonové číslo, jsou to dva </a:t>
            </a:r>
            <a:r>
              <a:rPr lang="cs-CZ" sz="3200" dirty="0" smtClean="0">
                <a:solidFill>
                  <a:srgbClr val="FF0000"/>
                </a:solidFill>
              </a:rPr>
              <a:t>izotopy</a:t>
            </a:r>
            <a:r>
              <a:rPr lang="cs-CZ" sz="3200" dirty="0" smtClean="0"/>
              <a:t> téhož prvku. Izotopy mají stejné chemické vlastnosti.</a:t>
            </a:r>
          </a:p>
          <a:p>
            <a:pPr marL="0" indent="0">
              <a:buNone/>
            </a:pPr>
            <a:r>
              <a:rPr lang="cs-CZ" sz="3200" dirty="0" smtClean="0"/>
              <a:t>Uhlík 12 a uhlík 14 v příkladech jsou dva různé izotopy uhlíku.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833821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57200" y="985689"/>
            <a:ext cx="800323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800100" lvl="1" indent="-342900">
              <a:buFont typeface="+mj-lt"/>
              <a:buAutoNum type="arabicPeriod"/>
            </a:pPr>
            <a:r>
              <a:rPr lang="cs-CZ" dirty="0" smtClean="0"/>
              <a:t> doc. RNDr. Růžena  Kolářová, CSc., PaedDr. Jiří </a:t>
            </a:r>
            <a:r>
              <a:rPr lang="cs-CZ" dirty="0" err="1" smtClean="0"/>
              <a:t>Bohuněk</a:t>
            </a:r>
            <a:r>
              <a:rPr lang="cs-CZ" dirty="0" smtClean="0"/>
              <a:t>, doc. Ing.     Ivan </a:t>
            </a:r>
            <a:r>
              <a:rPr lang="cs-CZ" dirty="0" err="1" smtClean="0"/>
              <a:t>Štoll</a:t>
            </a:r>
            <a:r>
              <a:rPr lang="cs-CZ" dirty="0" smtClean="0"/>
              <a:t>, CSc., doc. </a:t>
            </a:r>
            <a:r>
              <a:rPr lang="cs-CZ" dirty="0" err="1" smtClean="0"/>
              <a:t>RNDr</a:t>
            </a:r>
            <a:r>
              <a:rPr lang="cs-CZ" dirty="0" smtClean="0"/>
              <a:t> Miroslav Svoboda, CSc., doc. </a:t>
            </a:r>
            <a:r>
              <a:rPr lang="cs-CZ" dirty="0" err="1" smtClean="0"/>
              <a:t>RNDr</a:t>
            </a:r>
            <a:r>
              <a:rPr lang="cs-CZ" dirty="0" smtClean="0"/>
              <a:t> Marek Wolf, CSc. Fyzika pro 9. ročník základní školy, Nakladatelství </a:t>
            </a:r>
            <a:r>
              <a:rPr lang="cs-CZ" dirty="0" smtClean="0"/>
              <a:t>Prometheus  </a:t>
            </a:r>
            <a:r>
              <a:rPr lang="cs-CZ" dirty="0" smtClean="0"/>
              <a:t>spol. s r.o., 2003, ISBN 80-7196-193-0.</a:t>
            </a: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57200" y="274638"/>
            <a:ext cx="4546848" cy="70609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Odkazy a literatura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1946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252</TotalTime>
  <Words>531</Words>
  <Application>Microsoft Office PowerPoint</Application>
  <PresentationFormat>Předvádění na obrazovce (4:3)</PresentationFormat>
  <Paragraphs>120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JADERNÁ ENERGIE</vt:lpstr>
      <vt:lpstr>Atomová jádra</vt:lpstr>
      <vt:lpstr>ATOM </vt:lpstr>
      <vt:lpstr>NUKLEONY</vt:lpstr>
      <vt:lpstr>Příklady: Zjistěte počty protonů, elektronů a neutronů v atomech </vt:lpstr>
      <vt:lpstr>Příklady: Zjistěte počty protonů, elektronů a neutronů v atomech </vt:lpstr>
      <vt:lpstr>Příklady: Zjistěte počty protonů, elektronů a neutronů v atomech </vt:lpstr>
      <vt:lpstr>Příklady: Zjistěte počty protonů, elektronů a neutronů v atomech 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JADERNÁ ENERGIE</dc:title>
  <dc:creator>Radek</dc:creator>
  <cp:lastModifiedBy>Radek</cp:lastModifiedBy>
  <cp:revision>20</cp:revision>
  <dcterms:created xsi:type="dcterms:W3CDTF">2013-05-01T17:46:14Z</dcterms:created>
  <dcterms:modified xsi:type="dcterms:W3CDTF">2013-05-25T07:56:46Z</dcterms:modified>
</cp:coreProperties>
</file>