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78" r:id="rId3"/>
    <p:sldId id="258" r:id="rId4"/>
    <p:sldId id="259" r:id="rId5"/>
    <p:sldId id="260" r:id="rId6"/>
    <p:sldId id="271" r:id="rId7"/>
    <p:sldId id="27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7.10.2012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/>
              <a:t>DIGITÁLNÍ UČEBNÍ MATERIÁL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2298363225"/>
              </p:ext>
            </p:extLst>
          </p:nvPr>
        </p:nvGraphicFramePr>
        <p:xfrm>
          <a:off x="467544" y="1340768"/>
          <a:ext cx="8136904" cy="435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8965"/>
                <a:gridCol w="4717939"/>
              </a:tblGrid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rgbClr val="000000"/>
                          </a:solidFill>
                          <a:latin typeface="+mj-lt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j-lt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</a:endParaRPr>
                    </a:p>
                  </a:txBody>
                  <a:tcPr/>
                </a:tc>
              </a:tr>
              <a:tr h="28930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+mj-lt"/>
                        </a:rPr>
                        <a:t>VY_7_INOVACE_PV</a:t>
                      </a:r>
                      <a:r>
                        <a:rPr lang="cs-CZ" sz="1400" baseline="0" smtClean="0">
                          <a:latin typeface="+mj-lt"/>
                        </a:rPr>
                        <a:t> 1</a:t>
                      </a: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Zásady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správné výživy 1.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3.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Königová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3234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11.06.2012</a:t>
                      </a:r>
                    </a:p>
                  </a:txBody>
                  <a:tcPr/>
                </a:tc>
              </a:tr>
              <a:tr h="86832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rgbClr val="000000"/>
                          </a:solidFill>
                          <a:latin typeface="+mj-lt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rgbClr val="000000"/>
                        </a:solidFill>
                        <a:latin typeface="+mj-lt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+mj-lt"/>
                        </a:rPr>
                        <a:t>Prezentace seznamuje žáky se zásadami správné výživy.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784976" cy="4824536"/>
          </a:xfrm>
        </p:spPr>
        <p:txBody>
          <a:bodyPr>
            <a:prstTxWarp prst="textDeflateInflate">
              <a:avLst/>
            </a:prstTxWarp>
            <a:normAutofit/>
          </a:bodyPr>
          <a:lstStyle/>
          <a:p>
            <a:pPr algn="ctr"/>
            <a:r>
              <a:rPr lang="cs-CZ" sz="2400" b="1" dirty="0" smtClean="0"/>
              <a:t>ZÁSADY SPRÁVNÉ VÝŽIVY 1.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35" name="Picture 11" descr="C:\Documents and Settings\u217ucitel\Local Settings\Temporary Internet Files\Content.IE5\J7M31R8G\MP900433159[1].jpg"/>
          <p:cNvPicPr>
            <a:picLocks noChangeAspect="1" noChangeArrowheads="1"/>
          </p:cNvPicPr>
          <p:nvPr/>
        </p:nvPicPr>
        <p:blipFill>
          <a:blip r:embed="rId2" cstate="print">
            <a:lum/>
          </a:blip>
          <a:srcRect/>
          <a:stretch>
            <a:fillRect/>
          </a:stretch>
        </p:blipFill>
        <p:spPr bwMode="auto">
          <a:xfrm>
            <a:off x="1285852" y="2071678"/>
            <a:ext cx="6406780" cy="42528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76549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cap="none" dirty="0" smtClean="0"/>
              <a:t>OBSAH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784976" cy="4525963"/>
          </a:xfrm>
        </p:spPr>
        <p:txBody>
          <a:bodyPr>
            <a:normAutofit/>
          </a:bodyPr>
          <a:lstStyle/>
          <a:p>
            <a:r>
              <a:rPr lang="cs-CZ" sz="3800" dirty="0" smtClean="0"/>
              <a:t>Výživa</a:t>
            </a:r>
          </a:p>
          <a:p>
            <a:r>
              <a:rPr lang="cs-CZ" sz="3800" dirty="0" smtClean="0"/>
              <a:t>Složení stravy 		</a:t>
            </a:r>
          </a:p>
          <a:p>
            <a:r>
              <a:rPr lang="cs-CZ" sz="3800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930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Výživa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420888"/>
            <a:ext cx="8686800" cy="3659237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proces uspokojování fyziologických potřeb organizmu přívodem potravy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8554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složení stravy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Správný poměr - 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základních živin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vitamínů</a:t>
            </a:r>
          </a:p>
          <a:p>
            <a:pPr marL="0" indent="0">
              <a:buNone/>
            </a:pPr>
            <a:r>
              <a:rPr lang="cs-CZ" dirty="0" smtClean="0"/>
              <a:t>		minerálních látek</a:t>
            </a:r>
          </a:p>
          <a:p>
            <a:r>
              <a:rPr lang="cs-CZ" sz="4000" b="1" dirty="0" smtClean="0"/>
              <a:t>Správná kombinace pokrmů –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denně musí být zastoupeny všechny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základní skupiny potravin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990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Co patří mezi základní živiny a minerální látky?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5328592"/>
          </a:xfrm>
        </p:spPr>
        <p:txBody>
          <a:bodyPr/>
          <a:lstStyle/>
          <a:p>
            <a:pPr algn="ctr">
              <a:buNone/>
            </a:pPr>
            <a:r>
              <a:rPr lang="cs-CZ" sz="2000" b="1" dirty="0" smtClean="0"/>
              <a:t>Zapište do pracovního listu: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b="1" dirty="0" smtClean="0"/>
              <a:t>ZÁKLADNÍ ŽIVINY</a:t>
            </a:r>
            <a:r>
              <a:rPr lang="cs-CZ" dirty="0" smtClean="0"/>
              <a:t>		</a:t>
            </a:r>
            <a:r>
              <a:rPr lang="cs-CZ" b="1" dirty="0" smtClean="0"/>
              <a:t>MINERÁLNÍ LÁTKY</a:t>
            </a:r>
            <a:r>
              <a:rPr lang="cs-CZ" dirty="0" smtClean="0"/>
              <a:t>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115616" y="3212976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bílkoviny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572000" y="4797152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sacharidy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1560" y="4221088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jód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11960" y="2996952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tuky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59832" y="3933056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vápník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868144" y="4005064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hořčík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771800" y="5085184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sodík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555776" y="2420888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draslík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084168" y="2780928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železo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868144" y="5373216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zinek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Správné řešení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ZÁKLADNÍ ŽIVINY		MINERÁLNÍ LÁTKY</a:t>
            </a:r>
          </a:p>
          <a:p>
            <a:pPr>
              <a:buNone/>
            </a:pPr>
            <a:r>
              <a:rPr lang="cs-CZ" b="1" dirty="0" smtClean="0"/>
              <a:t>							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076056" y="2276872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draslík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15616" y="3284984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tuky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115616" y="2348880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bílkoviny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76056" y="3212976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železo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76056" y="4149080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vápník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868144" y="5085184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hořčík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660232" y="2276872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jód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660232" y="3212976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sodík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115616" y="4221088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sacharidy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660232" y="4149080"/>
            <a:ext cx="1584176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zinek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Zdroje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Šebelová, Marie. </a:t>
            </a:r>
            <a:r>
              <a:rPr lang="cs-CZ" sz="2000" i="1" dirty="0" smtClean="0"/>
              <a:t>Potraviny a výživa. </a:t>
            </a:r>
            <a:r>
              <a:rPr lang="cs-CZ" sz="2000" dirty="0" smtClean="0"/>
              <a:t>Praha: nakladatelství Parta, 2002. ISBN 80-7320-010-4</a:t>
            </a:r>
          </a:p>
          <a:p>
            <a:r>
              <a:rPr lang="cs-CZ" sz="2000" dirty="0" smtClean="0"/>
              <a:t>Šindelková, Alena. </a:t>
            </a:r>
            <a:r>
              <a:rPr lang="cs-CZ" sz="2000" i="1" dirty="0" smtClean="0"/>
              <a:t>Technologie 1. díl</a:t>
            </a:r>
            <a:r>
              <a:rPr lang="cs-CZ" sz="2000" dirty="0" smtClean="0"/>
              <a:t>. Praha: nakladatelství Parta, 2001. ISBN 80-85989-83-2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Obrázky:</a:t>
            </a:r>
          </a:p>
          <a:p>
            <a:r>
              <a:rPr lang="cs-CZ" sz="2000" b="1" dirty="0" smtClean="0">
                <a:hlinkClick r:id="rId2"/>
              </a:rPr>
              <a:t>http://office.microsoft.com</a:t>
            </a:r>
            <a:r>
              <a:rPr lang="cs-CZ" sz="2000" b="1" dirty="0" smtClean="0"/>
              <a:t>, Galerie Office, 11.06.2012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372</TotalTime>
  <Words>222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DIGITÁLNÍ UČEBNÍ MATERIÁL</vt:lpstr>
      <vt:lpstr>ZÁSADY SPRÁVNÉ VÝŽIVY 1. </vt:lpstr>
      <vt:lpstr>OBSAH</vt:lpstr>
      <vt:lpstr>Výživa</vt:lpstr>
      <vt:lpstr>složení stravy</vt:lpstr>
      <vt:lpstr>Co patří mezi základní živiny a minerální látky?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SPRÁVNÉ VÝŽIVY</dc:title>
  <cp:lastModifiedBy>J.Konig</cp:lastModifiedBy>
  <cp:revision>90</cp:revision>
  <dcterms:modified xsi:type="dcterms:W3CDTF">2012-10-07T08:33:47Z</dcterms:modified>
</cp:coreProperties>
</file>