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81" r:id="rId2"/>
    <p:sldId id="278" r:id="rId3"/>
    <p:sldId id="258" r:id="rId4"/>
    <p:sldId id="259" r:id="rId5"/>
    <p:sldId id="261" r:id="rId6"/>
    <p:sldId id="273" r:id="rId7"/>
    <p:sldId id="274" r:id="rId8"/>
    <p:sldId id="268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3" d="100"/>
          <a:sy n="73" d="100"/>
        </p:scale>
        <p:origin x="-1296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9" name="Nadpis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16" name="Zástupný symbol pro datum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7.10.2012</a:t>
            </a:fld>
            <a:endParaRPr lang="cs-CZ" dirty="0"/>
          </a:p>
        </p:txBody>
      </p:sp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Nadpis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7" name="Zástupný symbol pro obsah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7.10.2012</a:t>
            </a:fld>
            <a:endParaRPr lang="cs-CZ" dirty="0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cs-CZ" dirty="0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6" name="Zástupný symbol pro text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9" name="Zástupný symbol pro datum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7.10.2012</a:t>
            </a:fld>
            <a:endParaRPr lang="cs-CZ" dirty="0"/>
          </a:p>
        </p:txBody>
      </p:sp>
      <p:sp>
        <p:nvSpPr>
          <p:cNvPr id="11" name="Zástupný symbol pro zápatí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8" name="Nadpis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Nadpis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7.10.2012</a:t>
            </a:fld>
            <a:endParaRPr lang="cs-CZ" dirty="0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Nadpis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25" name="Zástupný symbol pro text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8" name="Zástupný symbol pro obsah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7.10.2012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Nadpis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2" name="Zástupný symbol pro datum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7.10.2012</a:t>
            </a:fld>
            <a:endParaRPr lang="cs-CZ" dirty="0"/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7.10.2012</a:t>
            </a:fld>
            <a:endParaRPr lang="cs-CZ" dirty="0"/>
          </a:p>
        </p:txBody>
      </p:sp>
      <p:sp>
        <p:nvSpPr>
          <p:cNvPr id="24" name="Zástupný symbol pro zápatí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římá spojnice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2" name="Nadpis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7.10.2012</a:t>
            </a:fld>
            <a:endParaRPr lang="cs-CZ" dirty="0"/>
          </a:p>
        </p:txBody>
      </p:sp>
      <p:sp>
        <p:nvSpPr>
          <p:cNvPr id="29" name="Zástupný symbol pro zápatí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Zástupný symbol pro obrázek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dirty="0" smtClean="0"/>
              <a:t>Kliknutím na ikonu přidáte obrázek.</a:t>
            </a:r>
            <a:endParaRPr kumimoji="0" lang="en-US" dirty="0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7.10.2012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17" name="Nadpis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7.10.2012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7.10.2012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8" name="Zástupný symbol pro text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datum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95EC1D4A-A796-47C3-A63E-CE236FB377E2}" type="datetimeFigureOut">
              <a:rPr lang="cs-CZ" smtClean="0"/>
              <a:pPr/>
              <a:t>7.10.2012</a:t>
            </a:fld>
            <a:endParaRPr lang="cs-CZ" dirty="0"/>
          </a:p>
        </p:txBody>
      </p:sp>
      <p:sp>
        <p:nvSpPr>
          <p:cNvPr id="28" name="Zástupný symbol pro zápatí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AC57A5DF-1266-40EA-9282-1E66B9DE06C0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10" name="Zástupný symbol pro nadpis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2" name="Přímá spojnice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hyperlink" Target="http://office.microsoft.com/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/>
          <p:cNvSpPr>
            <a:spLocks noGrp="1"/>
          </p:cNvSpPr>
          <p:nvPr>
            <p:ph type="title"/>
          </p:nvPr>
        </p:nvSpPr>
        <p:spPr>
          <a:xfrm>
            <a:off x="323528" y="260648"/>
            <a:ext cx="8686800" cy="841248"/>
          </a:xfrm>
        </p:spPr>
        <p:txBody>
          <a:bodyPr/>
          <a:lstStyle/>
          <a:p>
            <a:pPr algn="ctr"/>
            <a:r>
              <a:rPr lang="cs-CZ" b="1" dirty="0" smtClean="0"/>
              <a:t>DIGITÁLNÍ UČEBNÍ MATERIÁL</a:t>
            </a:r>
            <a:endParaRPr lang="cs-CZ" b="1" dirty="0"/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idx="4294967295"/>
            <p:extLst>
              <p:ext uri="{D42A27DB-BD31-4B8C-83A1-F6EECF244321}">
                <p14:modId xmlns:p14="http://schemas.microsoft.com/office/powerpoint/2010/main" xmlns="" val="1466352173"/>
              </p:ext>
            </p:extLst>
          </p:nvPr>
        </p:nvGraphicFramePr>
        <p:xfrm>
          <a:off x="467544" y="1340768"/>
          <a:ext cx="8136904" cy="43550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418965"/>
                <a:gridCol w="4717939"/>
              </a:tblGrid>
              <a:tr h="323400">
                <a:tc>
                  <a:txBody>
                    <a:bodyPr/>
                    <a:lstStyle/>
                    <a:p>
                      <a:pPr algn="l" fontAlgn="ctr"/>
                      <a:r>
                        <a:rPr lang="cs-CZ" sz="1400" b="1" i="0" u="none" strike="noStrike" dirty="0" smtClean="0">
                          <a:solidFill>
                            <a:srgbClr val="000000"/>
                          </a:solidFill>
                          <a:latin typeface="+mj-lt"/>
                        </a:rPr>
                        <a:t>Číslo projektu:</a:t>
                      </a:r>
                      <a:endParaRPr lang="cs-CZ" sz="1400" b="1" i="0" u="none" strike="noStrike" dirty="0">
                        <a:solidFill>
                          <a:srgbClr val="000000"/>
                        </a:solidFill>
                        <a:latin typeface="+mj-lt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400" b="0" kern="1200" dirty="0" smtClean="0">
                          <a:solidFill>
                            <a:schemeClr val="tx1"/>
                          </a:solidFill>
                          <a:latin typeface="+mj-lt"/>
                          <a:ea typeface="+mn-ea"/>
                          <a:cs typeface="+mn-cs"/>
                        </a:rPr>
                        <a:t>CZ.1.07/1.5.00/34.0124</a:t>
                      </a:r>
                      <a:endParaRPr kumimoji="0" lang="cs-CZ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lt"/>
                      </a:endParaRPr>
                    </a:p>
                  </a:txBody>
                  <a:tcPr/>
                </a:tc>
              </a:tr>
              <a:tr h="323400">
                <a:tc>
                  <a:txBody>
                    <a:bodyPr/>
                    <a:lstStyle/>
                    <a:p>
                      <a:pPr algn="l" fontAlgn="ctr"/>
                      <a:r>
                        <a:rPr lang="cs-CZ" sz="1400" b="1" i="0" u="none" strike="noStrike" dirty="0" smtClean="0">
                          <a:solidFill>
                            <a:srgbClr val="000000"/>
                          </a:solidFill>
                          <a:latin typeface="+mj-lt"/>
                        </a:rPr>
                        <a:t>Název</a:t>
                      </a:r>
                      <a:r>
                        <a:rPr lang="cs-CZ" sz="1400" b="1" i="0" u="none" strike="noStrike" baseline="0" dirty="0" smtClean="0">
                          <a:solidFill>
                            <a:srgbClr val="000000"/>
                          </a:solidFill>
                          <a:latin typeface="+mj-lt"/>
                        </a:rPr>
                        <a:t> projektu</a:t>
                      </a:r>
                      <a:r>
                        <a:rPr lang="cs-CZ" sz="1400" b="1" i="0" u="none" strike="noStrike" dirty="0" smtClean="0">
                          <a:solidFill>
                            <a:srgbClr val="000000"/>
                          </a:solidFill>
                          <a:latin typeface="+mj-lt"/>
                        </a:rPr>
                        <a:t>:</a:t>
                      </a:r>
                      <a:endParaRPr lang="cs-CZ" sz="1400" b="1" i="0" u="none" strike="noStrike" dirty="0">
                        <a:solidFill>
                          <a:srgbClr val="000000"/>
                        </a:solidFill>
                        <a:latin typeface="+mj-lt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400" dirty="0" smtClean="0">
                          <a:latin typeface="+mj-lt"/>
                        </a:rPr>
                        <a:t>Škola budoucnosti s využitím IT</a:t>
                      </a:r>
                      <a:endParaRPr kumimoji="0" lang="cs-CZ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lt"/>
                      </a:endParaRPr>
                    </a:p>
                  </a:txBody>
                  <a:tcPr/>
                </a:tc>
              </a:tr>
              <a:tr h="289304">
                <a:tc>
                  <a:txBody>
                    <a:bodyPr/>
                    <a:lstStyle/>
                    <a:p>
                      <a:pPr algn="l" fontAlgn="ctr"/>
                      <a:r>
                        <a:rPr lang="cs-CZ" sz="1400" b="1" i="0" u="none" strike="noStrike" dirty="0" smtClean="0">
                          <a:solidFill>
                            <a:srgbClr val="000000"/>
                          </a:solidFill>
                          <a:latin typeface="+mj-lt"/>
                        </a:rPr>
                        <a:t>Název materiálu:</a:t>
                      </a:r>
                      <a:endParaRPr lang="cs-CZ" sz="1400" b="1" i="0" u="none" strike="noStrike" dirty="0">
                        <a:solidFill>
                          <a:srgbClr val="000000"/>
                        </a:solidFill>
                        <a:latin typeface="+mj-lt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400" smtClean="0">
                          <a:latin typeface="+mj-lt"/>
                        </a:rPr>
                        <a:t>VY_7_INOVACE_PV</a:t>
                      </a:r>
                      <a:r>
                        <a:rPr lang="cs-CZ" sz="1400" baseline="0" smtClean="0">
                          <a:latin typeface="+mj-lt"/>
                        </a:rPr>
                        <a:t> 3</a:t>
                      </a:r>
                      <a:endParaRPr lang="cs-CZ" sz="1400" dirty="0" smtClean="0">
                        <a:latin typeface="+mj-lt"/>
                      </a:endParaRPr>
                    </a:p>
                  </a:txBody>
                  <a:tcPr/>
                </a:tc>
              </a:tr>
              <a:tr h="323400">
                <a:tc>
                  <a:txBody>
                    <a:bodyPr/>
                    <a:lstStyle/>
                    <a:p>
                      <a:pPr algn="l" fontAlgn="ctr"/>
                      <a:r>
                        <a:rPr lang="cs-CZ" sz="1400" b="1" i="0" u="none" strike="noStrike" dirty="0" smtClean="0">
                          <a:solidFill>
                            <a:srgbClr val="000000"/>
                          </a:solidFill>
                          <a:latin typeface="+mj-lt"/>
                        </a:rPr>
                        <a:t>Název školy:</a:t>
                      </a:r>
                      <a:endParaRPr lang="cs-CZ" sz="1400" b="1" i="0" u="none" strike="noStrike" dirty="0">
                        <a:solidFill>
                          <a:srgbClr val="000000"/>
                        </a:solidFill>
                        <a:latin typeface="+mj-lt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400" b="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Franklin Gothic Medium" pitchFamily="34" charset="0"/>
                        </a:rPr>
                        <a:t>Střední průmyslová škola a Střední odborná škola gastronomie a</a:t>
                      </a:r>
                      <a:r>
                        <a:rPr lang="cs-CZ" sz="1400" b="0" baseline="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Franklin Gothic Medium" pitchFamily="34" charset="0"/>
                        </a:rPr>
                        <a:t> služeb, Most, p. o.</a:t>
                      </a:r>
                      <a:endParaRPr lang="cs-CZ" sz="1400" b="0" dirty="0" smtClean="0">
                        <a:solidFill>
                          <a:schemeClr val="tx2">
                            <a:lumMod val="50000"/>
                          </a:schemeClr>
                        </a:solidFill>
                        <a:latin typeface="Franklin Gothic Medium" pitchFamily="34" charset="0"/>
                      </a:endParaRPr>
                    </a:p>
                  </a:txBody>
                  <a:tcPr/>
                </a:tc>
              </a:tr>
              <a:tr h="323400">
                <a:tc>
                  <a:txBody>
                    <a:bodyPr/>
                    <a:lstStyle/>
                    <a:p>
                      <a:pPr algn="l" fontAlgn="ctr"/>
                      <a:r>
                        <a:rPr lang="cs-CZ" sz="1400" b="1" i="0" u="none" strike="noStrike" dirty="0" smtClean="0">
                          <a:solidFill>
                            <a:srgbClr val="000000"/>
                          </a:solidFill>
                          <a:latin typeface="+mj-lt"/>
                        </a:rPr>
                        <a:t>Předmět:</a:t>
                      </a:r>
                      <a:endParaRPr lang="cs-CZ" sz="1400" b="1" i="0" u="none" strike="noStrike" dirty="0">
                        <a:solidFill>
                          <a:srgbClr val="000000"/>
                        </a:solidFill>
                        <a:latin typeface="+mj-lt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r>
                        <a:rPr lang="cs-CZ" sz="1400" b="0" dirty="0" smtClean="0">
                          <a:solidFill>
                            <a:schemeClr val="tx1"/>
                          </a:solidFill>
                          <a:latin typeface="+mj-lt"/>
                        </a:rPr>
                        <a:t>Potraviny a výživa</a:t>
                      </a:r>
                      <a:endParaRPr lang="cs-CZ" sz="1400" b="0" dirty="0">
                        <a:solidFill>
                          <a:schemeClr val="tx1"/>
                        </a:solidFill>
                        <a:latin typeface="+mj-lt"/>
                      </a:endParaRPr>
                    </a:p>
                  </a:txBody>
                  <a:tcPr/>
                </a:tc>
              </a:tr>
              <a:tr h="323400">
                <a:tc>
                  <a:txBody>
                    <a:bodyPr/>
                    <a:lstStyle/>
                    <a:p>
                      <a:pPr algn="l" fontAlgn="ctr"/>
                      <a:r>
                        <a:rPr lang="cs-CZ" sz="1400" b="1" i="0" u="none" strike="noStrike" dirty="0" smtClean="0">
                          <a:solidFill>
                            <a:srgbClr val="000000"/>
                          </a:solidFill>
                          <a:latin typeface="+mj-lt"/>
                        </a:rPr>
                        <a:t>Tematický okruh:</a:t>
                      </a:r>
                      <a:endParaRPr lang="cs-CZ" sz="1400" b="1" i="0" u="none" strike="noStrike" dirty="0">
                        <a:solidFill>
                          <a:srgbClr val="000000"/>
                        </a:solidFill>
                        <a:latin typeface="+mj-lt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r>
                        <a:rPr lang="cs-CZ" sz="1400" b="0" dirty="0" smtClean="0">
                          <a:solidFill>
                            <a:schemeClr val="tx1"/>
                          </a:solidFill>
                          <a:latin typeface="+mj-lt"/>
                        </a:rPr>
                        <a:t>Zásady správné výživy a způsoby stravování</a:t>
                      </a:r>
                      <a:endParaRPr lang="cs-CZ" sz="1400" b="0" dirty="0">
                        <a:solidFill>
                          <a:schemeClr val="tx1"/>
                        </a:solidFill>
                        <a:latin typeface="+mj-lt"/>
                      </a:endParaRPr>
                    </a:p>
                  </a:txBody>
                  <a:tcPr/>
                </a:tc>
              </a:tr>
              <a:tr h="323400">
                <a:tc>
                  <a:txBody>
                    <a:bodyPr/>
                    <a:lstStyle/>
                    <a:p>
                      <a:pPr algn="l" fontAlgn="ctr"/>
                      <a:r>
                        <a:rPr lang="cs-CZ" sz="1400" b="1" i="0" u="none" strike="noStrike" dirty="0" smtClean="0">
                          <a:solidFill>
                            <a:srgbClr val="000000"/>
                          </a:solidFill>
                          <a:latin typeface="+mj-lt"/>
                        </a:rPr>
                        <a:t>Téma:</a:t>
                      </a:r>
                      <a:endParaRPr lang="cs-CZ" sz="1400" b="1" i="0" u="none" strike="noStrike" dirty="0">
                        <a:solidFill>
                          <a:srgbClr val="000000"/>
                        </a:solidFill>
                        <a:latin typeface="+mj-lt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r>
                        <a:rPr lang="cs-CZ" sz="1400" b="0" dirty="0" smtClean="0">
                          <a:solidFill>
                            <a:schemeClr val="tx1"/>
                          </a:solidFill>
                          <a:latin typeface="+mj-lt"/>
                        </a:rPr>
                        <a:t>Zásady</a:t>
                      </a:r>
                      <a:r>
                        <a:rPr lang="cs-CZ" sz="1400" b="0" baseline="0" dirty="0" smtClean="0">
                          <a:solidFill>
                            <a:schemeClr val="tx1"/>
                          </a:solidFill>
                          <a:latin typeface="+mj-lt"/>
                        </a:rPr>
                        <a:t> správné výživy 2.</a:t>
                      </a:r>
                      <a:endParaRPr lang="cs-CZ" sz="1400" b="0" dirty="0">
                        <a:solidFill>
                          <a:schemeClr val="tx1"/>
                        </a:solidFill>
                        <a:latin typeface="+mj-lt"/>
                      </a:endParaRPr>
                    </a:p>
                  </a:txBody>
                  <a:tcPr/>
                </a:tc>
              </a:tr>
              <a:tr h="323400">
                <a:tc>
                  <a:txBody>
                    <a:bodyPr/>
                    <a:lstStyle/>
                    <a:p>
                      <a:pPr algn="l" fontAlgn="ctr"/>
                      <a:r>
                        <a:rPr lang="cs-CZ" sz="1400" b="1" i="0" u="none" strike="noStrike" dirty="0" smtClean="0">
                          <a:solidFill>
                            <a:srgbClr val="000000"/>
                          </a:solidFill>
                          <a:latin typeface="+mj-lt"/>
                        </a:rPr>
                        <a:t>Ročník:</a:t>
                      </a:r>
                      <a:endParaRPr lang="cs-CZ" sz="1400" b="1" i="0" u="none" strike="noStrike" dirty="0">
                        <a:solidFill>
                          <a:srgbClr val="000000"/>
                        </a:solidFill>
                        <a:latin typeface="+mj-lt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r>
                        <a:rPr lang="cs-CZ" sz="1400" b="0" dirty="0" smtClean="0">
                          <a:solidFill>
                            <a:schemeClr val="tx1"/>
                          </a:solidFill>
                          <a:latin typeface="+mj-lt"/>
                        </a:rPr>
                        <a:t>3.</a:t>
                      </a:r>
                      <a:endParaRPr lang="cs-CZ" sz="1400" b="0" dirty="0">
                        <a:solidFill>
                          <a:schemeClr val="tx1"/>
                        </a:solidFill>
                        <a:latin typeface="+mj-lt"/>
                      </a:endParaRPr>
                    </a:p>
                  </a:txBody>
                  <a:tcPr/>
                </a:tc>
              </a:tr>
              <a:tr h="323400">
                <a:tc>
                  <a:txBody>
                    <a:bodyPr/>
                    <a:lstStyle/>
                    <a:p>
                      <a:pPr algn="l" fontAlgn="ctr"/>
                      <a:r>
                        <a:rPr lang="cs-CZ" sz="1400" b="1" i="0" u="none" strike="noStrike" dirty="0" smtClean="0">
                          <a:solidFill>
                            <a:srgbClr val="000000"/>
                          </a:solidFill>
                          <a:latin typeface="+mj-lt"/>
                        </a:rPr>
                        <a:t>Jméno autora:</a:t>
                      </a:r>
                      <a:endParaRPr lang="cs-CZ" sz="1400" b="1" i="0" u="none" strike="noStrike" dirty="0">
                        <a:solidFill>
                          <a:srgbClr val="000000"/>
                        </a:solidFill>
                        <a:latin typeface="+mj-lt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r>
                        <a:rPr lang="cs-CZ" sz="1400" b="0" dirty="0" smtClean="0">
                          <a:solidFill>
                            <a:schemeClr val="tx1"/>
                          </a:solidFill>
                          <a:latin typeface="+mj-lt"/>
                        </a:rPr>
                        <a:t>Ing. Marcela </a:t>
                      </a:r>
                      <a:r>
                        <a:rPr lang="cs-CZ" sz="1400" b="0" dirty="0" err="1" smtClean="0">
                          <a:solidFill>
                            <a:schemeClr val="tx1"/>
                          </a:solidFill>
                          <a:latin typeface="+mj-lt"/>
                        </a:rPr>
                        <a:t>Königová</a:t>
                      </a:r>
                      <a:endParaRPr lang="cs-CZ" sz="1400" b="0" dirty="0">
                        <a:solidFill>
                          <a:schemeClr val="tx1"/>
                        </a:solidFill>
                        <a:latin typeface="+mj-lt"/>
                      </a:endParaRPr>
                    </a:p>
                  </a:txBody>
                  <a:tcPr/>
                </a:tc>
              </a:tr>
              <a:tr h="323400">
                <a:tc>
                  <a:txBody>
                    <a:bodyPr/>
                    <a:lstStyle/>
                    <a:p>
                      <a:pPr algn="l" fontAlgn="ctr"/>
                      <a:r>
                        <a:rPr lang="cs-CZ" sz="1400" b="1" i="0" u="none" strike="noStrike" dirty="0" smtClean="0">
                          <a:solidFill>
                            <a:srgbClr val="000000"/>
                          </a:solidFill>
                          <a:latin typeface="+mj-lt"/>
                        </a:rPr>
                        <a:t>Datum tvorby:</a:t>
                      </a:r>
                      <a:endParaRPr lang="cs-CZ" sz="1400" b="1" i="0" u="none" strike="noStrike" dirty="0">
                        <a:solidFill>
                          <a:srgbClr val="000000"/>
                        </a:solidFill>
                        <a:latin typeface="+mj-lt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400" b="0" dirty="0" smtClean="0">
                          <a:solidFill>
                            <a:schemeClr val="tx1"/>
                          </a:solidFill>
                          <a:latin typeface="+mj-lt"/>
                        </a:rPr>
                        <a:t>11.06.2012</a:t>
                      </a:r>
                    </a:p>
                  </a:txBody>
                  <a:tcPr/>
                </a:tc>
              </a:tr>
              <a:tr h="868322">
                <a:tc>
                  <a:txBody>
                    <a:bodyPr/>
                    <a:lstStyle/>
                    <a:p>
                      <a:pPr algn="l" fontAlgn="ctr"/>
                      <a:r>
                        <a:rPr lang="cs-CZ" sz="1400" b="1" i="0" u="none" strike="noStrike" dirty="0" smtClean="0">
                          <a:solidFill>
                            <a:srgbClr val="000000"/>
                          </a:solidFill>
                          <a:latin typeface="+mj-lt"/>
                        </a:rPr>
                        <a:t>Anotace:</a:t>
                      </a:r>
                      <a:endParaRPr lang="cs-CZ" sz="1400" b="1" i="0" u="none" strike="noStrike" dirty="0">
                        <a:solidFill>
                          <a:srgbClr val="000000"/>
                        </a:solidFill>
                        <a:latin typeface="+mj-lt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400" dirty="0" smtClean="0">
                          <a:latin typeface="+mj-lt"/>
                        </a:rPr>
                        <a:t>Prezentace seznamuje žáky se zásadami správné výživy. Materiál je určen pro žáky 3. ročníku obor kuchař, číšník do předmětu „Potraviny a výživa“. Slouží k procvičení učiva na interaktivní tabuli.</a:t>
                      </a:r>
                      <a:endParaRPr lang="cs-CZ" sz="1400" b="0" dirty="0" smtClean="0">
                        <a:solidFill>
                          <a:schemeClr val="tx1"/>
                        </a:solidFill>
                        <a:latin typeface="+mj-lt"/>
                      </a:endParaRPr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3" name="obrázek 2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411760" y="5684838"/>
            <a:ext cx="4791075" cy="1173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51520" y="692696"/>
            <a:ext cx="8640960" cy="4824536"/>
          </a:xfrm>
        </p:spPr>
        <p:txBody>
          <a:bodyPr>
            <a:prstTxWarp prst="textDeflateInflate">
              <a:avLst/>
            </a:prstTxWarp>
            <a:normAutofit/>
          </a:bodyPr>
          <a:lstStyle/>
          <a:p>
            <a:pPr algn="ctr"/>
            <a:r>
              <a:rPr lang="cs-CZ" sz="2400" b="1" dirty="0" smtClean="0"/>
              <a:t>ZÁSADY SPRÁVNÉ VÝŽIVY 2.</a:t>
            </a:r>
            <a:r>
              <a:rPr lang="cs-CZ" sz="2400" dirty="0" smtClean="0"/>
              <a:t/>
            </a:r>
            <a:br>
              <a:rPr lang="cs-CZ" sz="2400" dirty="0" smtClean="0"/>
            </a:br>
            <a:endParaRPr lang="cs-CZ" sz="2400" dirty="0"/>
          </a:p>
        </p:txBody>
      </p:sp>
      <p:pic>
        <p:nvPicPr>
          <p:cNvPr id="1035" name="Picture 11" descr="C:\Documents and Settings\u217ucitel\Local Settings\Temporary Internet Files\Content.IE5\J7M31R8G\MP900433159[1].jpg"/>
          <p:cNvPicPr>
            <a:picLocks noChangeAspect="1" noChangeArrowheads="1"/>
          </p:cNvPicPr>
          <p:nvPr/>
        </p:nvPicPr>
        <p:blipFill>
          <a:blip r:embed="rId2" cstate="print">
            <a:lum/>
          </a:blip>
          <a:srcRect/>
          <a:stretch>
            <a:fillRect/>
          </a:stretch>
        </p:blipFill>
        <p:spPr bwMode="auto">
          <a:xfrm>
            <a:off x="1285852" y="2071678"/>
            <a:ext cx="6406780" cy="425288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xmlns="" val="7654912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04800" y="260648"/>
            <a:ext cx="8686800" cy="1034752"/>
          </a:xfrm>
        </p:spPr>
        <p:txBody>
          <a:bodyPr>
            <a:normAutofit/>
          </a:bodyPr>
          <a:lstStyle/>
          <a:p>
            <a:pPr algn="ctr"/>
            <a:r>
              <a:rPr lang="cs-CZ" sz="4400" b="1" cap="none" dirty="0" smtClean="0"/>
              <a:t>OBSAH</a:t>
            </a:r>
            <a:endParaRPr lang="cs-CZ" sz="44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3800" dirty="0" smtClean="0"/>
              <a:t>Výživa </a:t>
            </a:r>
          </a:p>
          <a:p>
            <a:r>
              <a:rPr lang="cs-CZ" sz="3800" dirty="0" smtClean="0"/>
              <a:t>Energetická a biologická hodnota		</a:t>
            </a:r>
          </a:p>
          <a:p>
            <a:r>
              <a:rPr lang="cs-CZ" sz="3800" dirty="0" smtClean="0"/>
              <a:t>Zdroje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4993013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04800" y="260648"/>
            <a:ext cx="8686800" cy="1034752"/>
          </a:xfrm>
        </p:spPr>
        <p:txBody>
          <a:bodyPr>
            <a:normAutofit/>
          </a:bodyPr>
          <a:lstStyle/>
          <a:p>
            <a:pPr algn="ctr"/>
            <a:r>
              <a:rPr lang="cs-CZ" sz="4400" b="1" dirty="0" smtClean="0"/>
              <a:t>Výživa</a:t>
            </a:r>
            <a:endParaRPr lang="cs-CZ" sz="44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04800" y="2420888"/>
            <a:ext cx="8686800" cy="3659237"/>
          </a:xfrm>
        </p:spPr>
        <p:txBody>
          <a:bodyPr/>
          <a:lstStyle/>
          <a:p>
            <a:r>
              <a:rPr lang="cs-CZ" dirty="0"/>
              <a:t>j</a:t>
            </a:r>
            <a:r>
              <a:rPr lang="cs-CZ" dirty="0" smtClean="0"/>
              <a:t>e proces uspokojování fyziologických potřeb organizmu přívodem potravy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0485546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04800" y="188640"/>
            <a:ext cx="8686800" cy="1106760"/>
          </a:xfrm>
        </p:spPr>
        <p:txBody>
          <a:bodyPr>
            <a:normAutofit/>
          </a:bodyPr>
          <a:lstStyle/>
          <a:p>
            <a:pPr algn="ctr"/>
            <a:r>
              <a:rPr lang="cs-CZ" sz="4400" b="1" dirty="0" smtClean="0"/>
              <a:t>EH, BH</a:t>
            </a:r>
            <a:endParaRPr lang="cs-CZ" sz="44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04800" y="1268760"/>
            <a:ext cx="8686800" cy="5328592"/>
          </a:xfrm>
        </p:spPr>
        <p:txBody>
          <a:bodyPr>
            <a:normAutofit fontScale="92500" lnSpcReduction="10000"/>
          </a:bodyPr>
          <a:lstStyle/>
          <a:p>
            <a:pPr marL="0" indent="0" algn="ctr">
              <a:buNone/>
            </a:pPr>
            <a:r>
              <a:rPr lang="cs-CZ" sz="3900" b="1" dirty="0" smtClean="0"/>
              <a:t>Energetická a biologická hodnota potravin</a:t>
            </a:r>
          </a:p>
          <a:p>
            <a:pPr marL="0" indent="0" algn="ctr">
              <a:buNone/>
            </a:pPr>
            <a:endParaRPr lang="cs-CZ" sz="3600" b="1" dirty="0" smtClean="0"/>
          </a:p>
          <a:p>
            <a:r>
              <a:rPr lang="cs-CZ" sz="4300" b="1" dirty="0" smtClean="0"/>
              <a:t>EH -</a:t>
            </a:r>
            <a:r>
              <a:rPr lang="cs-CZ" sz="4300" dirty="0" smtClean="0"/>
              <a:t> </a:t>
            </a:r>
            <a:r>
              <a:rPr lang="cs-CZ" dirty="0" smtClean="0"/>
              <a:t>	je to množství energie, která se může z potravin uvolnit při jejich úplném využití v organizmu</a:t>
            </a:r>
          </a:p>
          <a:p>
            <a:pPr marL="0" indent="0">
              <a:buNone/>
            </a:pPr>
            <a:r>
              <a:rPr lang="cs-CZ" dirty="0"/>
              <a:t>	</a:t>
            </a:r>
            <a:r>
              <a:rPr lang="cs-CZ" dirty="0" smtClean="0"/>
              <a:t>	vyjadřujeme ji v kJ (kilojoulech)</a:t>
            </a:r>
          </a:p>
          <a:p>
            <a:pPr marL="0" indent="0">
              <a:buNone/>
            </a:pPr>
            <a:r>
              <a:rPr lang="cs-CZ" dirty="0"/>
              <a:t>	</a:t>
            </a:r>
            <a:r>
              <a:rPr lang="cs-CZ" dirty="0" smtClean="0"/>
              <a:t>	</a:t>
            </a:r>
          </a:p>
          <a:p>
            <a:r>
              <a:rPr lang="cs-CZ" sz="4300" b="1" dirty="0" smtClean="0"/>
              <a:t>BH -</a:t>
            </a:r>
            <a:r>
              <a:rPr lang="cs-CZ" dirty="0" smtClean="0"/>
              <a:t>	udává nám množství biologicky důležitých složek v potravinách, a to vitamínů, minerálních látek a bílkovin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1214409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04800" y="260648"/>
            <a:ext cx="8686800" cy="1034752"/>
          </a:xfrm>
        </p:spPr>
        <p:txBody>
          <a:bodyPr/>
          <a:lstStyle/>
          <a:p>
            <a:r>
              <a:rPr lang="cs-CZ" b="1" dirty="0" smtClean="0"/>
              <a:t>Jaké potraviny mají vysokou EH a BH?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04800" y="1554162"/>
            <a:ext cx="8686800" cy="4971182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cs-CZ" sz="2000" b="1" dirty="0" smtClean="0"/>
              <a:t>Zapište do pracovního listu:</a:t>
            </a:r>
          </a:p>
          <a:p>
            <a:pPr>
              <a:buNone/>
            </a:pPr>
            <a:r>
              <a:rPr lang="cs-CZ" sz="2400" b="1" dirty="0" smtClean="0"/>
              <a:t>ENERGETICKY HODNOTNÉ		BIOLOGICKY HODNOTNÉ</a:t>
            </a:r>
            <a:endParaRPr lang="cs-CZ" sz="2400" dirty="0"/>
          </a:p>
        </p:txBody>
      </p:sp>
      <p:sp>
        <p:nvSpPr>
          <p:cNvPr id="4" name="Šestiúhelník 3"/>
          <p:cNvSpPr/>
          <p:nvPr/>
        </p:nvSpPr>
        <p:spPr>
          <a:xfrm>
            <a:off x="3851920" y="3861048"/>
            <a:ext cx="1440160" cy="1152128"/>
          </a:xfrm>
          <a:prstGeom prst="hexag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2">
                    <a:lumMod val="50000"/>
                  </a:schemeClr>
                </a:solidFill>
              </a:rPr>
              <a:t>zelenina</a:t>
            </a:r>
            <a:endParaRPr lang="cs-CZ" dirty="0">
              <a:solidFill>
                <a:schemeClr val="tx2">
                  <a:lumMod val="50000"/>
                </a:schemeClr>
              </a:solidFill>
            </a:endParaRPr>
          </a:p>
        </p:txBody>
      </p:sp>
      <p:sp>
        <p:nvSpPr>
          <p:cNvPr id="5" name="Šestiúhelník 4"/>
          <p:cNvSpPr/>
          <p:nvPr/>
        </p:nvSpPr>
        <p:spPr>
          <a:xfrm>
            <a:off x="2051720" y="3429000"/>
            <a:ext cx="1440160" cy="1152128"/>
          </a:xfrm>
          <a:prstGeom prst="hexag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2">
                    <a:lumMod val="50000"/>
                  </a:schemeClr>
                </a:solidFill>
              </a:rPr>
              <a:t>ovoce</a:t>
            </a:r>
            <a:endParaRPr lang="cs-CZ" dirty="0">
              <a:solidFill>
                <a:schemeClr val="tx2">
                  <a:lumMod val="50000"/>
                </a:schemeClr>
              </a:solidFill>
            </a:endParaRPr>
          </a:p>
        </p:txBody>
      </p:sp>
      <p:sp>
        <p:nvSpPr>
          <p:cNvPr id="6" name="Šestiúhelník 5"/>
          <p:cNvSpPr/>
          <p:nvPr/>
        </p:nvSpPr>
        <p:spPr>
          <a:xfrm>
            <a:off x="5292080" y="3789040"/>
            <a:ext cx="1440160" cy="1152128"/>
          </a:xfrm>
          <a:prstGeom prst="hexag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2">
                    <a:lumMod val="50000"/>
                  </a:schemeClr>
                </a:solidFill>
              </a:rPr>
              <a:t>libové </a:t>
            </a:r>
          </a:p>
          <a:p>
            <a:pPr algn="ctr"/>
            <a:r>
              <a:rPr lang="cs-CZ" dirty="0" smtClean="0">
                <a:solidFill>
                  <a:schemeClr val="tx2">
                    <a:lumMod val="50000"/>
                  </a:schemeClr>
                </a:solidFill>
              </a:rPr>
              <a:t>maso</a:t>
            </a:r>
            <a:endParaRPr lang="cs-CZ" dirty="0">
              <a:solidFill>
                <a:schemeClr val="tx2">
                  <a:lumMod val="50000"/>
                </a:schemeClr>
              </a:solidFill>
            </a:endParaRPr>
          </a:p>
        </p:txBody>
      </p:sp>
      <p:sp>
        <p:nvSpPr>
          <p:cNvPr id="7" name="Šestiúhelník 6"/>
          <p:cNvSpPr/>
          <p:nvPr/>
        </p:nvSpPr>
        <p:spPr>
          <a:xfrm>
            <a:off x="3203848" y="5229200"/>
            <a:ext cx="1440160" cy="1152128"/>
          </a:xfrm>
          <a:prstGeom prst="hexag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2">
                    <a:lumMod val="50000"/>
                  </a:schemeClr>
                </a:solidFill>
              </a:rPr>
              <a:t>mléko</a:t>
            </a:r>
            <a:endParaRPr lang="cs-CZ" dirty="0">
              <a:solidFill>
                <a:schemeClr val="tx2">
                  <a:lumMod val="50000"/>
                </a:schemeClr>
              </a:solidFill>
            </a:endParaRPr>
          </a:p>
        </p:txBody>
      </p:sp>
      <p:sp>
        <p:nvSpPr>
          <p:cNvPr id="8" name="Šestiúhelník 7"/>
          <p:cNvSpPr/>
          <p:nvPr/>
        </p:nvSpPr>
        <p:spPr>
          <a:xfrm>
            <a:off x="4932040" y="4869160"/>
            <a:ext cx="1440160" cy="1152128"/>
          </a:xfrm>
          <a:prstGeom prst="hexag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2">
                    <a:lumMod val="50000"/>
                  </a:schemeClr>
                </a:solidFill>
              </a:rPr>
              <a:t>uzeniny</a:t>
            </a:r>
            <a:endParaRPr lang="cs-CZ" dirty="0">
              <a:solidFill>
                <a:schemeClr val="tx2">
                  <a:lumMod val="50000"/>
                </a:schemeClr>
              </a:solidFill>
            </a:endParaRPr>
          </a:p>
        </p:txBody>
      </p:sp>
      <p:sp>
        <p:nvSpPr>
          <p:cNvPr id="9" name="Šestiúhelník 8"/>
          <p:cNvSpPr/>
          <p:nvPr/>
        </p:nvSpPr>
        <p:spPr>
          <a:xfrm>
            <a:off x="2843808" y="4293096"/>
            <a:ext cx="1440160" cy="1152128"/>
          </a:xfrm>
          <a:prstGeom prst="hexag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2">
                    <a:lumMod val="50000"/>
                  </a:schemeClr>
                </a:solidFill>
              </a:rPr>
              <a:t>vejce</a:t>
            </a:r>
            <a:endParaRPr lang="cs-CZ" dirty="0">
              <a:solidFill>
                <a:schemeClr val="tx2">
                  <a:lumMod val="50000"/>
                </a:schemeClr>
              </a:solidFill>
            </a:endParaRPr>
          </a:p>
        </p:txBody>
      </p:sp>
      <p:sp>
        <p:nvSpPr>
          <p:cNvPr id="10" name="Šestiúhelník 9"/>
          <p:cNvSpPr/>
          <p:nvPr/>
        </p:nvSpPr>
        <p:spPr>
          <a:xfrm>
            <a:off x="3851920" y="2564904"/>
            <a:ext cx="1440160" cy="1152128"/>
          </a:xfrm>
          <a:prstGeom prst="hexag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2">
                    <a:lumMod val="50000"/>
                  </a:schemeClr>
                </a:solidFill>
              </a:rPr>
              <a:t>sádlo</a:t>
            </a:r>
            <a:endParaRPr lang="cs-CZ" dirty="0">
              <a:solidFill>
                <a:schemeClr val="tx2">
                  <a:lumMod val="50000"/>
                </a:schemeClr>
              </a:solidFill>
            </a:endParaRPr>
          </a:p>
        </p:txBody>
      </p:sp>
      <p:sp>
        <p:nvSpPr>
          <p:cNvPr id="11" name="Šestiúhelník 10"/>
          <p:cNvSpPr/>
          <p:nvPr/>
        </p:nvSpPr>
        <p:spPr>
          <a:xfrm>
            <a:off x="5436096" y="2636912"/>
            <a:ext cx="1440160" cy="1152128"/>
          </a:xfrm>
          <a:prstGeom prst="hexag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2">
                    <a:lumMod val="50000"/>
                  </a:schemeClr>
                </a:solidFill>
              </a:rPr>
              <a:t>slanina</a:t>
            </a:r>
            <a:endParaRPr lang="cs-CZ" dirty="0">
              <a:solidFill>
                <a:schemeClr val="tx2">
                  <a:lumMod val="50000"/>
                </a:schemeClr>
              </a:solidFill>
            </a:endParaRPr>
          </a:p>
        </p:txBody>
      </p:sp>
      <p:sp>
        <p:nvSpPr>
          <p:cNvPr id="12" name="Šestiúhelník 11"/>
          <p:cNvSpPr/>
          <p:nvPr/>
        </p:nvSpPr>
        <p:spPr>
          <a:xfrm>
            <a:off x="2555776" y="2492896"/>
            <a:ext cx="1440160" cy="1152128"/>
          </a:xfrm>
          <a:prstGeom prst="hexag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2">
                    <a:lumMod val="50000"/>
                  </a:schemeClr>
                </a:solidFill>
              </a:rPr>
              <a:t>zákusky</a:t>
            </a:r>
            <a:endParaRPr lang="cs-CZ" dirty="0">
              <a:solidFill>
                <a:schemeClr val="tx2">
                  <a:lumMod val="50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04800" y="332656"/>
            <a:ext cx="8686800" cy="962744"/>
          </a:xfrm>
        </p:spPr>
        <p:txBody>
          <a:bodyPr>
            <a:normAutofit/>
          </a:bodyPr>
          <a:lstStyle/>
          <a:p>
            <a:pPr algn="ctr"/>
            <a:r>
              <a:rPr lang="cs-CZ" b="1" dirty="0" smtClean="0"/>
              <a:t>Správné řešení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04800" y="1554162"/>
            <a:ext cx="8686800" cy="5303838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cs-CZ" sz="2400" b="1" dirty="0" smtClean="0"/>
              <a:t>ENERGETICKY HODNOTNÉ		BIOLOGICKY HODNOTNÉ</a:t>
            </a:r>
            <a:endParaRPr lang="cs-CZ" sz="2400" dirty="0"/>
          </a:p>
        </p:txBody>
      </p:sp>
      <p:sp>
        <p:nvSpPr>
          <p:cNvPr id="4" name="Šestiúhelník 3"/>
          <p:cNvSpPr/>
          <p:nvPr/>
        </p:nvSpPr>
        <p:spPr>
          <a:xfrm>
            <a:off x="395536" y="2132856"/>
            <a:ext cx="1440160" cy="1152128"/>
          </a:xfrm>
          <a:prstGeom prst="hexag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2">
                    <a:lumMod val="50000"/>
                  </a:schemeClr>
                </a:solidFill>
              </a:rPr>
              <a:t>zákusky</a:t>
            </a:r>
            <a:endParaRPr lang="cs-CZ" dirty="0">
              <a:solidFill>
                <a:schemeClr val="tx2">
                  <a:lumMod val="50000"/>
                </a:schemeClr>
              </a:solidFill>
            </a:endParaRPr>
          </a:p>
        </p:txBody>
      </p:sp>
      <p:sp>
        <p:nvSpPr>
          <p:cNvPr id="5" name="Šestiúhelník 4"/>
          <p:cNvSpPr/>
          <p:nvPr/>
        </p:nvSpPr>
        <p:spPr>
          <a:xfrm>
            <a:off x="323528" y="4437112"/>
            <a:ext cx="1440160" cy="1152128"/>
          </a:xfrm>
          <a:prstGeom prst="hexag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2">
                    <a:lumMod val="50000"/>
                  </a:schemeClr>
                </a:solidFill>
              </a:rPr>
              <a:t>sádlo</a:t>
            </a:r>
            <a:endParaRPr lang="cs-CZ" dirty="0">
              <a:solidFill>
                <a:schemeClr val="tx2">
                  <a:lumMod val="50000"/>
                </a:schemeClr>
              </a:solidFill>
            </a:endParaRPr>
          </a:p>
        </p:txBody>
      </p:sp>
      <p:sp>
        <p:nvSpPr>
          <p:cNvPr id="6" name="Šestiúhelník 5"/>
          <p:cNvSpPr/>
          <p:nvPr/>
        </p:nvSpPr>
        <p:spPr>
          <a:xfrm>
            <a:off x="1187624" y="3284984"/>
            <a:ext cx="1512168" cy="1152128"/>
          </a:xfrm>
          <a:prstGeom prst="hexag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2">
                    <a:lumMod val="50000"/>
                  </a:schemeClr>
                </a:solidFill>
              </a:rPr>
              <a:t>slanina</a:t>
            </a:r>
            <a:endParaRPr lang="cs-CZ" dirty="0">
              <a:solidFill>
                <a:schemeClr val="tx2">
                  <a:lumMod val="50000"/>
                </a:schemeClr>
              </a:solidFill>
            </a:endParaRPr>
          </a:p>
        </p:txBody>
      </p:sp>
      <p:sp>
        <p:nvSpPr>
          <p:cNvPr id="7" name="Šestiúhelník 6"/>
          <p:cNvSpPr/>
          <p:nvPr/>
        </p:nvSpPr>
        <p:spPr>
          <a:xfrm>
            <a:off x="5148064" y="2060848"/>
            <a:ext cx="1440160" cy="1152128"/>
          </a:xfrm>
          <a:prstGeom prst="hexag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2">
                    <a:lumMod val="50000"/>
                  </a:schemeClr>
                </a:solidFill>
              </a:rPr>
              <a:t>ovoce</a:t>
            </a:r>
            <a:endParaRPr lang="cs-CZ" dirty="0">
              <a:solidFill>
                <a:schemeClr val="tx2">
                  <a:lumMod val="50000"/>
                </a:schemeClr>
              </a:solidFill>
            </a:endParaRPr>
          </a:p>
        </p:txBody>
      </p:sp>
      <p:sp>
        <p:nvSpPr>
          <p:cNvPr id="8" name="Šestiúhelník 7"/>
          <p:cNvSpPr/>
          <p:nvPr/>
        </p:nvSpPr>
        <p:spPr>
          <a:xfrm>
            <a:off x="6588224" y="2060848"/>
            <a:ext cx="1440160" cy="1152128"/>
          </a:xfrm>
          <a:prstGeom prst="hexag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2">
                    <a:lumMod val="50000"/>
                  </a:schemeClr>
                </a:solidFill>
              </a:rPr>
              <a:t>zelenina</a:t>
            </a:r>
            <a:endParaRPr lang="cs-CZ" dirty="0">
              <a:solidFill>
                <a:schemeClr val="tx2">
                  <a:lumMod val="50000"/>
                </a:schemeClr>
              </a:solidFill>
            </a:endParaRPr>
          </a:p>
        </p:txBody>
      </p:sp>
      <p:sp>
        <p:nvSpPr>
          <p:cNvPr id="9" name="Šestiúhelník 8"/>
          <p:cNvSpPr/>
          <p:nvPr/>
        </p:nvSpPr>
        <p:spPr>
          <a:xfrm>
            <a:off x="5868144" y="3212976"/>
            <a:ext cx="1440160" cy="1152128"/>
          </a:xfrm>
          <a:prstGeom prst="hexag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2">
                    <a:lumMod val="50000"/>
                  </a:schemeClr>
                </a:solidFill>
              </a:rPr>
              <a:t>libové </a:t>
            </a:r>
          </a:p>
          <a:p>
            <a:pPr algn="ctr"/>
            <a:r>
              <a:rPr lang="cs-CZ" dirty="0" smtClean="0">
                <a:solidFill>
                  <a:schemeClr val="tx2">
                    <a:lumMod val="50000"/>
                  </a:schemeClr>
                </a:solidFill>
              </a:rPr>
              <a:t>maso</a:t>
            </a:r>
            <a:endParaRPr lang="cs-CZ" dirty="0">
              <a:solidFill>
                <a:schemeClr val="tx2">
                  <a:lumMod val="50000"/>
                </a:schemeClr>
              </a:solidFill>
            </a:endParaRPr>
          </a:p>
        </p:txBody>
      </p:sp>
      <p:sp>
        <p:nvSpPr>
          <p:cNvPr id="10" name="Šestiúhelník 9"/>
          <p:cNvSpPr/>
          <p:nvPr/>
        </p:nvSpPr>
        <p:spPr>
          <a:xfrm>
            <a:off x="6588224" y="4365104"/>
            <a:ext cx="1440160" cy="1152128"/>
          </a:xfrm>
          <a:prstGeom prst="hexag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2">
                    <a:lumMod val="50000"/>
                  </a:schemeClr>
                </a:solidFill>
              </a:rPr>
              <a:t>vejce</a:t>
            </a:r>
            <a:endParaRPr lang="cs-CZ" dirty="0">
              <a:solidFill>
                <a:schemeClr val="tx2">
                  <a:lumMod val="50000"/>
                </a:schemeClr>
              </a:solidFill>
            </a:endParaRPr>
          </a:p>
        </p:txBody>
      </p:sp>
      <p:sp>
        <p:nvSpPr>
          <p:cNvPr id="11" name="Šestiúhelník 10"/>
          <p:cNvSpPr/>
          <p:nvPr/>
        </p:nvSpPr>
        <p:spPr>
          <a:xfrm>
            <a:off x="5148064" y="4365104"/>
            <a:ext cx="1440160" cy="1152128"/>
          </a:xfrm>
          <a:prstGeom prst="hexag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2">
                    <a:lumMod val="50000"/>
                  </a:schemeClr>
                </a:solidFill>
              </a:rPr>
              <a:t>mléko</a:t>
            </a:r>
            <a:endParaRPr lang="cs-CZ" dirty="0">
              <a:solidFill>
                <a:schemeClr val="tx2">
                  <a:lumMod val="50000"/>
                </a:schemeClr>
              </a:solidFill>
            </a:endParaRPr>
          </a:p>
        </p:txBody>
      </p:sp>
      <p:sp>
        <p:nvSpPr>
          <p:cNvPr id="12" name="Šestiúhelník 11"/>
          <p:cNvSpPr/>
          <p:nvPr/>
        </p:nvSpPr>
        <p:spPr>
          <a:xfrm>
            <a:off x="1187624" y="5517232"/>
            <a:ext cx="1440160" cy="1152128"/>
          </a:xfrm>
          <a:prstGeom prst="hexag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2">
                    <a:lumMod val="50000"/>
                  </a:schemeClr>
                </a:solidFill>
              </a:rPr>
              <a:t>uzeniny</a:t>
            </a:r>
            <a:endParaRPr lang="cs-CZ" dirty="0">
              <a:solidFill>
                <a:schemeClr val="tx2">
                  <a:lumMod val="50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04800" y="188640"/>
            <a:ext cx="8686800" cy="1106760"/>
          </a:xfrm>
        </p:spPr>
        <p:txBody>
          <a:bodyPr>
            <a:normAutofit/>
          </a:bodyPr>
          <a:lstStyle/>
          <a:p>
            <a:pPr algn="ctr"/>
            <a:r>
              <a:rPr lang="cs-CZ" sz="4400" b="1" dirty="0" smtClean="0"/>
              <a:t>Zdroje</a:t>
            </a:r>
            <a:endParaRPr lang="cs-CZ" sz="44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2000" dirty="0" smtClean="0"/>
              <a:t>Šebelová, Marie. </a:t>
            </a:r>
            <a:r>
              <a:rPr lang="cs-CZ" sz="2000" i="1" dirty="0" smtClean="0"/>
              <a:t>Potraviny a výživa. </a:t>
            </a:r>
            <a:r>
              <a:rPr lang="cs-CZ" sz="2000" dirty="0" smtClean="0"/>
              <a:t>Praha: nakladatelství Parta, 2002. ISBN 80-7320-010-4</a:t>
            </a:r>
          </a:p>
          <a:p>
            <a:r>
              <a:rPr lang="cs-CZ" sz="2000" dirty="0" smtClean="0"/>
              <a:t>Šindelková, Alena. </a:t>
            </a:r>
            <a:r>
              <a:rPr lang="cs-CZ" sz="2000" i="1" dirty="0" smtClean="0"/>
              <a:t>Technologie 1. díl</a:t>
            </a:r>
            <a:r>
              <a:rPr lang="cs-CZ" sz="2000" dirty="0" smtClean="0"/>
              <a:t>. Praha: nakladatelství Parta, 2001. ISBN 80-85989-83-2</a:t>
            </a:r>
          </a:p>
          <a:p>
            <a:pPr>
              <a:buNone/>
            </a:pPr>
            <a:endParaRPr lang="cs-CZ" sz="2000" b="1" dirty="0" smtClean="0"/>
          </a:p>
          <a:p>
            <a:pPr>
              <a:buNone/>
            </a:pPr>
            <a:r>
              <a:rPr lang="cs-CZ" sz="2000" b="1" dirty="0" smtClean="0"/>
              <a:t>Obrázky:</a:t>
            </a:r>
          </a:p>
          <a:p>
            <a:r>
              <a:rPr lang="cs-CZ" sz="2000" b="1" dirty="0" smtClean="0">
                <a:hlinkClick r:id="rId2"/>
              </a:rPr>
              <a:t>http://office.microsoft.com</a:t>
            </a:r>
            <a:r>
              <a:rPr lang="cs-CZ" sz="2000" b="1" dirty="0" smtClean="0"/>
              <a:t>, Galerie Office, 11.06.2012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esta">
  <a:themeElements>
    <a:clrScheme name="Cesta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Cesta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Cesta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367</TotalTime>
  <Words>228</Words>
  <Application>Microsoft Office PowerPoint</Application>
  <PresentationFormat>Předvádění na obrazovce (4:3)</PresentationFormat>
  <Paragraphs>68</Paragraphs>
  <Slides>8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Cesta</vt:lpstr>
      <vt:lpstr>DIGITÁLNÍ UČEBNÍ MATERIÁL</vt:lpstr>
      <vt:lpstr>ZÁSADY SPRÁVNÉ VÝŽIVY 2. </vt:lpstr>
      <vt:lpstr>OBSAH</vt:lpstr>
      <vt:lpstr>Výživa</vt:lpstr>
      <vt:lpstr>EH, BH</vt:lpstr>
      <vt:lpstr>Jaké potraviny mají vysokou EH a BH?</vt:lpstr>
      <vt:lpstr>Správné řešení</vt:lpstr>
      <vt:lpstr>Zdroje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ZÁSADY SPRÁVNÉ VÝŽIVY</dc:title>
  <cp:lastModifiedBy>J.Konig</cp:lastModifiedBy>
  <cp:revision>90</cp:revision>
  <dcterms:modified xsi:type="dcterms:W3CDTF">2012-10-07T08:34:02Z</dcterms:modified>
</cp:coreProperties>
</file>