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78" r:id="rId3"/>
    <p:sldId id="258" r:id="rId4"/>
    <p:sldId id="262" r:id="rId5"/>
    <p:sldId id="263" r:id="rId6"/>
    <p:sldId id="281" r:id="rId7"/>
    <p:sldId id="282" r:id="rId8"/>
    <p:sldId id="26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/>
              <a:t>DIGITÁLNÍ UČEBNÍ MATERIÁL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360046515"/>
              </p:ext>
            </p:extLst>
          </p:nvPr>
        </p:nvGraphicFramePr>
        <p:xfrm>
          <a:off x="467544" y="1340768"/>
          <a:ext cx="8136904" cy="435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8965"/>
                <a:gridCol w="4717939"/>
              </a:tblGrid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rgbClr val="000000"/>
                          </a:solidFill>
                          <a:latin typeface="+mj-lt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+mj-lt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/>
                </a:tc>
              </a:tr>
              <a:tr h="28930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latin typeface="+mj-lt"/>
                        </a:rPr>
                        <a:t>VY_7_INOVACE_PV</a:t>
                      </a:r>
                      <a:r>
                        <a:rPr lang="cs-CZ" sz="1400" baseline="0" smtClean="0">
                          <a:latin typeface="+mj-lt"/>
                        </a:rPr>
                        <a:t> 5</a:t>
                      </a:r>
                      <a:endParaRPr lang="cs-CZ" sz="1400" dirty="0" smtClean="0"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Zásady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správné výživy 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Königová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11.06.2012</a:t>
                      </a:r>
                    </a:p>
                  </a:txBody>
                  <a:tcPr/>
                </a:tc>
              </a:tr>
              <a:tr h="868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+mj-lt"/>
                        </a:rPr>
                        <a:t>Prezentace seznamuje žáky se zásadami správné výživy.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11760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784976" cy="4824536"/>
          </a:xfrm>
        </p:spPr>
        <p:txBody>
          <a:bodyPr>
            <a:prstTxWarp prst="textDeflateInflate">
              <a:avLst/>
            </a:prstTxWarp>
            <a:normAutofit/>
          </a:bodyPr>
          <a:lstStyle/>
          <a:p>
            <a:pPr algn="ctr"/>
            <a:r>
              <a:rPr lang="cs-CZ" sz="2400" b="1" dirty="0" smtClean="0"/>
              <a:t>ZÁSADY SPRÁVNÉ VÝŽIVY 3.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35" name="Picture 11" descr="C:\Documents and Settings\u217ucitel\Local Settings\Temporary Internet Files\Content.IE5\J7M31R8G\MP900433159[1].jpg"/>
          <p:cNvPicPr>
            <a:picLocks noChangeAspect="1" noChangeArrowheads="1"/>
          </p:cNvPicPr>
          <p:nvPr/>
        </p:nvPicPr>
        <p:blipFill>
          <a:blip r:embed="rId2" cstate="print">
            <a:lum/>
          </a:blip>
          <a:srcRect/>
          <a:stretch>
            <a:fillRect/>
          </a:stretch>
        </p:blipFill>
        <p:spPr bwMode="auto">
          <a:xfrm>
            <a:off x="1285852" y="2071678"/>
            <a:ext cx="6406780" cy="42528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="" xmlns:p14="http://schemas.microsoft.com/office/powerpoint/2010/main" val="76549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rmAutofit/>
          </a:bodyPr>
          <a:lstStyle/>
          <a:p>
            <a:pPr algn="ctr"/>
            <a:r>
              <a:rPr lang="cs-CZ" sz="4400" b="1" cap="none" dirty="0" smtClean="0"/>
              <a:t>OBSAH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800" dirty="0" smtClean="0"/>
              <a:t>Správná příprava potravin</a:t>
            </a:r>
          </a:p>
          <a:p>
            <a:r>
              <a:rPr lang="cs-CZ" sz="3800" dirty="0" smtClean="0"/>
              <a:t>Časové rozvržení jídla</a:t>
            </a:r>
          </a:p>
          <a:p>
            <a:r>
              <a:rPr lang="cs-CZ" sz="3800" dirty="0" smtClean="0"/>
              <a:t>Prostředí </a:t>
            </a:r>
          </a:p>
          <a:p>
            <a:r>
              <a:rPr lang="cs-CZ" sz="3800" dirty="0" smtClean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99301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Správná příprava potravin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 marL="0" indent="0"/>
            <a:r>
              <a:rPr lang="cs-CZ" dirty="0" smtClean="0"/>
              <a:t> dodržovat správný technologický postup</a:t>
            </a:r>
          </a:p>
          <a:p>
            <a:pPr marL="0" indent="0"/>
            <a:r>
              <a:rPr lang="cs-CZ" dirty="0" smtClean="0"/>
              <a:t> volit nejvhodnější a nejšetrnější způsob</a:t>
            </a:r>
          </a:p>
          <a:p>
            <a:pPr marL="0" indent="0">
              <a:buNone/>
            </a:pPr>
            <a:r>
              <a:rPr lang="cs-CZ" dirty="0" smtClean="0"/>
              <a:t>   přípravy pokrmu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="" xmlns:p14="http://schemas.microsoft.com/office/powerpoint/2010/main" val="2000186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Časové rozvržení jídla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256584"/>
          </a:xfrm>
        </p:spPr>
        <p:txBody>
          <a:bodyPr>
            <a:normAutofit/>
          </a:bodyPr>
          <a:lstStyle/>
          <a:p>
            <a:pPr marL="0" indent="0">
              <a:defRPr/>
            </a:pPr>
            <a:r>
              <a:rPr lang="cs-CZ" dirty="0" smtClean="0"/>
              <a:t> tři hlavní jídla doplněná přesnídávkou a</a:t>
            </a:r>
          </a:p>
          <a:p>
            <a:pPr marL="0" indent="0">
              <a:buNone/>
              <a:defRPr/>
            </a:pPr>
            <a:r>
              <a:rPr lang="cs-CZ" dirty="0" smtClean="0"/>
              <a:t>    svačinou</a:t>
            </a:r>
          </a:p>
          <a:p>
            <a:pPr marL="0" indent="0">
              <a:buNone/>
              <a:defRPr/>
            </a:pPr>
            <a:endParaRPr lang="cs-CZ" dirty="0" smtClean="0"/>
          </a:p>
          <a:p>
            <a:pPr marL="0" indent="0">
              <a:buNone/>
              <a:defRPr/>
            </a:pPr>
            <a:r>
              <a:rPr lang="cs-CZ" dirty="0" smtClean="0"/>
              <a:t>	 	snídaně 		= 20% EH</a:t>
            </a:r>
          </a:p>
          <a:p>
            <a:pPr marL="0" indent="0">
              <a:buNone/>
              <a:defRPr/>
            </a:pPr>
            <a:r>
              <a:rPr lang="cs-CZ" dirty="0" smtClean="0"/>
              <a:t>		přesnídávka 	= 15% EH</a:t>
            </a:r>
          </a:p>
          <a:p>
            <a:pPr marL="0" indent="0">
              <a:buNone/>
              <a:defRPr/>
            </a:pPr>
            <a:r>
              <a:rPr lang="cs-CZ" dirty="0" smtClean="0"/>
              <a:t>		oběd 		= 30% EH</a:t>
            </a:r>
          </a:p>
          <a:p>
            <a:pPr marL="0" indent="0">
              <a:buNone/>
              <a:defRPr/>
            </a:pPr>
            <a:r>
              <a:rPr lang="cs-CZ" dirty="0" smtClean="0"/>
              <a:t>		svačina 		= 5%   EH</a:t>
            </a:r>
          </a:p>
          <a:p>
            <a:pPr marL="0" indent="0">
              <a:buNone/>
              <a:defRPr/>
            </a:pPr>
            <a:r>
              <a:rPr lang="cs-CZ" dirty="0" smtClean="0"/>
              <a:t>		večeře 		= 30% EH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73955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smtClean="0"/>
              <a:t>JAKÉ </a:t>
            </a:r>
            <a:r>
              <a:rPr lang="cs-CZ" sz="3200" b="1" dirty="0" smtClean="0"/>
              <a:t>POTRAVINY A NÁPOJE  ZVOLÍTE K SNÍDANI?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>
                <a:latin typeface="+mj-lt"/>
              </a:rPr>
              <a:t>ZAPIŠTE DO PRACOVNÍHO LISTU:</a:t>
            </a:r>
          </a:p>
          <a:p>
            <a:pPr>
              <a:buNone/>
            </a:pPr>
            <a:endParaRPr lang="cs-CZ" sz="2000" dirty="0">
              <a:latin typeface="+mj-lt"/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1043608" y="2420888"/>
            <a:ext cx="2016224" cy="1800200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ROHLÍK S MÁSLEM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3923928" y="2060848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PIVO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6876256" y="4653136"/>
            <a:ext cx="2016224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SMAŽENÝ ŘÍZEK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1979712" y="4293096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LOUPÁČEK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4283968" y="4797152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BANÁN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467544" y="4437112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JOGURT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0" name="7cípá hvězda 9"/>
          <p:cNvSpPr/>
          <p:nvPr/>
        </p:nvSpPr>
        <p:spPr>
          <a:xfrm>
            <a:off x="7055768" y="1628800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KAKAO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5940152" y="2924944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BŮČEK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2843808" y="3140968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HRANOLKY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0" y="1484784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VODKA</a:t>
            </a:r>
            <a:endParaRPr lang="cs-CZ" sz="1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SPRÁVNÉ 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256584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+mj-lt"/>
              </a:rPr>
              <a:t>SNÍDANĚ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ANO							NE</a:t>
            </a:r>
            <a:endParaRPr lang="cs-CZ" b="1" dirty="0">
              <a:solidFill>
                <a:srgbClr val="7030A0"/>
              </a:solidFill>
              <a:latin typeface="+mj-lt"/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5724128" y="2060848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VODKA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0" y="2564904"/>
            <a:ext cx="2016224" cy="1800200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ROHLÍK S MÁSLEM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7055768" y="2492896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PIVO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1475656" y="2060848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KAKAO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5436096" y="3356992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HRANOLKY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7055768" y="3861048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BŮČEK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0" name="7cípá hvězda 9"/>
          <p:cNvSpPr/>
          <p:nvPr/>
        </p:nvSpPr>
        <p:spPr>
          <a:xfrm>
            <a:off x="1331640" y="3356992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JOGURT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0" y="4293096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LOUPÁČEK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1475656" y="4725144"/>
            <a:ext cx="2088232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BANÁN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5580112" y="4725144"/>
            <a:ext cx="2016224" cy="1728192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SMAŽENÝ ŘÍZEK</a:t>
            </a:r>
            <a:endParaRPr lang="cs-CZ" sz="1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Prostředí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/>
          <a:lstStyle/>
          <a:p>
            <a:pPr>
              <a:buNone/>
              <a:defRPr/>
            </a:pPr>
            <a:r>
              <a:rPr lang="cs-CZ" sz="4000" b="1" dirty="0" smtClean="0"/>
              <a:t> </a:t>
            </a:r>
          </a:p>
          <a:p>
            <a:pPr marL="0" indent="0">
              <a:defRPr/>
            </a:pPr>
            <a:r>
              <a:rPr lang="cs-CZ" dirty="0" smtClean="0"/>
              <a:t> při jídle</a:t>
            </a:r>
          </a:p>
          <a:p>
            <a:pPr marL="0" indent="0">
              <a:defRPr/>
            </a:pPr>
            <a:r>
              <a:rPr lang="cs-CZ" dirty="0" smtClean="0"/>
              <a:t> způsob servírování</a:t>
            </a:r>
          </a:p>
          <a:p>
            <a:pPr marL="0" indent="0">
              <a:defRPr/>
            </a:pPr>
            <a:r>
              <a:rPr lang="cs-CZ" dirty="0" smtClean="0"/>
              <a:t> vzhled pokrmu </a:t>
            </a:r>
          </a:p>
          <a:p>
            <a:pPr>
              <a:defRPr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Zdroje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Šebelová, Marie. </a:t>
            </a:r>
            <a:r>
              <a:rPr lang="cs-CZ" sz="2000" i="1" dirty="0" smtClean="0"/>
              <a:t>Potraviny a výživa. </a:t>
            </a:r>
            <a:r>
              <a:rPr lang="cs-CZ" sz="2000" dirty="0" smtClean="0"/>
              <a:t>Praha: nakladatelství Parta, 2002. ISBN 80-7320-010-4</a:t>
            </a:r>
          </a:p>
          <a:p>
            <a:r>
              <a:rPr lang="cs-CZ" sz="2000" dirty="0" smtClean="0"/>
              <a:t>Šindelková, Alena. </a:t>
            </a:r>
            <a:r>
              <a:rPr lang="cs-CZ" sz="2000" i="1" dirty="0" smtClean="0"/>
              <a:t>Technologie 1. díl</a:t>
            </a:r>
            <a:r>
              <a:rPr lang="cs-CZ" sz="2000" dirty="0" smtClean="0"/>
              <a:t>. Praha: nakladatelství Parta, 2001. ISBN 80-85989-83-2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Obrázky:</a:t>
            </a:r>
          </a:p>
          <a:p>
            <a:r>
              <a:rPr lang="cs-CZ" sz="2000" b="1" dirty="0" smtClean="0">
                <a:hlinkClick r:id="rId2"/>
              </a:rPr>
              <a:t>http://office.microsoft.com</a:t>
            </a:r>
            <a:r>
              <a:rPr lang="cs-CZ" sz="2000" b="1" dirty="0" smtClean="0"/>
              <a:t>, Galerie Office, 11.06.2012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390</TotalTime>
  <Words>256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DIGITÁLNÍ UČEBNÍ MATERIÁL</vt:lpstr>
      <vt:lpstr>ZÁSADY SPRÁVNÉ VÝŽIVY 3. </vt:lpstr>
      <vt:lpstr>OBSAH</vt:lpstr>
      <vt:lpstr>Správná příprava potravin</vt:lpstr>
      <vt:lpstr>Časové rozvržení jídla</vt:lpstr>
      <vt:lpstr>JAKÉ POTRAVINY A NÁPOJE  ZVOLÍTE K SNÍDANI?</vt:lpstr>
      <vt:lpstr>SPRÁVNÉ ŘEŠENÍ</vt:lpstr>
      <vt:lpstr>Prostředí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ZÁSADY SPRÁVNÉ VÝŽIVY</dc:title>
  <cp:lastModifiedBy>Dum</cp:lastModifiedBy>
  <cp:revision>95</cp:revision>
  <dcterms:modified xsi:type="dcterms:W3CDTF">2013-06-15T13:08:48Z</dcterms:modified>
</cp:coreProperties>
</file>