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41248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/>
              <a:t>     </a:t>
            </a:r>
            <a:r>
              <a:rPr lang="cs-CZ" sz="4000" b="1" dirty="0" smtClean="0">
                <a:effectLst/>
                <a:latin typeface="Franklin Gothic Medium" pitchFamily="34" charset="0"/>
              </a:rPr>
              <a:t>DIGITÁLNÍ UČEBNÍ MATERIÁL</a:t>
            </a:r>
            <a:endParaRPr lang="cs-CZ" sz="4000" b="1" dirty="0">
              <a:effectLst/>
              <a:latin typeface="Franklin Gothic Medium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="" xmlns:p14="http://schemas.microsoft.com/office/powerpoint/2010/main" val="2808829242"/>
              </p:ext>
            </p:extLst>
          </p:nvPr>
        </p:nvGraphicFramePr>
        <p:xfrm>
          <a:off x="1331640" y="1124748"/>
          <a:ext cx="7272808" cy="4554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5889"/>
                <a:gridCol w="4216919"/>
              </a:tblGrid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Číslo projektu: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</a:t>
                      </a:r>
                      <a:r>
                        <a:rPr lang="cs-CZ" sz="1400" b="1" i="0" u="none" strike="noStrik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projektu</a:t>
                      </a:r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Škola budoucnosti s využitím IT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29362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 materiálu: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VY_7_INOVACE_PV</a:t>
                      </a:r>
                      <a:r>
                        <a:rPr lang="cs-CZ" sz="1400" baseline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7</a:t>
                      </a:r>
                      <a:endParaRPr lang="cs-CZ" sz="1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 školy: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Střední průmyslová škola a Střední odborná škola gastronomie a</a:t>
                      </a:r>
                      <a:r>
                        <a:rPr lang="cs-CZ" sz="1400" b="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služeb, Most, p. o.</a:t>
                      </a:r>
                      <a:endParaRPr lang="cs-CZ" sz="14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Předmět: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Potraviny a výživa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Tematický okruh: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Zásady správné výživy a způsoby stravování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Téma: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Směry ve výživě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Ročník: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3.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Jméno autora: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Ing. Marcela </a:t>
                      </a:r>
                      <a:r>
                        <a:rPr lang="cs-CZ" sz="1400" b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Königová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Datum tvorby: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03.07.2012</a:t>
                      </a:r>
                    </a:p>
                  </a:txBody>
                  <a:tcPr/>
                </a:tc>
              </a:tr>
              <a:tr h="99155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Anotace: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Prezentace seznamuje žáky  s určitými směry ve výživě. . Materiál je určen pro žáky 3. ročníku obor kuchař, číšník do předmětu „Potraviny a výživa“. Slouží k procvičení učiva na interaktivní tabuli.</a:t>
                      </a:r>
                      <a:endParaRPr lang="cs-CZ" sz="14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27784" y="5684838"/>
            <a:ext cx="4791075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arda\Local Settings\Temporary Internet Files\Content.IE5\LJNAWQ28\MC900019465[1].wmf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1475656" y="2708920"/>
            <a:ext cx="7056783" cy="414908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76672"/>
            <a:ext cx="9396536" cy="3096344"/>
          </a:xfrm>
        </p:spPr>
        <p:txBody>
          <a:bodyPr>
            <a:normAutofit/>
            <a:scene3d>
              <a:camera prst="isometricRightUp"/>
              <a:lightRig rig="threePt" dir="t"/>
            </a:scene3d>
          </a:bodyPr>
          <a:lstStyle/>
          <a:p>
            <a:r>
              <a:rPr lang="cs-CZ" sz="8800" b="1" dirty="0" smtClean="0">
                <a:effectLst/>
                <a:latin typeface="Franklin Gothic Medium" pitchFamily="34" charset="0"/>
              </a:rPr>
              <a:t>Směry ve výživě</a:t>
            </a:r>
            <a:endParaRPr lang="cs-CZ" sz="8800" b="1" dirty="0">
              <a:effectLst/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effectLst/>
                <a:latin typeface="Franklin Gothic Medium" pitchFamily="34" charset="0"/>
              </a:rPr>
              <a:t>OBSAH</a:t>
            </a:r>
            <a:endParaRPr lang="cs-CZ" sz="4400" b="1" dirty="0">
              <a:effectLst/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916832"/>
            <a:ext cx="7498080" cy="433156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Smíšená strava</a:t>
            </a:r>
          </a:p>
          <a:p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Vegetariánská strava</a:t>
            </a:r>
          </a:p>
          <a:p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Makrobiotická strava</a:t>
            </a:r>
            <a:endParaRPr lang="cs-CZ" sz="2800" dirty="0">
              <a:solidFill>
                <a:schemeClr val="tx2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effectLst/>
                <a:latin typeface="Franklin Gothic Medium" pitchFamily="34" charset="0"/>
              </a:rPr>
              <a:t>SMÍŠENÁ STRAVA</a:t>
            </a:r>
            <a:endParaRPr lang="cs-CZ" sz="4400" b="1" dirty="0">
              <a:effectLst/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Je přirozená pro člověka</a:t>
            </a:r>
          </a:p>
          <a:p>
            <a:pPr>
              <a:defRPr/>
            </a:pP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Odpovídá fyziologickým potřebám</a:t>
            </a:r>
          </a:p>
          <a:p>
            <a:pPr>
              <a:defRPr/>
            </a:pP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Musí obsahovat - 	základní živiny</a:t>
            </a:r>
          </a:p>
          <a:p>
            <a:pPr marL="0" indent="0">
              <a:buNone/>
              <a:defRPr/>
            </a:pP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				vitamíny</a:t>
            </a:r>
          </a:p>
          <a:p>
            <a:pPr marL="0" indent="0">
              <a:buNone/>
              <a:defRPr/>
            </a:pP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				minerální látky</a:t>
            </a:r>
          </a:p>
          <a:p>
            <a:pPr marL="0" indent="0">
              <a:buNone/>
              <a:defRPr/>
            </a:pP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				vodu</a:t>
            </a:r>
          </a:p>
          <a:p>
            <a:pPr marL="0" indent="0">
              <a:buNone/>
              <a:defRPr/>
            </a:pP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				soli</a:t>
            </a:r>
          </a:p>
          <a:p>
            <a:pPr marL="0" indent="0">
              <a:buNone/>
              <a:defRPr/>
            </a:pP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				vlákninu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b="1" dirty="0" smtClean="0">
                <a:effectLst/>
                <a:latin typeface="Franklin Gothic Medium" pitchFamily="34" charset="0"/>
              </a:rPr>
              <a:t>VEGETARIÁNSKÁ STRA</a:t>
            </a:r>
            <a:r>
              <a:rPr lang="cs-CZ" b="1" dirty="0" smtClean="0">
                <a:effectLst/>
                <a:latin typeface="Franklin Gothic Medium" pitchFamily="34" charset="0"/>
              </a:rPr>
              <a:t>VA</a:t>
            </a:r>
            <a:endParaRPr lang="cs-CZ" b="1" dirty="0">
              <a:effectLst/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Konzumace potravin rostlinného původu</a:t>
            </a:r>
          </a:p>
          <a:p>
            <a:pPr>
              <a:buNone/>
            </a:pPr>
            <a:endParaRPr lang="cs-CZ" dirty="0" smtClean="0">
              <a:solidFill>
                <a:schemeClr val="tx2"/>
              </a:solidFill>
              <a:latin typeface="Franklin Gothic Medium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tx2"/>
                </a:solidFill>
                <a:latin typeface="Franklin Gothic Medium" pitchFamily="34" charset="0"/>
              </a:rPr>
              <a:t>Rozdělení:</a:t>
            </a:r>
            <a:r>
              <a:rPr lang="cs-CZ" dirty="0" smtClean="0">
                <a:solidFill>
                  <a:schemeClr val="tx2"/>
                </a:solidFill>
                <a:latin typeface="Franklin Gothic Medium" pitchFamily="34" charset="0"/>
              </a:rPr>
              <a:t> 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2"/>
                </a:solidFill>
                <a:latin typeface="Franklin Gothic Medium" pitchFamily="34" charset="0"/>
              </a:rPr>
              <a:t>	</a:t>
            </a:r>
            <a:r>
              <a:rPr lang="cs-CZ" sz="2800" b="1" dirty="0" smtClean="0">
                <a:solidFill>
                  <a:schemeClr val="tx2"/>
                </a:solidFill>
                <a:latin typeface="Franklin Gothic Medium" pitchFamily="34" charset="0"/>
              </a:rPr>
              <a:t>Přísné vegetariánství </a:t>
            </a: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– pouze rostlinná strava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	</a:t>
            </a:r>
            <a:r>
              <a:rPr lang="cs-CZ" sz="2800" b="1" dirty="0" smtClean="0">
                <a:solidFill>
                  <a:schemeClr val="tx2"/>
                </a:solidFill>
                <a:latin typeface="Franklin Gothic Medium" pitchFamily="34" charset="0"/>
              </a:rPr>
              <a:t>Volné vegetariánství </a:t>
            </a: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– rostlinná strava + mléko, mléčné výrobky, vejce</a:t>
            </a:r>
          </a:p>
          <a:p>
            <a:pPr>
              <a:buNone/>
            </a:pP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	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effectLst/>
                <a:latin typeface="Franklin Gothic Medium" pitchFamily="34" charset="0"/>
              </a:rPr>
              <a:t>MAKROBIOTIKA </a:t>
            </a:r>
            <a:r>
              <a:rPr lang="cs-CZ" sz="4400" b="1" dirty="0" smtClean="0">
                <a:effectLst/>
                <a:latin typeface="Franklin Gothic Medium" pitchFamily="34" charset="0"/>
              </a:rPr>
              <a:t>- STRAVA </a:t>
            </a:r>
            <a:endParaRPr lang="cs-CZ" sz="4400" b="1" dirty="0">
              <a:effectLst/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447800"/>
            <a:ext cx="7746064" cy="4800600"/>
          </a:xfrm>
        </p:spPr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chemeClr val="tx2"/>
                </a:solidFill>
                <a:latin typeface="Franklin Gothic Medium" pitchFamily="34" charset="0"/>
              </a:rPr>
              <a:t>Klade důraz na konzumaci – </a:t>
            </a: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  <a:latin typeface="Franklin Gothic Medium" pitchFamily="34" charset="0"/>
            </a:endParaRPr>
          </a:p>
          <a:p>
            <a:pPr>
              <a:buNone/>
            </a:pP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Celozrnné stravy</a:t>
            </a:r>
          </a:p>
          <a:p>
            <a:pPr>
              <a:buNone/>
            </a:pP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Čerstvé zeleniny</a:t>
            </a:r>
          </a:p>
          <a:p>
            <a:pPr>
              <a:buNone/>
            </a:pP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Luštěnin</a:t>
            </a:r>
          </a:p>
          <a:p>
            <a:pPr>
              <a:buNone/>
            </a:pP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Obilovin</a:t>
            </a:r>
          </a:p>
          <a:p>
            <a:pPr>
              <a:buNone/>
            </a:pPr>
            <a:r>
              <a:rPr lang="cs-CZ" sz="2800" dirty="0" smtClean="0">
                <a:solidFill>
                  <a:schemeClr val="tx2"/>
                </a:solidFill>
                <a:latin typeface="Franklin Gothic Medium" pitchFamily="34" charset="0"/>
              </a:rPr>
              <a:t>Maso a živočišné bílkoviny zcela neodmítá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effectLst/>
                <a:latin typeface="Franklin Gothic Medium" pitchFamily="34" charset="0"/>
              </a:rPr>
              <a:t>ZDROJE </a:t>
            </a:r>
            <a:endParaRPr lang="cs-CZ" sz="4400" b="1" dirty="0">
              <a:effectLst/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447800"/>
            <a:ext cx="7848872" cy="4800600"/>
          </a:xfrm>
        </p:spPr>
        <p:txBody>
          <a:bodyPr/>
          <a:lstStyle/>
          <a:p>
            <a:r>
              <a:rPr lang="cs-CZ" sz="2000" dirty="0" smtClean="0">
                <a:solidFill>
                  <a:schemeClr val="tx2"/>
                </a:solidFill>
                <a:latin typeface="Franklin Gothic Medium" pitchFamily="34" charset="0"/>
              </a:rPr>
              <a:t>Šebelová, Marie. </a:t>
            </a:r>
            <a:r>
              <a:rPr lang="cs-CZ" sz="2000" i="1" dirty="0" smtClean="0">
                <a:solidFill>
                  <a:schemeClr val="tx2"/>
                </a:solidFill>
                <a:latin typeface="Franklin Gothic Medium" pitchFamily="34" charset="0"/>
              </a:rPr>
              <a:t>Potraviny a výživa. </a:t>
            </a:r>
            <a:r>
              <a:rPr lang="cs-CZ" sz="2000" dirty="0" smtClean="0">
                <a:solidFill>
                  <a:schemeClr val="tx2"/>
                </a:solidFill>
                <a:latin typeface="Franklin Gothic Medium" pitchFamily="34" charset="0"/>
              </a:rPr>
              <a:t>Praha: nakladatelství Parta, 2002. ISBN 80-7320-010-4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000" b="1" dirty="0" smtClean="0">
                <a:solidFill>
                  <a:schemeClr val="tx2"/>
                </a:solidFill>
                <a:latin typeface="Franklin Gothic Medium" pitchFamily="34" charset="0"/>
              </a:rPr>
              <a:t>Obrázky: </a:t>
            </a:r>
          </a:p>
          <a:p>
            <a:r>
              <a:rPr lang="cs-CZ" sz="2000" dirty="0" smtClean="0">
                <a:solidFill>
                  <a:schemeClr val="tx2"/>
                </a:solidFill>
                <a:latin typeface="Franklin Gothic Medium" pitchFamily="34" charset="0"/>
                <a:hlinkClick r:id="rId2"/>
              </a:rPr>
              <a:t>http://office.</a:t>
            </a:r>
            <a:r>
              <a:rPr lang="cs-CZ" sz="2000" dirty="0" err="1" smtClean="0">
                <a:solidFill>
                  <a:schemeClr val="tx2"/>
                </a:solidFill>
                <a:latin typeface="Franklin Gothic Medium" pitchFamily="34" charset="0"/>
                <a:hlinkClick r:id="rId2"/>
              </a:rPr>
              <a:t>microsoft.com</a:t>
            </a:r>
            <a:r>
              <a:rPr lang="cs-CZ" sz="2000" b="1" dirty="0" smtClean="0">
                <a:solidFill>
                  <a:schemeClr val="tx2"/>
                </a:solidFill>
                <a:latin typeface="Franklin Gothic Medium" pitchFamily="34" charset="0"/>
              </a:rPr>
              <a:t>, </a:t>
            </a:r>
            <a:r>
              <a:rPr lang="cs-CZ" sz="2000" dirty="0" smtClean="0">
                <a:solidFill>
                  <a:schemeClr val="tx2"/>
                </a:solidFill>
                <a:latin typeface="Franklin Gothic Medium" pitchFamily="34" charset="0"/>
              </a:rPr>
              <a:t>Galerie Office, 03.07.2012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60</TotalTime>
  <Words>192</Words>
  <Application>Microsoft Office PowerPoint</Application>
  <PresentationFormat>Předvádění na obrazovce (4:3)</PresentationFormat>
  <Paragraphs>57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     DIGITÁLNÍ UČEBNÍ MATERIÁL</vt:lpstr>
      <vt:lpstr>Směry ve výživě</vt:lpstr>
      <vt:lpstr>OBSAH</vt:lpstr>
      <vt:lpstr>SMÍŠENÁ STRAVA</vt:lpstr>
      <vt:lpstr>VEGETARIÁNSKÁ STRAVA</vt:lpstr>
      <vt:lpstr>MAKROBIOTIKA - STRAVA </vt:lpstr>
      <vt:lpstr>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 Plný název školy  Autor: Ing. Marcela Königová  Název materiálu:  VY_32_inovace_10_Smíšená strava  Téma: Smíšená strava  Číslo projektu:  </dc:title>
  <cp:lastModifiedBy>Dum</cp:lastModifiedBy>
  <cp:revision>31</cp:revision>
  <dcterms:modified xsi:type="dcterms:W3CDTF">2013-06-15T13:11:18Z</dcterms:modified>
</cp:coreProperties>
</file>