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78" r:id="rId3"/>
    <p:sldId id="258" r:id="rId4"/>
    <p:sldId id="265" r:id="rId5"/>
    <p:sldId id="267" r:id="rId6"/>
    <p:sldId id="270" r:id="rId7"/>
    <p:sldId id="275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848E73-782F-439D-A5EB-C4B279CD22EF}" type="doc">
      <dgm:prSet loTypeId="urn:microsoft.com/office/officeart/2005/8/layout/pyramid1" loCatId="pyramid" qsTypeId="urn:microsoft.com/office/officeart/2005/8/quickstyle/3d5" qsCatId="3D" csTypeId="urn:microsoft.com/office/officeart/2005/8/colors/accent1_2" csCatId="accent1" phldr="1"/>
      <dgm:spPr/>
    </dgm:pt>
    <dgm:pt modelId="{B35898D6-A49A-419C-9789-8D8E0A9BBAA8}">
      <dgm:prSet phldrT="[Text]" custT="1"/>
      <dgm:spPr/>
      <dgm:t>
        <a:bodyPr/>
        <a:lstStyle/>
        <a:p>
          <a:r>
            <a:rPr lang="cs-CZ" sz="1600" b="1" dirty="0" smtClean="0"/>
            <a:t>Tuky</a:t>
          </a:r>
        </a:p>
        <a:p>
          <a:r>
            <a:rPr lang="cs-CZ" sz="1600" b="1" dirty="0" smtClean="0"/>
            <a:t>Cukry</a:t>
          </a:r>
        </a:p>
        <a:p>
          <a:r>
            <a:rPr lang="cs-CZ" sz="1600" b="1" dirty="0" smtClean="0"/>
            <a:t>15%</a:t>
          </a:r>
          <a:endParaRPr lang="cs-CZ" sz="1600" b="1" dirty="0"/>
        </a:p>
      </dgm:t>
    </dgm:pt>
    <dgm:pt modelId="{7BEE4724-C841-40EA-BE47-C035D8C919AD}" type="parTrans" cxnId="{72D22A9A-304F-4773-B676-BDF377674105}">
      <dgm:prSet/>
      <dgm:spPr/>
      <dgm:t>
        <a:bodyPr/>
        <a:lstStyle/>
        <a:p>
          <a:endParaRPr lang="cs-CZ"/>
        </a:p>
      </dgm:t>
    </dgm:pt>
    <dgm:pt modelId="{C6ED2B79-7A2D-4C41-A24C-EE0E87048164}" type="sibTrans" cxnId="{72D22A9A-304F-4773-B676-BDF377674105}">
      <dgm:prSet/>
      <dgm:spPr/>
      <dgm:t>
        <a:bodyPr/>
        <a:lstStyle/>
        <a:p>
          <a:endParaRPr lang="cs-CZ"/>
        </a:p>
      </dgm:t>
    </dgm:pt>
    <dgm:pt modelId="{0D2640C3-5745-4141-A5B3-5A500BE8AEBF}">
      <dgm:prSet phldrT="[Text]" custT="1"/>
      <dgm:spPr/>
      <dgm:t>
        <a:bodyPr/>
        <a:lstStyle/>
        <a:p>
          <a:r>
            <a:rPr lang="cs-CZ" sz="1600" b="1" dirty="0" smtClean="0"/>
            <a:t>Obiloviny</a:t>
          </a:r>
        </a:p>
        <a:p>
          <a:r>
            <a:rPr lang="cs-CZ" sz="1600" b="1" dirty="0" smtClean="0"/>
            <a:t>Luštěniny</a:t>
          </a:r>
        </a:p>
        <a:p>
          <a:r>
            <a:rPr lang="cs-CZ" sz="1600" b="1" dirty="0" smtClean="0"/>
            <a:t>35%</a:t>
          </a:r>
          <a:endParaRPr lang="cs-CZ" sz="1600" b="1" dirty="0"/>
        </a:p>
      </dgm:t>
    </dgm:pt>
    <dgm:pt modelId="{BB44B46B-B341-4A40-96DD-09A47111A9C3}" type="parTrans" cxnId="{482B6B05-A1AB-4BE5-9B40-CB797191F9F4}">
      <dgm:prSet/>
      <dgm:spPr/>
      <dgm:t>
        <a:bodyPr/>
        <a:lstStyle/>
        <a:p>
          <a:endParaRPr lang="cs-CZ"/>
        </a:p>
      </dgm:t>
    </dgm:pt>
    <dgm:pt modelId="{8B0EAC14-3C0C-4FF5-9A2A-2DB01C2B19FD}" type="sibTrans" cxnId="{482B6B05-A1AB-4BE5-9B40-CB797191F9F4}">
      <dgm:prSet/>
      <dgm:spPr/>
      <dgm:t>
        <a:bodyPr/>
        <a:lstStyle/>
        <a:p>
          <a:endParaRPr lang="cs-CZ"/>
        </a:p>
      </dgm:t>
    </dgm:pt>
    <dgm:pt modelId="{A213CF8F-FB98-40D0-A8F5-FBEBCC76B01C}">
      <dgm:prSet custT="1"/>
      <dgm:spPr/>
      <dgm:t>
        <a:bodyPr/>
        <a:lstStyle/>
        <a:p>
          <a:r>
            <a:rPr lang="cs-CZ" sz="1600" b="1" dirty="0" smtClean="0"/>
            <a:t>Zelenina</a:t>
          </a:r>
        </a:p>
        <a:p>
          <a:r>
            <a:rPr lang="cs-CZ" sz="1600" b="1" dirty="0" smtClean="0"/>
            <a:t>Ovoce</a:t>
          </a:r>
        </a:p>
        <a:p>
          <a:r>
            <a:rPr lang="cs-CZ" sz="1600" b="1" dirty="0" smtClean="0"/>
            <a:t>Brambory</a:t>
          </a:r>
        </a:p>
        <a:p>
          <a:r>
            <a:rPr lang="cs-CZ" sz="1600" b="1" dirty="0" smtClean="0"/>
            <a:t>25%</a:t>
          </a:r>
          <a:endParaRPr lang="cs-CZ" sz="1600" b="1" dirty="0"/>
        </a:p>
      </dgm:t>
    </dgm:pt>
    <dgm:pt modelId="{E5C743AA-2DDC-48C5-A668-F00B6444511D}" type="parTrans" cxnId="{A27F930E-E4C9-409E-A740-43B260FC85FB}">
      <dgm:prSet/>
      <dgm:spPr/>
      <dgm:t>
        <a:bodyPr/>
        <a:lstStyle/>
        <a:p>
          <a:endParaRPr lang="cs-CZ"/>
        </a:p>
      </dgm:t>
    </dgm:pt>
    <dgm:pt modelId="{67DF7354-33BB-4277-9A74-4F7ECA27E1EC}" type="sibTrans" cxnId="{A27F930E-E4C9-409E-A740-43B260FC85FB}">
      <dgm:prSet/>
      <dgm:spPr/>
      <dgm:t>
        <a:bodyPr/>
        <a:lstStyle/>
        <a:p>
          <a:endParaRPr lang="cs-CZ"/>
        </a:p>
      </dgm:t>
    </dgm:pt>
    <dgm:pt modelId="{7B3FBD30-97E0-45A6-B560-A88587CA2119}">
      <dgm:prSet custT="1"/>
      <dgm:spPr/>
      <dgm:t>
        <a:bodyPr/>
        <a:lstStyle/>
        <a:p>
          <a:endParaRPr lang="cs-CZ" sz="1600" b="1" dirty="0" smtClean="0"/>
        </a:p>
        <a:p>
          <a:r>
            <a:rPr lang="cs-CZ" sz="1600" b="1" dirty="0" smtClean="0"/>
            <a:t>Mléko, mléčné výrobky</a:t>
          </a:r>
        </a:p>
        <a:p>
          <a:r>
            <a:rPr lang="cs-CZ" sz="1600" b="1" dirty="0" smtClean="0"/>
            <a:t>15%</a:t>
          </a:r>
        </a:p>
        <a:p>
          <a:r>
            <a:rPr lang="cs-CZ" sz="1600" b="1" dirty="0" smtClean="0"/>
            <a:t>Maso, masné výrobky, vejce</a:t>
          </a:r>
        </a:p>
        <a:p>
          <a:r>
            <a:rPr lang="cs-CZ" sz="1600" b="1" dirty="0" smtClean="0"/>
            <a:t>10%</a:t>
          </a:r>
        </a:p>
        <a:p>
          <a:endParaRPr lang="cs-CZ" sz="1600" b="1" dirty="0"/>
        </a:p>
      </dgm:t>
    </dgm:pt>
    <dgm:pt modelId="{9DE8F320-D7F6-41B5-BEAA-04AE84ADD22E}" type="parTrans" cxnId="{C233C1BF-640D-4937-823A-8404E64DD3AA}">
      <dgm:prSet/>
      <dgm:spPr/>
      <dgm:t>
        <a:bodyPr/>
        <a:lstStyle/>
        <a:p>
          <a:endParaRPr lang="cs-CZ"/>
        </a:p>
      </dgm:t>
    </dgm:pt>
    <dgm:pt modelId="{9BA05145-E0F3-4B3D-BBDE-7042E0CE3A1A}" type="sibTrans" cxnId="{C233C1BF-640D-4937-823A-8404E64DD3AA}">
      <dgm:prSet/>
      <dgm:spPr/>
      <dgm:t>
        <a:bodyPr/>
        <a:lstStyle/>
        <a:p>
          <a:endParaRPr lang="cs-CZ"/>
        </a:p>
      </dgm:t>
    </dgm:pt>
    <dgm:pt modelId="{674F69C7-C884-4340-A168-FAF471488A78}" type="pres">
      <dgm:prSet presAssocID="{3F848E73-782F-439D-A5EB-C4B279CD22EF}" presName="Name0" presStyleCnt="0">
        <dgm:presLayoutVars>
          <dgm:dir/>
          <dgm:animLvl val="lvl"/>
          <dgm:resizeHandles val="exact"/>
        </dgm:presLayoutVars>
      </dgm:prSet>
      <dgm:spPr/>
    </dgm:pt>
    <dgm:pt modelId="{D0546F4F-3521-47B0-9E58-7DC0A81CBADD}" type="pres">
      <dgm:prSet presAssocID="{B35898D6-A49A-419C-9789-8D8E0A9BBAA8}" presName="Name8" presStyleCnt="0"/>
      <dgm:spPr/>
    </dgm:pt>
    <dgm:pt modelId="{D392B35E-5CF5-4F0A-A51D-D823B8D528C7}" type="pres">
      <dgm:prSet presAssocID="{B35898D6-A49A-419C-9789-8D8E0A9BBAA8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1BA00D-13A6-4D72-9DCA-F070BA0C4954}" type="pres">
      <dgm:prSet presAssocID="{B35898D6-A49A-419C-9789-8D8E0A9BBAA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0B4DA6-C773-453E-AB79-730022B6CA33}" type="pres">
      <dgm:prSet presAssocID="{7B3FBD30-97E0-45A6-B560-A88587CA2119}" presName="Name8" presStyleCnt="0"/>
      <dgm:spPr/>
    </dgm:pt>
    <dgm:pt modelId="{7E833131-C417-4AF0-B51E-D518C909F64F}" type="pres">
      <dgm:prSet presAssocID="{7B3FBD30-97E0-45A6-B560-A88587CA2119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B809C9-1614-437B-A44E-C5DB03FA56E6}" type="pres">
      <dgm:prSet presAssocID="{7B3FBD30-97E0-45A6-B560-A88587CA211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9A3D5F-8E80-4176-B71A-4441A791DB37}" type="pres">
      <dgm:prSet presAssocID="{A213CF8F-FB98-40D0-A8F5-FBEBCC76B01C}" presName="Name8" presStyleCnt="0"/>
      <dgm:spPr/>
    </dgm:pt>
    <dgm:pt modelId="{12FB82EC-935C-441A-B216-CD5D0868BF5E}" type="pres">
      <dgm:prSet presAssocID="{A213CF8F-FB98-40D0-A8F5-FBEBCC76B01C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115159-F6F1-45EF-95DC-ECB4B1B0B5AD}" type="pres">
      <dgm:prSet presAssocID="{A213CF8F-FB98-40D0-A8F5-FBEBCC76B01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F50706-2CB9-494B-93F7-55C91028507F}" type="pres">
      <dgm:prSet presAssocID="{0D2640C3-5745-4141-A5B3-5A500BE8AEBF}" presName="Name8" presStyleCnt="0"/>
      <dgm:spPr/>
    </dgm:pt>
    <dgm:pt modelId="{896C3B34-83D7-4059-B57B-00877E0A6F28}" type="pres">
      <dgm:prSet presAssocID="{0D2640C3-5745-4141-A5B3-5A500BE8AEBF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3CFD50-8FD8-46FD-994D-CB183D316BFC}" type="pres">
      <dgm:prSet presAssocID="{0D2640C3-5745-4141-A5B3-5A500BE8AEB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2814C7-8BEB-4853-9597-EED31330E4CB}" type="presOf" srcId="{0D2640C3-5745-4141-A5B3-5A500BE8AEBF}" destId="{896C3B34-83D7-4059-B57B-00877E0A6F28}" srcOrd="0" destOrd="0" presId="urn:microsoft.com/office/officeart/2005/8/layout/pyramid1"/>
    <dgm:cxn modelId="{22448591-D998-4517-A23A-B27561DE757D}" type="presOf" srcId="{7B3FBD30-97E0-45A6-B560-A88587CA2119}" destId="{1FB809C9-1614-437B-A44E-C5DB03FA56E6}" srcOrd="1" destOrd="0" presId="urn:microsoft.com/office/officeart/2005/8/layout/pyramid1"/>
    <dgm:cxn modelId="{A27F930E-E4C9-409E-A740-43B260FC85FB}" srcId="{3F848E73-782F-439D-A5EB-C4B279CD22EF}" destId="{A213CF8F-FB98-40D0-A8F5-FBEBCC76B01C}" srcOrd="2" destOrd="0" parTransId="{E5C743AA-2DDC-48C5-A668-F00B6444511D}" sibTransId="{67DF7354-33BB-4277-9A74-4F7ECA27E1EC}"/>
    <dgm:cxn modelId="{482B6B05-A1AB-4BE5-9B40-CB797191F9F4}" srcId="{3F848E73-782F-439D-A5EB-C4B279CD22EF}" destId="{0D2640C3-5745-4141-A5B3-5A500BE8AEBF}" srcOrd="3" destOrd="0" parTransId="{BB44B46B-B341-4A40-96DD-09A47111A9C3}" sibTransId="{8B0EAC14-3C0C-4FF5-9A2A-2DB01C2B19FD}"/>
    <dgm:cxn modelId="{25402E8E-00A8-4E24-B973-2D9396F3E407}" type="presOf" srcId="{0D2640C3-5745-4141-A5B3-5A500BE8AEBF}" destId="{943CFD50-8FD8-46FD-994D-CB183D316BFC}" srcOrd="1" destOrd="0" presId="urn:microsoft.com/office/officeart/2005/8/layout/pyramid1"/>
    <dgm:cxn modelId="{A4C59AD9-EF76-4C40-9047-D10AF1E5D127}" type="presOf" srcId="{B35898D6-A49A-419C-9789-8D8E0A9BBAA8}" destId="{791BA00D-13A6-4D72-9DCA-F070BA0C4954}" srcOrd="1" destOrd="0" presId="urn:microsoft.com/office/officeart/2005/8/layout/pyramid1"/>
    <dgm:cxn modelId="{849B5229-0CEF-4399-9DCC-355B8950378C}" type="presOf" srcId="{3F848E73-782F-439D-A5EB-C4B279CD22EF}" destId="{674F69C7-C884-4340-A168-FAF471488A78}" srcOrd="0" destOrd="0" presId="urn:microsoft.com/office/officeart/2005/8/layout/pyramid1"/>
    <dgm:cxn modelId="{C2C339B2-6D7C-4DF2-AE20-BFF7CBF93FC3}" type="presOf" srcId="{A213CF8F-FB98-40D0-A8F5-FBEBCC76B01C}" destId="{AB115159-F6F1-45EF-95DC-ECB4B1B0B5AD}" srcOrd="1" destOrd="0" presId="urn:microsoft.com/office/officeart/2005/8/layout/pyramid1"/>
    <dgm:cxn modelId="{72D22A9A-304F-4773-B676-BDF377674105}" srcId="{3F848E73-782F-439D-A5EB-C4B279CD22EF}" destId="{B35898D6-A49A-419C-9789-8D8E0A9BBAA8}" srcOrd="0" destOrd="0" parTransId="{7BEE4724-C841-40EA-BE47-C035D8C919AD}" sibTransId="{C6ED2B79-7A2D-4C41-A24C-EE0E87048164}"/>
    <dgm:cxn modelId="{96C16A94-C775-4EBE-8B87-C55F87F0B9CE}" type="presOf" srcId="{A213CF8F-FB98-40D0-A8F5-FBEBCC76B01C}" destId="{12FB82EC-935C-441A-B216-CD5D0868BF5E}" srcOrd="0" destOrd="0" presId="urn:microsoft.com/office/officeart/2005/8/layout/pyramid1"/>
    <dgm:cxn modelId="{FF558514-6130-4DE3-B9CB-BA037C3BD21D}" type="presOf" srcId="{7B3FBD30-97E0-45A6-B560-A88587CA2119}" destId="{7E833131-C417-4AF0-B51E-D518C909F64F}" srcOrd="0" destOrd="0" presId="urn:microsoft.com/office/officeart/2005/8/layout/pyramid1"/>
    <dgm:cxn modelId="{BAB46F2C-7901-4594-A387-8CD1934ACDA6}" type="presOf" srcId="{B35898D6-A49A-419C-9789-8D8E0A9BBAA8}" destId="{D392B35E-5CF5-4F0A-A51D-D823B8D528C7}" srcOrd="0" destOrd="0" presId="urn:microsoft.com/office/officeart/2005/8/layout/pyramid1"/>
    <dgm:cxn modelId="{C233C1BF-640D-4937-823A-8404E64DD3AA}" srcId="{3F848E73-782F-439D-A5EB-C4B279CD22EF}" destId="{7B3FBD30-97E0-45A6-B560-A88587CA2119}" srcOrd="1" destOrd="0" parTransId="{9DE8F320-D7F6-41B5-BEAA-04AE84ADD22E}" sibTransId="{9BA05145-E0F3-4B3D-BBDE-7042E0CE3A1A}"/>
    <dgm:cxn modelId="{238EBE92-C633-4FBE-8064-8E32D7D1B0CC}" type="presParOf" srcId="{674F69C7-C884-4340-A168-FAF471488A78}" destId="{D0546F4F-3521-47B0-9E58-7DC0A81CBADD}" srcOrd="0" destOrd="0" presId="urn:microsoft.com/office/officeart/2005/8/layout/pyramid1"/>
    <dgm:cxn modelId="{B52385E1-D135-407C-962D-34E84BA36EE8}" type="presParOf" srcId="{D0546F4F-3521-47B0-9E58-7DC0A81CBADD}" destId="{D392B35E-5CF5-4F0A-A51D-D823B8D528C7}" srcOrd="0" destOrd="0" presId="urn:microsoft.com/office/officeart/2005/8/layout/pyramid1"/>
    <dgm:cxn modelId="{38470B52-F2B1-47EA-869E-498102BAE03F}" type="presParOf" srcId="{D0546F4F-3521-47B0-9E58-7DC0A81CBADD}" destId="{791BA00D-13A6-4D72-9DCA-F070BA0C4954}" srcOrd="1" destOrd="0" presId="urn:microsoft.com/office/officeart/2005/8/layout/pyramid1"/>
    <dgm:cxn modelId="{A0EE22FF-F301-4645-B2D8-4D8DD3CCA056}" type="presParOf" srcId="{674F69C7-C884-4340-A168-FAF471488A78}" destId="{910B4DA6-C773-453E-AB79-730022B6CA33}" srcOrd="1" destOrd="0" presId="urn:microsoft.com/office/officeart/2005/8/layout/pyramid1"/>
    <dgm:cxn modelId="{3DC486ED-7B3A-468E-AB4C-BAC02AD235C6}" type="presParOf" srcId="{910B4DA6-C773-453E-AB79-730022B6CA33}" destId="{7E833131-C417-4AF0-B51E-D518C909F64F}" srcOrd="0" destOrd="0" presId="urn:microsoft.com/office/officeart/2005/8/layout/pyramid1"/>
    <dgm:cxn modelId="{76918638-E13F-4DA9-8B12-1F0B2FB3F802}" type="presParOf" srcId="{910B4DA6-C773-453E-AB79-730022B6CA33}" destId="{1FB809C9-1614-437B-A44E-C5DB03FA56E6}" srcOrd="1" destOrd="0" presId="urn:microsoft.com/office/officeart/2005/8/layout/pyramid1"/>
    <dgm:cxn modelId="{DBCE6896-388D-4AC1-AE38-99194328CF86}" type="presParOf" srcId="{674F69C7-C884-4340-A168-FAF471488A78}" destId="{3F9A3D5F-8E80-4176-B71A-4441A791DB37}" srcOrd="2" destOrd="0" presId="urn:microsoft.com/office/officeart/2005/8/layout/pyramid1"/>
    <dgm:cxn modelId="{01DBD7BD-1AA1-4DC6-906D-88D3B6563186}" type="presParOf" srcId="{3F9A3D5F-8E80-4176-B71A-4441A791DB37}" destId="{12FB82EC-935C-441A-B216-CD5D0868BF5E}" srcOrd="0" destOrd="0" presId="urn:microsoft.com/office/officeart/2005/8/layout/pyramid1"/>
    <dgm:cxn modelId="{5A07FAE4-AB3C-4BD9-8FE2-9DC6EEA0B1C2}" type="presParOf" srcId="{3F9A3D5F-8E80-4176-B71A-4441A791DB37}" destId="{AB115159-F6F1-45EF-95DC-ECB4B1B0B5AD}" srcOrd="1" destOrd="0" presId="urn:microsoft.com/office/officeart/2005/8/layout/pyramid1"/>
    <dgm:cxn modelId="{5C946B06-1628-4A07-A6AD-F5863DF20C7F}" type="presParOf" srcId="{674F69C7-C884-4340-A168-FAF471488A78}" destId="{A8F50706-2CB9-494B-93F7-55C91028507F}" srcOrd="3" destOrd="0" presId="urn:microsoft.com/office/officeart/2005/8/layout/pyramid1"/>
    <dgm:cxn modelId="{349635BA-AC86-48A4-9D73-35D582F30F89}" type="presParOf" srcId="{A8F50706-2CB9-494B-93F7-55C91028507F}" destId="{896C3B34-83D7-4059-B57B-00877E0A6F28}" srcOrd="0" destOrd="0" presId="urn:microsoft.com/office/officeart/2005/8/layout/pyramid1"/>
    <dgm:cxn modelId="{4F1410CC-9066-4056-B05D-52C0153A8647}" type="presParOf" srcId="{A8F50706-2CB9-494B-93F7-55C91028507F}" destId="{943CFD50-8FD8-46FD-994D-CB183D316BFC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92B35E-5CF5-4F0A-A51D-D823B8D528C7}">
      <dsp:nvSpPr>
        <dsp:cNvPr id="0" name=""/>
        <dsp:cNvSpPr/>
      </dsp:nvSpPr>
      <dsp:spPr>
        <a:xfrm>
          <a:off x="3240360" y="0"/>
          <a:ext cx="2160240" cy="1350150"/>
        </a:xfrm>
        <a:prstGeom prst="trapezoid">
          <a:avLst>
            <a:gd name="adj" fmla="val 8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Tuky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Cukry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15%</a:t>
          </a:r>
          <a:endParaRPr lang="cs-CZ" sz="1600" b="1" kern="1200" dirty="0"/>
        </a:p>
      </dsp:txBody>
      <dsp:txXfrm>
        <a:off x="3240360" y="0"/>
        <a:ext cx="2160240" cy="1350150"/>
      </dsp:txXfrm>
    </dsp:sp>
    <dsp:sp modelId="{7E833131-C417-4AF0-B51E-D518C909F64F}">
      <dsp:nvSpPr>
        <dsp:cNvPr id="0" name=""/>
        <dsp:cNvSpPr/>
      </dsp:nvSpPr>
      <dsp:spPr>
        <a:xfrm>
          <a:off x="2160240" y="1350150"/>
          <a:ext cx="4320480" cy="1350150"/>
        </a:xfrm>
        <a:prstGeom prst="trapezoid">
          <a:avLst>
            <a:gd name="adj" fmla="val 8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Mléko, mléčné výrobky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15%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Maso, masné výrobky, vejce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10%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b="1" kern="1200" dirty="0"/>
        </a:p>
      </dsp:txBody>
      <dsp:txXfrm>
        <a:off x="2916323" y="1350150"/>
        <a:ext cx="2808312" cy="1350150"/>
      </dsp:txXfrm>
    </dsp:sp>
    <dsp:sp modelId="{12FB82EC-935C-441A-B216-CD5D0868BF5E}">
      <dsp:nvSpPr>
        <dsp:cNvPr id="0" name=""/>
        <dsp:cNvSpPr/>
      </dsp:nvSpPr>
      <dsp:spPr>
        <a:xfrm>
          <a:off x="1080119" y="2700300"/>
          <a:ext cx="6480720" cy="1350150"/>
        </a:xfrm>
        <a:prstGeom prst="trapezoid">
          <a:avLst>
            <a:gd name="adj" fmla="val 8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Zelenina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Ovoce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Brambory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25%</a:t>
          </a:r>
          <a:endParaRPr lang="cs-CZ" sz="1600" b="1" kern="1200" dirty="0"/>
        </a:p>
      </dsp:txBody>
      <dsp:txXfrm>
        <a:off x="2214245" y="2700300"/>
        <a:ext cx="4212468" cy="1350150"/>
      </dsp:txXfrm>
    </dsp:sp>
    <dsp:sp modelId="{896C3B34-83D7-4059-B57B-00877E0A6F28}">
      <dsp:nvSpPr>
        <dsp:cNvPr id="0" name=""/>
        <dsp:cNvSpPr/>
      </dsp:nvSpPr>
      <dsp:spPr>
        <a:xfrm>
          <a:off x="0" y="4050450"/>
          <a:ext cx="8640960" cy="1350150"/>
        </a:xfrm>
        <a:prstGeom prst="trapezoid">
          <a:avLst>
            <a:gd name="adj" fmla="val 8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Obiloviny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Luštěniny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35%</a:t>
          </a:r>
          <a:endParaRPr lang="cs-CZ" sz="1600" b="1" kern="1200" dirty="0"/>
        </a:p>
      </dsp:txBody>
      <dsp:txXfrm>
        <a:off x="1512167" y="4050450"/>
        <a:ext cx="5616624" cy="13501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7.10.2012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www.jidelniceknamiru.cz/wp-content/uploads/2010/09/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     </a:t>
            </a:r>
            <a:r>
              <a:rPr lang="cs-CZ" sz="4000" b="1" dirty="0" smtClean="0">
                <a:effectLst/>
                <a:latin typeface="Franklin Gothic Medium" pitchFamily="34" charset="0"/>
              </a:rPr>
              <a:t>DIGITÁLNÍ UČEBNÍ MATERIÁL</a:t>
            </a:r>
            <a:endParaRPr lang="cs-CZ" sz="4000" b="1" dirty="0">
              <a:effectLst/>
              <a:latin typeface="Franklin Gothic Medium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414326518"/>
              </p:ext>
            </p:extLst>
          </p:nvPr>
        </p:nvGraphicFramePr>
        <p:xfrm>
          <a:off x="1043608" y="1124748"/>
          <a:ext cx="7560840" cy="4554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6914"/>
                <a:gridCol w="4383926"/>
              </a:tblGrid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2936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VY_7_INOVACE_PV</a:t>
                      </a:r>
                      <a:r>
                        <a:rPr lang="cs-CZ" sz="1400" baseline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8</a:t>
                      </a:r>
                      <a:endParaRPr lang="cs-CZ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Potraviny a výživa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Zásady správné výživy a způsoby stravování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Smíšená strava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3.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 Marcela </a:t>
                      </a:r>
                      <a:r>
                        <a:rPr lang="cs-CZ" sz="1400" b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Königová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3937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03.07.2012</a:t>
                      </a:r>
                    </a:p>
                  </a:txBody>
                  <a:tcPr/>
                </a:tc>
              </a:tr>
              <a:tr h="99155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 se správným poměrem smíšené stravy. Materiál je určen pro žáky 3. ročníku obor kuchař, číšník do předmětu „Potraviny a výživa“. Slouží k procvičení učiva na interaktivní tabuli.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784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4824536"/>
          </a:xfrm>
        </p:spPr>
        <p:txBody>
          <a:bodyPr>
            <a:prstTxWarp prst="textDeflateInflate">
              <a:avLst/>
            </a:prstTxWarp>
            <a:normAutofit/>
          </a:bodyPr>
          <a:lstStyle/>
          <a:p>
            <a:pPr algn="ctr"/>
            <a:r>
              <a:rPr lang="cs-CZ" sz="2400" b="1" dirty="0" smtClean="0"/>
              <a:t>Smíšená strava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1026" name="Picture 2" descr="C:\Documents and Settings\Jarda\Local Settings\Temporary Internet Files\Content.IE5\D04LRF7O\MC9000196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276872"/>
            <a:ext cx="2774887" cy="34689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6549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>
            <a:normAutofit/>
          </a:bodyPr>
          <a:lstStyle/>
          <a:p>
            <a:pPr algn="ctr"/>
            <a:r>
              <a:rPr lang="cs-CZ" sz="4400" b="1" cap="none" dirty="0" smtClean="0"/>
              <a:t>OBSAH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sz="4000" dirty="0" smtClean="0"/>
              <a:t>Smíšená strava</a:t>
            </a:r>
          </a:p>
          <a:p>
            <a:r>
              <a:rPr lang="cs-CZ" sz="4000" dirty="0" smtClean="0"/>
              <a:t>Pyramida správné výživy</a:t>
            </a:r>
          </a:p>
          <a:p>
            <a:r>
              <a:rPr lang="cs-CZ" sz="4000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930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Smíšená strava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18457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 smtClean="0"/>
              <a:t>Je přirozená pro člověka</a:t>
            </a:r>
          </a:p>
          <a:p>
            <a:pPr>
              <a:defRPr/>
            </a:pPr>
            <a:r>
              <a:rPr lang="cs-CZ" dirty="0" smtClean="0"/>
              <a:t>Odpovídá fyziologickým potřebám</a:t>
            </a:r>
          </a:p>
          <a:p>
            <a:pPr>
              <a:defRPr/>
            </a:pPr>
            <a:r>
              <a:rPr lang="cs-CZ" dirty="0" smtClean="0"/>
              <a:t>Má být pestrá</a:t>
            </a:r>
          </a:p>
          <a:p>
            <a:pPr>
              <a:defRPr/>
            </a:pPr>
            <a:r>
              <a:rPr lang="cs-CZ" dirty="0" smtClean="0"/>
              <a:t>Musí obsahovat - 	živiny</a:t>
            </a:r>
          </a:p>
          <a:p>
            <a:pPr marL="0" indent="0">
              <a:buNone/>
              <a:defRPr/>
            </a:pPr>
            <a:r>
              <a:rPr lang="cs-CZ" dirty="0" smtClean="0"/>
              <a:t>				vitamíny</a:t>
            </a:r>
          </a:p>
          <a:p>
            <a:pPr marL="0" indent="0">
              <a:buNone/>
              <a:defRPr/>
            </a:pPr>
            <a:r>
              <a:rPr lang="cs-CZ" dirty="0" smtClean="0"/>
              <a:t>				minerální látky</a:t>
            </a:r>
          </a:p>
          <a:p>
            <a:pPr marL="0" indent="0">
              <a:buNone/>
              <a:defRPr/>
            </a:pPr>
            <a:r>
              <a:rPr lang="cs-CZ" dirty="0" smtClean="0"/>
              <a:t>				vodu</a:t>
            </a:r>
          </a:p>
          <a:p>
            <a:pPr marL="0" indent="0">
              <a:buNone/>
              <a:defRPr/>
            </a:pPr>
            <a:r>
              <a:rPr lang="cs-CZ" dirty="0" smtClean="0"/>
              <a:t>				soli</a:t>
            </a:r>
          </a:p>
          <a:p>
            <a:pPr marL="0" indent="0">
              <a:buNone/>
              <a:defRPr/>
            </a:pPr>
            <a:r>
              <a:rPr lang="cs-CZ" dirty="0" smtClean="0"/>
              <a:t>				vlákninu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www.jidelniceknamiru.cz/wp-content/uploads/2010/09/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204864"/>
            <a:ext cx="5544616" cy="39604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Pyramida správné výživy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8991600" cy="56612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b="1" dirty="0" smtClean="0"/>
              <a:t>	</a:t>
            </a:r>
          </a:p>
          <a:p>
            <a:pPr>
              <a:buNone/>
            </a:pPr>
            <a:r>
              <a:rPr lang="cs-CZ" sz="1800" b="1" dirty="0" smtClean="0"/>
              <a:t>				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				      Tuky</a:t>
            </a:r>
            <a:r>
              <a:rPr lang="cs-CZ" sz="1800" dirty="0" smtClean="0"/>
              <a:t>      	           </a:t>
            </a:r>
            <a:r>
              <a:rPr lang="cs-CZ" sz="1800" b="1" dirty="0" smtClean="0"/>
              <a:t>Cukry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1800" b="1" dirty="0" smtClean="0"/>
              <a:t>		Mléko a mléčné výrobky</a:t>
            </a:r>
            <a:r>
              <a:rPr lang="cs-CZ" sz="1800" dirty="0" smtClean="0"/>
              <a:t>			    </a:t>
            </a:r>
            <a:r>
              <a:rPr lang="cs-CZ" sz="1800" b="1" dirty="0" smtClean="0"/>
              <a:t>Maso, masné výrobky,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cs-CZ" sz="1800" b="1" dirty="0" smtClean="0"/>
              <a:t>							     vejce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 </a:t>
            </a:r>
          </a:p>
          <a:p>
            <a:pPr>
              <a:buNone/>
            </a:pPr>
            <a:r>
              <a:rPr lang="cs-CZ" sz="1800" dirty="0" smtClean="0"/>
              <a:t> 		   	</a:t>
            </a:r>
            <a:r>
              <a:rPr lang="cs-CZ" sz="1800" b="1" dirty="0" smtClean="0"/>
              <a:t>Zelenina</a:t>
            </a:r>
            <a:r>
              <a:rPr lang="cs-CZ" sz="1800" dirty="0" smtClean="0"/>
              <a:t>				            </a:t>
            </a:r>
            <a:r>
              <a:rPr lang="cs-CZ" sz="1800" b="1" dirty="0" smtClean="0"/>
              <a:t>Ovoce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 		           </a:t>
            </a:r>
            <a:r>
              <a:rPr lang="cs-CZ" sz="1800" b="1" dirty="0" smtClean="0"/>
              <a:t>Brambory</a:t>
            </a:r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		Obiloviny</a:t>
            </a:r>
            <a:r>
              <a:rPr lang="cs-CZ" sz="1800" dirty="0" smtClean="0"/>
              <a:t>						          </a:t>
            </a:r>
            <a:r>
              <a:rPr lang="cs-CZ" sz="1800" b="1" dirty="0" smtClean="0"/>
              <a:t>Luštěniny</a:t>
            </a:r>
            <a:endParaRPr lang="cs-CZ" sz="1800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pPr algn="ctr">
              <a:buNone/>
            </a:pPr>
            <a:endParaRPr lang="cs-CZ" sz="4000" b="1" dirty="0" smtClean="0"/>
          </a:p>
          <a:p>
            <a:pPr algn="ctr">
              <a:buNone/>
            </a:pPr>
            <a:endParaRPr lang="cs-CZ" sz="4000" b="1" dirty="0" smtClean="0"/>
          </a:p>
          <a:p>
            <a:pPr algn="ctr">
              <a:buNone/>
            </a:pP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298448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Pyramida správné výživy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scene3d>
              <a:camera prst="perspectiveContrastingRightFacing"/>
              <a:lightRig rig="threePt" dir="t"/>
            </a:scene3d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3200" b="1" dirty="0" smtClean="0"/>
              <a:t>Překreslete si výživovou pyramidu</a:t>
            </a:r>
            <a:endParaRPr lang="cs-CZ" sz="3200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</p:nvPr>
        </p:nvGraphicFramePr>
        <p:xfrm>
          <a:off x="755576" y="908720"/>
          <a:ext cx="864096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/>
          <a:lstStyle/>
          <a:p>
            <a:pPr algn="ctr"/>
            <a:r>
              <a:rPr lang="cs-CZ" b="1" dirty="0" smtClean="0"/>
              <a:t>Sestavte vlastní </a:t>
            </a:r>
            <a:r>
              <a:rPr lang="cs-CZ" sz="5400" b="1" dirty="0" smtClean="0"/>
              <a:t>denní</a:t>
            </a:r>
            <a:r>
              <a:rPr lang="cs-CZ" b="1" dirty="0" smtClean="0"/>
              <a:t> jídelníček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Zapište do pracovního listu:</a:t>
            </a:r>
          </a:p>
          <a:p>
            <a:pPr>
              <a:buNone/>
            </a:pPr>
            <a:endParaRPr lang="cs-CZ" sz="2800" b="1" dirty="0" smtClean="0"/>
          </a:p>
          <a:p>
            <a:pPr>
              <a:buNone/>
            </a:pPr>
            <a:r>
              <a:rPr lang="cs-CZ" sz="2800" b="1" dirty="0" smtClean="0"/>
              <a:t>				- </a:t>
            </a:r>
          </a:p>
          <a:p>
            <a:pPr>
              <a:buNone/>
            </a:pPr>
            <a:r>
              <a:rPr lang="cs-CZ" sz="2800" b="1" dirty="0" smtClean="0"/>
              <a:t>				-</a:t>
            </a:r>
          </a:p>
          <a:p>
            <a:pPr>
              <a:buNone/>
            </a:pPr>
            <a:r>
              <a:rPr lang="cs-CZ" sz="2800" b="1" dirty="0" smtClean="0"/>
              <a:t>				-</a:t>
            </a:r>
          </a:p>
          <a:p>
            <a:pPr>
              <a:buNone/>
            </a:pPr>
            <a:r>
              <a:rPr lang="cs-CZ" sz="2800" b="1" dirty="0" smtClean="0"/>
              <a:t>				-</a:t>
            </a:r>
          </a:p>
          <a:p>
            <a:pPr>
              <a:buNone/>
            </a:pPr>
            <a:r>
              <a:rPr lang="cs-CZ" sz="2800" b="1" dirty="0" smtClean="0"/>
              <a:t>				-</a:t>
            </a:r>
          </a:p>
          <a:p>
            <a:pPr>
              <a:buNone/>
            </a:pPr>
            <a:endParaRPr lang="cs-CZ" sz="2800" b="1" dirty="0"/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1259632" y="2708920"/>
            <a:ext cx="17064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snídaně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Obdélník s odříznutým příčným rohem 4"/>
          <p:cNvSpPr/>
          <p:nvPr/>
        </p:nvSpPr>
        <p:spPr>
          <a:xfrm>
            <a:off x="1259632" y="3717032"/>
            <a:ext cx="17064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oběd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Obdélník s odříznutým příčným rohem 5"/>
          <p:cNvSpPr/>
          <p:nvPr/>
        </p:nvSpPr>
        <p:spPr>
          <a:xfrm>
            <a:off x="1259632" y="3212976"/>
            <a:ext cx="17064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přesnídávka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bdélník s odříznutým příčným rohem 6"/>
          <p:cNvSpPr/>
          <p:nvPr/>
        </p:nvSpPr>
        <p:spPr>
          <a:xfrm>
            <a:off x="1259632" y="4221088"/>
            <a:ext cx="17064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svačina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Obdélník s odříznutým příčným rohem 7"/>
          <p:cNvSpPr/>
          <p:nvPr/>
        </p:nvSpPr>
        <p:spPr>
          <a:xfrm>
            <a:off x="1259632" y="4725144"/>
            <a:ext cx="17064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večeře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110676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Zdroje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Šebelová, Marie. </a:t>
            </a:r>
            <a:r>
              <a:rPr lang="cs-CZ" sz="2000" i="1" dirty="0" smtClean="0"/>
              <a:t>Potraviny a výživa. </a:t>
            </a:r>
            <a:r>
              <a:rPr lang="cs-CZ" sz="2000" dirty="0" smtClean="0"/>
              <a:t>Praha: nakladatelství Parta, 2002. ISBN 80-7320-010-4</a:t>
            </a:r>
          </a:p>
          <a:p>
            <a:r>
              <a:rPr lang="cs-CZ" sz="2000" dirty="0" smtClean="0"/>
              <a:t>Šindelková, Alena. </a:t>
            </a:r>
            <a:r>
              <a:rPr lang="cs-CZ" sz="2000" i="1" dirty="0" smtClean="0"/>
              <a:t>Technologie 1. díl</a:t>
            </a:r>
            <a:r>
              <a:rPr lang="cs-CZ" sz="2000" dirty="0" smtClean="0"/>
              <a:t>. Praha: nakladatelství Parta, 2001. ISBN 80-85989-83-2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Obrázky:</a:t>
            </a:r>
          </a:p>
          <a:p>
            <a:r>
              <a:rPr lang="cs-CZ" sz="2000" b="1" dirty="0" smtClean="0">
                <a:hlinkClick r:id="rId2"/>
              </a:rPr>
              <a:t>http://www.jidelniceknamiru.cz/wp-content/uploads/2010/09/1.jpg</a:t>
            </a:r>
            <a:r>
              <a:rPr lang="cs-CZ" sz="2000" b="1" dirty="0" smtClean="0"/>
              <a:t>,  11.06.2012</a:t>
            </a:r>
          </a:p>
          <a:p>
            <a:r>
              <a:rPr lang="cs-CZ" sz="2000" b="1" dirty="0" smtClean="0">
                <a:hlinkClick r:id="rId3"/>
              </a:rPr>
              <a:t>http://office.microsoft.com</a:t>
            </a:r>
            <a:r>
              <a:rPr lang="cs-CZ" sz="2000" b="1" dirty="0" smtClean="0"/>
              <a:t>, Galerie Office, 11.06.2012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415</TotalTime>
  <Words>238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     DIGITÁLNÍ UČEBNÍ MATERIÁL</vt:lpstr>
      <vt:lpstr>Smíšená strava </vt:lpstr>
      <vt:lpstr>OBSAH</vt:lpstr>
      <vt:lpstr>Smíšená strava</vt:lpstr>
      <vt:lpstr>Pyramida správné výživy</vt:lpstr>
      <vt:lpstr>Pyramida správné výživy</vt:lpstr>
      <vt:lpstr>Sestavte vlastní denní jídelníček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ZÁSADY SPRÁVNÉ VÝŽIVY</dc:title>
  <cp:lastModifiedBy>J.Konig</cp:lastModifiedBy>
  <cp:revision>103</cp:revision>
  <dcterms:modified xsi:type="dcterms:W3CDTF">2012-10-07T08:34:46Z</dcterms:modified>
</cp:coreProperties>
</file>