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07105123"/>
              </p:ext>
            </p:extLst>
          </p:nvPr>
        </p:nvGraphicFramePr>
        <p:xfrm>
          <a:off x="323528" y="1124748"/>
          <a:ext cx="7704856" cy="455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7426"/>
                <a:gridCol w="4467430"/>
              </a:tblGrid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2936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12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Diferencovaná strava 1. 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05.07.2012</a:t>
                      </a:r>
                    </a:p>
                  </a:txBody>
                  <a:tcPr/>
                </a:tc>
              </a:tr>
              <a:tr h="9915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diferencované stravy 1.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699248" cy="2996952"/>
          </a:xfrm>
        </p:spPr>
        <p:txBody>
          <a:bodyPr>
            <a:noAutofit/>
            <a:scene3d>
              <a:camera prst="isometricOffAxis1Right"/>
              <a:lightRig rig="threePt" dir="t"/>
            </a:scene3d>
          </a:bodyPr>
          <a:lstStyle/>
          <a:p>
            <a:r>
              <a:rPr lang="cs-CZ" sz="8000" dirty="0" smtClean="0">
                <a:latin typeface="Franklin Gothic Medium" pitchFamily="34" charset="0"/>
              </a:rPr>
              <a:t>Diferencované stravování 1.</a:t>
            </a:r>
            <a:endParaRPr lang="cs-CZ" sz="8000" dirty="0">
              <a:latin typeface="Franklin Gothic Medium" pitchFamily="34" charset="0"/>
            </a:endParaRPr>
          </a:p>
        </p:txBody>
      </p:sp>
      <p:pic>
        <p:nvPicPr>
          <p:cNvPr id="1036" name="Picture 12" descr="C:\Documents and Settings\Jarda\Local Settings\Temporary Internet Files\Content.IE5\ZHWF88S9\MP9004331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428999"/>
            <a:ext cx="5256584" cy="32403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cap="none" dirty="0" smtClean="0">
                <a:latin typeface="Franklin Gothic Medium" pitchFamily="34" charset="0"/>
              </a:rPr>
              <a:t>OBSAH</a:t>
            </a:r>
            <a:endParaRPr lang="cs-CZ" sz="4400" cap="none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4250872"/>
          </a:xfrm>
        </p:spPr>
        <p:txBody>
          <a:bodyPr/>
          <a:lstStyle/>
          <a:p>
            <a:r>
              <a:rPr lang="cs-CZ" sz="2800" dirty="0" smtClean="0">
                <a:latin typeface="Franklin Gothic Medium" pitchFamily="34" charset="0"/>
              </a:rPr>
              <a:t>Diferencovat – pojem</a:t>
            </a:r>
          </a:p>
          <a:p>
            <a:r>
              <a:rPr lang="cs-CZ" sz="2800" dirty="0" smtClean="0">
                <a:latin typeface="Franklin Gothic Medium" pitchFamily="34" charset="0"/>
              </a:rPr>
              <a:t>Zásady diferencované stravy</a:t>
            </a:r>
          </a:p>
          <a:p>
            <a:r>
              <a:rPr lang="cs-CZ" sz="2800" dirty="0" smtClean="0">
                <a:latin typeface="Franklin Gothic Medium" pitchFamily="34" charset="0"/>
              </a:rPr>
              <a:t>Jednotlivé skupiny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cap="none" dirty="0" smtClean="0">
                <a:latin typeface="Franklin Gothic Medium" pitchFamily="34" charset="0"/>
              </a:rPr>
              <a:t>DIFERENCOVAT</a:t>
            </a:r>
            <a:endParaRPr lang="cs-CZ" sz="4400" cap="none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239000" cy="4466896"/>
          </a:xfrm>
        </p:spPr>
        <p:txBody>
          <a:bodyPr/>
          <a:lstStyle/>
          <a:p>
            <a:r>
              <a:rPr lang="cs-CZ" b="1" dirty="0" smtClean="0"/>
              <a:t>Diference</a:t>
            </a:r>
            <a:r>
              <a:rPr lang="cs-CZ" dirty="0" smtClean="0"/>
              <a:t> = 	rozdíl, různost</a:t>
            </a:r>
          </a:p>
          <a:p>
            <a:r>
              <a:rPr lang="cs-CZ" b="1" dirty="0" smtClean="0"/>
              <a:t>Diferencovat</a:t>
            </a:r>
            <a:r>
              <a:rPr lang="cs-CZ" dirty="0" smtClean="0"/>
              <a:t> = 	přizpůsobovat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Diferencované stravování </a:t>
            </a:r>
            <a:r>
              <a:rPr lang="cs-CZ" dirty="0" smtClean="0"/>
              <a:t>= přizpůsobování stravy různým podmínkám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latin typeface="Franklin Gothic Medium" pitchFamily="34" charset="0"/>
              </a:rPr>
              <a:t>Zásady diferencované stravy</a:t>
            </a:r>
            <a:endParaRPr lang="cs-CZ" sz="40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9416"/>
            <a:ext cx="7920880" cy="4846320"/>
          </a:xfrm>
        </p:spPr>
        <p:txBody>
          <a:bodyPr/>
          <a:lstStyle/>
          <a:p>
            <a:r>
              <a:rPr lang="cs-CZ" b="1" dirty="0" smtClean="0"/>
              <a:t>Stravu diferencujeme (přizpůsobujeme) podle -</a:t>
            </a:r>
          </a:p>
          <a:p>
            <a:pPr>
              <a:buNone/>
            </a:pPr>
            <a:r>
              <a:rPr lang="cs-CZ" b="1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-věku</a:t>
            </a:r>
          </a:p>
          <a:p>
            <a:pPr>
              <a:buNone/>
            </a:pPr>
            <a:r>
              <a:rPr lang="cs-CZ" dirty="0" smtClean="0"/>
              <a:t>			-pohlaví</a:t>
            </a:r>
          </a:p>
          <a:p>
            <a:pPr>
              <a:buNone/>
            </a:pPr>
            <a:r>
              <a:rPr lang="cs-CZ" dirty="0" smtClean="0"/>
              <a:t>			-specifických fyziologických 			 	 podmínek</a:t>
            </a:r>
          </a:p>
          <a:p>
            <a:pPr>
              <a:buNone/>
            </a:pPr>
            <a:r>
              <a:rPr lang="cs-CZ" dirty="0" smtClean="0"/>
              <a:t>			-pracovních podmínek</a:t>
            </a:r>
          </a:p>
          <a:p>
            <a:pPr>
              <a:buNone/>
            </a:pPr>
            <a:r>
              <a:rPr lang="cs-CZ" dirty="0" smtClean="0"/>
              <a:t>			-zdravotního stavu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Jednotlivé skupiny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4250872"/>
          </a:xfrm>
        </p:spPr>
        <p:txBody>
          <a:bodyPr/>
          <a:lstStyle/>
          <a:p>
            <a:r>
              <a:rPr lang="cs-CZ" dirty="0" smtClean="0"/>
              <a:t>Výživa dětí a mladistvých</a:t>
            </a:r>
          </a:p>
          <a:p>
            <a:r>
              <a:rPr lang="cs-CZ" dirty="0" smtClean="0"/>
              <a:t>Výživa dospělých v různých pracovních podmínkách</a:t>
            </a:r>
          </a:p>
          <a:p>
            <a:r>
              <a:rPr lang="cs-CZ" dirty="0" smtClean="0"/>
              <a:t>Výživa starých osob</a:t>
            </a:r>
          </a:p>
          <a:p>
            <a:r>
              <a:rPr lang="cs-CZ" dirty="0" smtClean="0"/>
              <a:t>Výživa v mimořádných životních podmínkách</a:t>
            </a:r>
          </a:p>
          <a:p>
            <a:r>
              <a:rPr lang="cs-CZ" dirty="0" smtClean="0"/>
              <a:t>Výživa těhotných a kojících žen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u217ucitel.SOSGS\Local Settings\Temporary Internet Files\Content.IE5\7TYPK5DG\MC9004375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450" y="4869160"/>
            <a:ext cx="1866900" cy="1597025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zdroje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latin typeface="Franklin Gothic Medium" pitchFamily="34" charset="0"/>
              </a:rPr>
              <a:t>Praha: nakladatelství Parta, 2002. ISBN 80-7320-010-4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Obrázky: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05.07.2012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</TotalTime>
  <Words>194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 DIGITÁLNÍ UČEBNÍ MATERIÁL</vt:lpstr>
      <vt:lpstr>Diferencované stravování 1.</vt:lpstr>
      <vt:lpstr>OBSAH</vt:lpstr>
      <vt:lpstr>DIFERENCOVAT</vt:lpstr>
      <vt:lpstr>Zásady diferencované stravy</vt:lpstr>
      <vt:lpstr>Jednotlivé skupiny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Název školy:     Plný název školy     Autor:    Ing. Marcela Königová     Název materiálu:     VY_32_inovace_10_Potraviny a     výživa_Diferencovaná strava I.     Téma:    Makrobiotická strava     Číslo projektu:</dc:title>
  <cp:lastModifiedBy>U217UCITEL</cp:lastModifiedBy>
  <cp:revision>27</cp:revision>
  <dcterms:modified xsi:type="dcterms:W3CDTF">2013-01-11T11:05:53Z</dcterms:modified>
</cp:coreProperties>
</file>