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29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260648"/>
            <a:ext cx="7632848" cy="841248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/>
                <a:latin typeface="Franklin Gothic Medium" pitchFamily="34" charset="0"/>
              </a:rPr>
              <a:t> DIGITÁLNÍ UČEBNÍ MATERIÁL</a:t>
            </a:r>
            <a:endParaRPr lang="cs-CZ" sz="4000" b="1" dirty="0">
              <a:effectLst/>
              <a:latin typeface="Franklin Gothic Medium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xmlns="" val="3189474322"/>
              </p:ext>
            </p:extLst>
          </p:nvPr>
        </p:nvGraphicFramePr>
        <p:xfrm>
          <a:off x="323528" y="1124748"/>
          <a:ext cx="7704856" cy="455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37426"/>
                <a:gridCol w="4467430"/>
              </a:tblGrid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29362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VY_7_INOVACE_PV</a:t>
                      </a:r>
                      <a:r>
                        <a:rPr lang="cs-CZ" sz="1400" baseline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14</a:t>
                      </a:r>
                      <a:endParaRPr lang="cs-CZ" sz="140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Potraviny a výživa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Zásady správné výživy a způsoby stravování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Diferencovaná strava 3. 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3.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 Marcela </a:t>
                      </a:r>
                      <a:r>
                        <a:rPr lang="cs-CZ" sz="1400" b="0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Königová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11.07.2012</a:t>
                      </a:r>
                    </a:p>
                  </a:txBody>
                  <a:tcPr/>
                </a:tc>
              </a:tr>
              <a:tr h="99155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 se zásadami diferencované stravy 3. Materiál je určen pro žáky 3. ročníku obor kuchař, číšník do předmětu „Potraviny a výživa“. Slouží k procvičení učiva na interaktivní tabuli.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68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028384" cy="3429000"/>
          </a:xfrm>
        </p:spPr>
        <p:txBody>
          <a:bodyPr>
            <a:noAutofit/>
            <a:scene3d>
              <a:camera prst="perspectiveContrastingRightFacing"/>
              <a:lightRig rig="threePt" dir="t"/>
            </a:scene3d>
          </a:bodyPr>
          <a:lstStyle/>
          <a:p>
            <a:pPr algn="ctr"/>
            <a:r>
              <a:rPr lang="cs-CZ" sz="8000" dirty="0" smtClean="0">
                <a:latin typeface="Franklin Gothic Medium" pitchFamily="34" charset="0"/>
              </a:rPr>
              <a:t>Diferencované stravování 3.</a:t>
            </a:r>
            <a:endParaRPr lang="cs-CZ" sz="8000" dirty="0"/>
          </a:p>
        </p:txBody>
      </p:sp>
      <p:pic>
        <p:nvPicPr>
          <p:cNvPr id="1028" name="Picture 4" descr="C:\Documents and Settings\Jarda\Local Settings\Temporary Internet Files\Content.IE5\LJNAWQ28\MC90005345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3284984"/>
            <a:ext cx="4320480" cy="25922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latin typeface="Franklin Gothic Medium" pitchFamily="34" charset="0"/>
              </a:rPr>
              <a:t>obsah</a:t>
            </a:r>
            <a:endParaRPr lang="cs-CZ" sz="4400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7239000" cy="4322880"/>
          </a:xfrm>
        </p:spPr>
        <p:txBody>
          <a:bodyPr/>
          <a:lstStyle/>
          <a:p>
            <a:r>
              <a:rPr lang="cs-CZ" dirty="0" smtClean="0">
                <a:latin typeface="Franklin Gothic Medium" pitchFamily="34" charset="0"/>
              </a:rPr>
              <a:t>Výživa dospělých </a:t>
            </a:r>
          </a:p>
          <a:p>
            <a:r>
              <a:rPr lang="cs-CZ" dirty="0" smtClean="0">
                <a:latin typeface="Franklin Gothic Medium" pitchFamily="34" charset="0"/>
              </a:rPr>
              <a:t>Strava v různých pracovních podmínkách</a:t>
            </a:r>
          </a:p>
          <a:p>
            <a:pPr>
              <a:buNone/>
            </a:pPr>
            <a:endParaRPr lang="cs-CZ" dirty="0">
              <a:latin typeface="Franklin Gothic Medium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latin typeface="Franklin Gothic Medium" pitchFamily="34" charset="0"/>
              </a:rPr>
              <a:t>Výživa dospělých</a:t>
            </a:r>
            <a:endParaRPr lang="cs-CZ" sz="4400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7239000" cy="4322880"/>
          </a:xfrm>
        </p:spPr>
        <p:txBody>
          <a:bodyPr/>
          <a:lstStyle/>
          <a:p>
            <a:r>
              <a:rPr lang="cs-CZ" dirty="0" smtClean="0">
                <a:latin typeface="Franklin Gothic Medium" pitchFamily="34" charset="0"/>
              </a:rPr>
              <a:t>Různé pracovní podmínky ovlivňují nároky na stravování dospělých</a:t>
            </a:r>
          </a:p>
          <a:p>
            <a:r>
              <a:rPr lang="cs-CZ" dirty="0" smtClean="0">
                <a:latin typeface="Franklin Gothic Medium" pitchFamily="34" charset="0"/>
              </a:rPr>
              <a:t>Jednotlivá zaměstnání se od sebe liší stupněm tělesné námahy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latin typeface="Franklin Gothic Medium" pitchFamily="34" charset="0"/>
              </a:rPr>
              <a:t>Strava v různých pracovních podmínkách</a:t>
            </a:r>
            <a:endParaRPr lang="cs-CZ" sz="4400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3200" b="1" dirty="0" smtClean="0">
                <a:latin typeface="Franklin Gothic Medium" pitchFamily="34" charset="0"/>
              </a:rPr>
              <a:t>Strava těžce pracujících </a:t>
            </a:r>
            <a:r>
              <a:rPr lang="cs-CZ" dirty="0" smtClean="0">
                <a:latin typeface="Franklin Gothic Medium" pitchFamily="34" charset="0"/>
              </a:rPr>
              <a:t>–</a:t>
            </a:r>
          </a:p>
          <a:p>
            <a:r>
              <a:rPr lang="cs-CZ" dirty="0" smtClean="0">
                <a:latin typeface="Franklin Gothic Medium" pitchFamily="34" charset="0"/>
              </a:rPr>
              <a:t>Vysoká spotřeba energie</a:t>
            </a:r>
          </a:p>
          <a:p>
            <a:r>
              <a:rPr lang="cs-CZ" dirty="0" smtClean="0">
                <a:latin typeface="Franklin Gothic Medium" pitchFamily="34" charset="0"/>
              </a:rPr>
              <a:t>Strava obsahuje energetické potraviny</a:t>
            </a:r>
          </a:p>
          <a:p>
            <a:endParaRPr lang="cs-CZ" dirty="0" smtClean="0">
              <a:latin typeface="Franklin Gothic Medium" pitchFamily="34" charset="0"/>
            </a:endParaRPr>
          </a:p>
          <a:p>
            <a:pPr>
              <a:buNone/>
            </a:pPr>
            <a:r>
              <a:rPr lang="cs-CZ" sz="3200" b="1" dirty="0" smtClean="0">
                <a:latin typeface="Franklin Gothic Medium" pitchFamily="34" charset="0"/>
              </a:rPr>
              <a:t>Strava v horkých provozech </a:t>
            </a:r>
            <a:r>
              <a:rPr lang="cs-CZ" dirty="0" smtClean="0">
                <a:latin typeface="Franklin Gothic Medium" pitchFamily="34" charset="0"/>
              </a:rPr>
              <a:t>– </a:t>
            </a:r>
          </a:p>
          <a:p>
            <a:r>
              <a:rPr lang="cs-CZ" dirty="0" smtClean="0">
                <a:latin typeface="Franklin Gothic Medium" pitchFamily="34" charset="0"/>
              </a:rPr>
              <a:t>Zvýšené pocení = úbytek tekutin a soli</a:t>
            </a:r>
          </a:p>
          <a:p>
            <a:r>
              <a:rPr lang="cs-CZ" dirty="0" smtClean="0">
                <a:latin typeface="Franklin Gothic Medium" pitchFamily="34" charset="0"/>
              </a:rPr>
              <a:t>Strava obsahuje vyšší množství tekutin např. minerální vody s obsahem soli</a:t>
            </a:r>
            <a:endParaRPr lang="cs-CZ" dirty="0">
              <a:latin typeface="Franklin Gothic Medium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latin typeface="Franklin Gothic Medium" pitchFamily="34" charset="0"/>
              </a:rPr>
              <a:t>Strava v různých pracovních podmínkách</a:t>
            </a:r>
            <a:endParaRPr lang="cs-CZ" sz="4400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9416"/>
            <a:ext cx="7848872" cy="4846320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3200" b="1" dirty="0" smtClean="0">
                <a:latin typeface="Franklin Gothic Medium" pitchFamily="34" charset="0"/>
              </a:rPr>
              <a:t>Stravování zemědělců </a:t>
            </a:r>
            <a:r>
              <a:rPr lang="cs-CZ" dirty="0" smtClean="0">
                <a:latin typeface="Franklin Gothic Medium" pitchFamily="34" charset="0"/>
              </a:rPr>
              <a:t>– </a:t>
            </a:r>
          </a:p>
          <a:p>
            <a:r>
              <a:rPr lang="cs-CZ" dirty="0" smtClean="0">
                <a:latin typeface="Franklin Gothic Medium" pitchFamily="34" charset="0"/>
              </a:rPr>
              <a:t>Důležité je sladit čas práce s časem podávání jídla</a:t>
            </a:r>
          </a:p>
          <a:p>
            <a:endParaRPr lang="cs-CZ" dirty="0" smtClean="0">
              <a:latin typeface="Franklin Gothic Medium" pitchFamily="34" charset="0"/>
            </a:endParaRPr>
          </a:p>
          <a:p>
            <a:pPr>
              <a:buNone/>
            </a:pPr>
            <a:r>
              <a:rPr lang="cs-CZ" sz="3200" b="1" dirty="0" smtClean="0">
                <a:latin typeface="Franklin Gothic Medium" pitchFamily="34" charset="0"/>
              </a:rPr>
              <a:t>Stravování pracujících v chladném prostředí </a:t>
            </a:r>
            <a:r>
              <a:rPr lang="cs-CZ" sz="3200" dirty="0" smtClean="0">
                <a:latin typeface="Franklin Gothic Medium" pitchFamily="34" charset="0"/>
              </a:rPr>
              <a:t>– </a:t>
            </a:r>
          </a:p>
          <a:p>
            <a:r>
              <a:rPr lang="cs-CZ" dirty="0" smtClean="0">
                <a:latin typeface="Franklin Gothic Medium" pitchFamily="34" charset="0"/>
              </a:rPr>
              <a:t>Dochází ke zvýšeným tepelným ztrátám</a:t>
            </a:r>
          </a:p>
          <a:p>
            <a:r>
              <a:rPr lang="cs-CZ" dirty="0" smtClean="0">
                <a:latin typeface="Franklin Gothic Medium" pitchFamily="34" charset="0"/>
              </a:rPr>
              <a:t>Strava obsahuje vysokou EH a vitamín C</a:t>
            </a:r>
          </a:p>
          <a:p>
            <a:pPr>
              <a:buNone/>
            </a:pPr>
            <a:endParaRPr lang="cs-CZ" dirty="0" smtClean="0">
              <a:latin typeface="Franklin Gothic Medium" pitchFamily="34" charset="0"/>
            </a:endParaRPr>
          </a:p>
          <a:p>
            <a:pPr>
              <a:buNone/>
            </a:pPr>
            <a:r>
              <a:rPr lang="cs-CZ" sz="3500" b="1" dirty="0" smtClean="0">
                <a:latin typeface="Franklin Gothic Medium" pitchFamily="34" charset="0"/>
              </a:rPr>
              <a:t>Stravování duševně pracujících </a:t>
            </a:r>
            <a:r>
              <a:rPr lang="cs-CZ" dirty="0" smtClean="0">
                <a:latin typeface="Franklin Gothic Medium" pitchFamily="34" charset="0"/>
              </a:rPr>
              <a:t>– </a:t>
            </a:r>
          </a:p>
          <a:p>
            <a:r>
              <a:rPr lang="cs-CZ" dirty="0" smtClean="0">
                <a:latin typeface="Franklin Gothic Medium" pitchFamily="34" charset="0"/>
              </a:rPr>
              <a:t>Pozor na nepřejídání se</a:t>
            </a:r>
          </a:p>
          <a:p>
            <a:r>
              <a:rPr lang="cs-CZ" dirty="0" smtClean="0">
                <a:latin typeface="Franklin Gothic Medium" pitchFamily="34" charset="0"/>
              </a:rPr>
              <a:t>Strava obsahuje nižší nároky na EH a vyšší BH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latin typeface="Franklin Gothic Medium" pitchFamily="34" charset="0"/>
              </a:rPr>
              <a:t>Strava v různých pracovních podmínkách</a:t>
            </a:r>
            <a:endParaRPr lang="cs-CZ" sz="4400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9416"/>
            <a:ext cx="8172400" cy="4846320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3200" b="1" dirty="0" smtClean="0">
                <a:latin typeface="Franklin Gothic Medium" pitchFamily="34" charset="0"/>
              </a:rPr>
              <a:t>Strava ve změněných podmínkách </a:t>
            </a:r>
            <a:r>
              <a:rPr lang="cs-CZ" dirty="0" smtClean="0">
                <a:latin typeface="Franklin Gothic Medium" pitchFamily="34" charset="0"/>
              </a:rPr>
              <a:t>– </a:t>
            </a:r>
          </a:p>
          <a:p>
            <a:r>
              <a:rPr lang="cs-CZ" dirty="0" smtClean="0">
                <a:latin typeface="Franklin Gothic Medium" pitchFamily="34" charset="0"/>
              </a:rPr>
              <a:t>Pracovníci často cestují nebo jsou vzdáleni od přísunu stravy</a:t>
            </a:r>
          </a:p>
          <a:p>
            <a:r>
              <a:rPr lang="cs-CZ" dirty="0" smtClean="0">
                <a:latin typeface="Franklin Gothic Medium" pitchFamily="34" charset="0"/>
              </a:rPr>
              <a:t>Sladění stravy a pracovního výkonu</a:t>
            </a:r>
          </a:p>
          <a:p>
            <a:endParaRPr lang="cs-CZ" dirty="0" smtClean="0">
              <a:latin typeface="Franklin Gothic Medium" pitchFamily="34" charset="0"/>
            </a:endParaRPr>
          </a:p>
          <a:p>
            <a:pPr>
              <a:buNone/>
            </a:pPr>
            <a:r>
              <a:rPr lang="cs-CZ" sz="3200" b="1" dirty="0" smtClean="0">
                <a:latin typeface="Franklin Gothic Medium" pitchFamily="34" charset="0"/>
              </a:rPr>
              <a:t>Stravování při práci s chemickými škodlivinami </a:t>
            </a:r>
            <a:r>
              <a:rPr lang="cs-CZ" dirty="0" smtClean="0">
                <a:latin typeface="Franklin Gothic Medium" pitchFamily="34" charset="0"/>
              </a:rPr>
              <a:t>– </a:t>
            </a:r>
          </a:p>
          <a:p>
            <a:r>
              <a:rPr lang="cs-CZ" dirty="0" smtClean="0">
                <a:latin typeface="Franklin Gothic Medium" pitchFamily="34" charset="0"/>
              </a:rPr>
              <a:t>Škodliviny zasahují metabolismus bílkovin, vitamínů, minerálních látek</a:t>
            </a:r>
          </a:p>
          <a:p>
            <a:r>
              <a:rPr lang="cs-CZ" dirty="0" smtClean="0">
                <a:latin typeface="Franklin Gothic Medium" pitchFamily="34" charset="0"/>
              </a:rPr>
              <a:t>Strava obsahuje vyšší přísun bílkovin, vitamínů, minerálních látek</a:t>
            </a:r>
          </a:p>
          <a:p>
            <a:r>
              <a:rPr lang="cs-CZ" dirty="0" smtClean="0">
                <a:latin typeface="Franklin Gothic Medium" pitchFamily="34" charset="0"/>
              </a:rPr>
              <a:t>Omezují se tuky</a:t>
            </a:r>
            <a:endParaRPr lang="cs-CZ" dirty="0">
              <a:latin typeface="Franklin Gothic Medium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latin typeface="Franklin Gothic Medium" pitchFamily="34" charset="0"/>
              </a:rPr>
              <a:t>zdroje</a:t>
            </a:r>
            <a:endParaRPr lang="cs-CZ" sz="4400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>
                <a:latin typeface="Franklin Gothic Medium" pitchFamily="34" charset="0"/>
              </a:rPr>
              <a:t>Šebelová, Marie. </a:t>
            </a:r>
            <a:r>
              <a:rPr lang="cs-CZ" sz="2000" i="1" dirty="0" smtClean="0">
                <a:latin typeface="Franklin Gothic Medium" pitchFamily="34" charset="0"/>
              </a:rPr>
              <a:t>Potraviny a výživa. </a:t>
            </a:r>
            <a:r>
              <a:rPr lang="cs-CZ" sz="2000" dirty="0" smtClean="0">
                <a:latin typeface="Franklin Gothic Medium" pitchFamily="34" charset="0"/>
              </a:rPr>
              <a:t>Praha: nakladatelství Parta, 2002. ISBN 80-7320-010-4</a:t>
            </a:r>
          </a:p>
          <a:p>
            <a:pPr>
              <a:buNone/>
            </a:pPr>
            <a:endParaRPr lang="cs-CZ" sz="2400" dirty="0" smtClean="0">
              <a:latin typeface="Franklin Gothic Medium" pitchFamily="34" charset="0"/>
            </a:endParaRPr>
          </a:p>
          <a:p>
            <a:pPr>
              <a:buNone/>
            </a:pPr>
            <a:r>
              <a:rPr lang="cs-CZ" sz="2000" b="1" dirty="0" smtClean="0">
                <a:latin typeface="Franklin Gothic Medium" pitchFamily="34" charset="0"/>
              </a:rPr>
              <a:t>Obrázky:</a:t>
            </a:r>
          </a:p>
          <a:p>
            <a:r>
              <a:rPr lang="cs-CZ" sz="2000" dirty="0" smtClean="0">
                <a:latin typeface="Franklin Gothic Medium" pitchFamily="34" charset="0"/>
                <a:hlinkClick r:id="rId2"/>
              </a:rPr>
              <a:t>http://office.</a:t>
            </a:r>
            <a:r>
              <a:rPr lang="cs-CZ" sz="2000" dirty="0" err="1" smtClean="0">
                <a:latin typeface="Franklin Gothic Medium" pitchFamily="34" charset="0"/>
                <a:hlinkClick r:id="rId2"/>
              </a:rPr>
              <a:t>microsoft.com</a:t>
            </a:r>
            <a:r>
              <a:rPr lang="cs-CZ" sz="2000" b="1" dirty="0" smtClean="0">
                <a:latin typeface="Franklin Gothic Medium" pitchFamily="34" charset="0"/>
              </a:rPr>
              <a:t>, </a:t>
            </a:r>
            <a:r>
              <a:rPr lang="cs-CZ" sz="2000" dirty="0" smtClean="0">
                <a:latin typeface="Franklin Gothic Medium" pitchFamily="34" charset="0"/>
              </a:rPr>
              <a:t>Galerie Office, 11.07.2012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63</TotalTime>
  <Words>318</Words>
  <Application>Microsoft Office PowerPoint</Application>
  <PresentationFormat>Předvádění na obrazovce (4:3)</PresentationFormat>
  <Paragraphs>63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 DIGITÁLNÍ UČEBNÍ MATERIÁL</vt:lpstr>
      <vt:lpstr>Diferencované stravování 3.</vt:lpstr>
      <vt:lpstr>obsah</vt:lpstr>
      <vt:lpstr>Výživa dospělých</vt:lpstr>
      <vt:lpstr>Strava v různých pracovních podmínkách</vt:lpstr>
      <vt:lpstr>Strava v různých pracovních podmínkách</vt:lpstr>
      <vt:lpstr>Strava v různých pracovních podmínkách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plný název školy  Autor: Ing. Marcela Königová  Název materiálu:  VY_32_inovace_13_potraviny a výživa _Diferencovaná strava 3.  Téma: Diferencovaná strava 3.  Číslo projektu: </dc:title>
  <cp:lastModifiedBy>J.Konig</cp:lastModifiedBy>
  <cp:revision>14</cp:revision>
  <dcterms:modified xsi:type="dcterms:W3CDTF">2012-10-07T08:35:58Z</dcterms:modified>
</cp:coreProperties>
</file>