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79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548680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838840197"/>
              </p:ext>
            </p:extLst>
          </p:nvPr>
        </p:nvGraphicFramePr>
        <p:xfrm>
          <a:off x="539552" y="1524196"/>
          <a:ext cx="7992888" cy="4219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8452"/>
                <a:gridCol w="4634436"/>
              </a:tblGrid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38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VY_7_INOVACE_PV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16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Léčebná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výživa 1.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27.07.2012</a:t>
                      </a:r>
                    </a:p>
                  </a:txBody>
                  <a:tcPr/>
                </a:tc>
              </a:tr>
              <a:tr h="91228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se zásadami a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druhy dietního stravování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. 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340768"/>
            <a:ext cx="9144000" cy="2304256"/>
          </a:xfrm>
        </p:spPr>
        <p:txBody>
          <a:bodyPr>
            <a:noAutofit/>
            <a:scene3d>
              <a:camera prst="isometricOffAxis1Right"/>
              <a:lightRig rig="threePt" dir="t"/>
            </a:scene3d>
          </a:bodyPr>
          <a:lstStyle/>
          <a:p>
            <a:pPr algn="ctr"/>
            <a:r>
              <a:rPr lang="cs-CZ" sz="8800" b="1" dirty="0" smtClean="0">
                <a:latin typeface="Franklin Gothic Medium" pitchFamily="34" charset="0"/>
              </a:rPr>
              <a:t>LÉČEBNÁ VÝŽIVA 1. </a:t>
            </a:r>
            <a:endParaRPr lang="cs-CZ" sz="8800" b="1" dirty="0">
              <a:latin typeface="Franklin Gothic Medium" pitchFamily="34" charset="0"/>
            </a:endParaRPr>
          </a:p>
        </p:txBody>
      </p:sp>
      <p:pic>
        <p:nvPicPr>
          <p:cNvPr id="1032" name="Picture 8" descr="C:\Documents and Settings\Jarda\Local Settings\Temporary Internet Files\Content.IE5\TZXL0LB3\MC9003590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645024"/>
            <a:ext cx="3816424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latin typeface="Franklin Gothic Medium" pitchFamily="34" charset="0"/>
              </a:rPr>
              <a:t>OBSAH</a:t>
            </a:r>
            <a:endParaRPr lang="cs-CZ" sz="4400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Význam léčebné výživy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Pravidla dietního stravování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Léčebné diety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VÝZNAM LÉČEBNÉ VÝŽIVY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Výživu přizpůsobujeme zdravotnímu stavu člověka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Léčebná výživa je stanovena lékařem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Ovlivňuje průběh nemoci, ale i rekonvalescenci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Důležité je časové rozdělení a pravidelnost podávání jídla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  <a:latin typeface="Franklin Gothic Medium" pitchFamily="34" charset="0"/>
              </a:rPr>
              <a:t>LÉČEBNÁ VÝŽIVA = DIETA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1026" name="Picture 2" descr="C:\Documents and Settings\u217ucitel.SOSGS\Local Settings\Temporary Internet Files\Content.IE5\ZJUK2TCF\MC9003607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908720"/>
            <a:ext cx="634594" cy="1829714"/>
          </a:xfrm>
          <a:prstGeom prst="rect">
            <a:avLst/>
          </a:prstGeom>
          <a:noFill/>
          <a:effectLst>
            <a:glow rad="101600">
              <a:schemeClr val="accent4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PRAVIDLA DIETNÍHO STRAVOVÁNÍ 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35480"/>
            <a:ext cx="8784976" cy="4733880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Diety se připravují hlavně v nemocnicích, lázních, domovech důchodců</a:t>
            </a: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K přípravě se používají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RECEPTURY DIETNÍHO STRAVOVÁNÍ</a:t>
            </a:r>
          </a:p>
          <a:p>
            <a:pPr>
              <a:buNone/>
            </a:pPr>
            <a:endParaRPr lang="cs-CZ" b="1" dirty="0" smtClean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Pravidla pro dosažení léčebného účinku  </a:t>
            </a:r>
          </a:p>
          <a:p>
            <a:pPr>
              <a:buNone/>
            </a:pPr>
            <a:endParaRPr lang="cs-CZ" dirty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251520" y="5157192"/>
            <a:ext cx="2520280" cy="129614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Franklin Gothic Medium" pitchFamily="34" charset="0"/>
              </a:rPr>
              <a:t>změna množství stravy</a:t>
            </a:r>
          </a:p>
        </p:txBody>
      </p:sp>
      <p:sp>
        <p:nvSpPr>
          <p:cNvPr id="7" name="Elipsa 6"/>
          <p:cNvSpPr/>
          <p:nvPr/>
        </p:nvSpPr>
        <p:spPr>
          <a:xfrm>
            <a:off x="2411760" y="4797152"/>
            <a:ext cx="2520280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Franklin Gothic Medium" pitchFamily="34" charset="0"/>
              </a:rPr>
              <a:t>změna poměru 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Franklin Gothic Medium" pitchFamily="34" charset="0"/>
              </a:rPr>
              <a:t>základních živin</a:t>
            </a:r>
          </a:p>
        </p:txBody>
      </p:sp>
      <p:sp>
        <p:nvSpPr>
          <p:cNvPr id="8" name="Elipsa 7"/>
          <p:cNvSpPr/>
          <p:nvPr/>
        </p:nvSpPr>
        <p:spPr>
          <a:xfrm>
            <a:off x="4427984" y="4437112"/>
            <a:ext cx="2520280" cy="1296144"/>
          </a:xfrm>
          <a:prstGeom prst="ellips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Franklin Gothic Medium" pitchFamily="34" charset="0"/>
              </a:rPr>
              <a:t>výběr potravin</a:t>
            </a:r>
          </a:p>
        </p:txBody>
      </p:sp>
      <p:sp>
        <p:nvSpPr>
          <p:cNvPr id="9" name="Elipsa 8"/>
          <p:cNvSpPr/>
          <p:nvPr/>
        </p:nvSpPr>
        <p:spPr>
          <a:xfrm>
            <a:off x="6444208" y="4005064"/>
            <a:ext cx="2520280" cy="1296144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Franklin Gothic Medium" pitchFamily="34" charset="0"/>
              </a:rPr>
              <a:t>technologická úprava</a:t>
            </a:r>
          </a:p>
        </p:txBody>
      </p:sp>
      <p:sp>
        <p:nvSpPr>
          <p:cNvPr id="10" name="Dvojitá šipka 9"/>
          <p:cNvSpPr/>
          <p:nvPr/>
        </p:nvSpPr>
        <p:spPr>
          <a:xfrm>
            <a:off x="6228184" y="3933056"/>
            <a:ext cx="360040" cy="216024"/>
          </a:xfrm>
          <a:prstGeom prst="chevro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LÉČEBNÉ DIETY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35480"/>
            <a:ext cx="9396536" cy="438912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ZÁKLADNÍ 	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					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Franklin Gothic Medium" pitchFamily="34" charset="0"/>
              </a:rPr>
              <a:t>označení čísly– </a:t>
            </a:r>
            <a:r>
              <a:rPr lang="cs-CZ" sz="3200" b="1" dirty="0" smtClean="0">
                <a:solidFill>
                  <a:srgbClr val="FF0000"/>
                </a:solidFill>
                <a:latin typeface="Franklin Gothic Medium" pitchFamily="34" charset="0"/>
              </a:rPr>
              <a:t>0-14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	SPECIÁLNÍ 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					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Franklin Gothic Medium" pitchFamily="34" charset="0"/>
              </a:rPr>
              <a:t>označení –</a:t>
            </a: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Franklin Gothic Medium" pitchFamily="34" charset="0"/>
              </a:rPr>
              <a:t>0-S, 1-S, 4-S, 9-S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	STANDARDIZOVANÉ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					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  <a:latin typeface="Franklin Gothic Medium" pitchFamily="34" charset="0"/>
              </a:rPr>
              <a:t>						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Franklin Gothic Medium" pitchFamily="34" charset="0"/>
              </a:rPr>
              <a:t>vysoce speciální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5" name="Šipka doprava se zářezem 4"/>
          <p:cNvSpPr/>
          <p:nvPr/>
        </p:nvSpPr>
        <p:spPr>
          <a:xfrm rot="1641742">
            <a:off x="2705065" y="2317801"/>
            <a:ext cx="609412" cy="484632"/>
          </a:xfrm>
          <a:prstGeom prst="notchedRigh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se zářezem 5"/>
          <p:cNvSpPr/>
          <p:nvPr/>
        </p:nvSpPr>
        <p:spPr>
          <a:xfrm rot="1641742">
            <a:off x="2777072" y="3469930"/>
            <a:ext cx="609412" cy="484632"/>
          </a:xfrm>
          <a:prstGeom prst="notchedRigh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se zářezem 6"/>
          <p:cNvSpPr/>
          <p:nvPr/>
        </p:nvSpPr>
        <p:spPr>
          <a:xfrm rot="1641742">
            <a:off x="4001209" y="4694066"/>
            <a:ext cx="609412" cy="484632"/>
          </a:xfrm>
          <a:prstGeom prst="notchedRightArrow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Documents and Settings\u217ucitel.SOSGS\Local Settings\Temporary Internet Files\Content.IE5\LC5D9TD6\MC900361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918804"/>
            <a:ext cx="1817827" cy="1781251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Šebelová, Marie.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Potraviny a výživa.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Praha: nakladatelství Parta, 2002. ISBN 80-7320-010-4</a:t>
            </a:r>
          </a:p>
          <a:p>
            <a:pPr>
              <a:buNone/>
            </a:pPr>
            <a:endParaRPr lang="cs-CZ" sz="2000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27.07.2012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52</TotalTime>
  <Words>227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DIGITÁLNÍ UČEBNÍ MATERIÁL</vt:lpstr>
      <vt:lpstr>LÉČEBNÁ VÝŽIVA 1. </vt:lpstr>
      <vt:lpstr>OBSAH</vt:lpstr>
      <vt:lpstr>VÝZNAM LÉČEBNÉ VÝŽIVY</vt:lpstr>
      <vt:lpstr>PRAVIDLA DIETNÍHO STRAVOVÁNÍ </vt:lpstr>
      <vt:lpstr>LÉČEBNÉ DIETY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U217UCITEL</cp:lastModifiedBy>
  <cp:revision>21</cp:revision>
  <dcterms:modified xsi:type="dcterms:W3CDTF">2013-01-11T11:19:26Z</dcterms:modified>
</cp:coreProperties>
</file>