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4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7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15.11.2012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48680"/>
            <a:ext cx="8229600" cy="70868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DIGITÁLNÍ UČEBNÍ MATERIÁL</a:t>
            </a:r>
            <a:endParaRPr lang="cs-CZ" sz="4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95536" y="1397000"/>
          <a:ext cx="8496944" cy="4419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48472"/>
                <a:gridCol w="4248472"/>
              </a:tblGrid>
              <a:tr h="28876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876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876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20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40347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876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876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876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Civilizační choroby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876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876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8761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17.11.2012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90188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 nesprávnými stravovacími návyky.  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prstTxWarp prst="textWave2">
              <a:avLst/>
            </a:prstTxWarp>
            <a:noAutofit/>
          </a:bodyPr>
          <a:lstStyle/>
          <a:p>
            <a:pPr algn="ctr"/>
            <a:r>
              <a:rPr lang="cs-CZ" sz="9600" dirty="0" smtClean="0"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Franklin Gothic Medium" pitchFamily="34" charset="0"/>
              </a:rPr>
              <a:t>CIVILIZAČNÍ CHOROBY</a:t>
            </a:r>
            <a:endParaRPr lang="cs-CZ" sz="9600" dirty="0">
              <a:effectLst>
                <a:glow rad="228600">
                  <a:schemeClr val="accent1">
                    <a:satMod val="175000"/>
                    <a:alpha val="40000"/>
                  </a:schemeClr>
                </a:glow>
                <a:outerShdw blurRad="38100" dist="25400" dir="5400000" algn="tl" rotWithShape="0">
                  <a:srgbClr val="000000">
                    <a:alpha val="43000"/>
                  </a:srgbClr>
                </a:outerShdw>
              </a:effectLst>
              <a:latin typeface="Franklin Gothic Medium" pitchFamily="34" charset="0"/>
            </a:endParaRPr>
          </a:p>
        </p:txBody>
      </p:sp>
      <p:pic>
        <p:nvPicPr>
          <p:cNvPr id="1026" name="Picture 2" descr="C:\Documents and Settings\Jarda\Local Settings\Temporary Internet Files\Content.IE5\K3DDTSC9\MC90043874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356992"/>
            <a:ext cx="4680520" cy="321297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72008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132856"/>
            <a:ext cx="8229600" cy="4389120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Nesprávné stravovací návyky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Civilizační choroby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Prevence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4664"/>
            <a:ext cx="82296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NESPRÁVNÉ STRAVOVACÍ NÁVYKY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712968" cy="5328592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6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>
            <a:normAutofit fontScale="62500" lnSpcReduction="20000"/>
          </a:bodyPr>
          <a:lstStyle/>
          <a:p>
            <a:pPr>
              <a:buNone/>
            </a:pPr>
            <a:endParaRPr lang="cs-CZ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NEDOSTATEČNÝ PŘÍJEM POTRAVY </a:t>
            </a:r>
          </a:p>
          <a:p>
            <a:pPr>
              <a:buNone/>
            </a:pPr>
            <a:endParaRPr lang="cs-CZ" sz="40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4500" dirty="0" smtClean="0">
                <a:solidFill>
                  <a:srgbClr val="C00000"/>
                </a:solidFill>
                <a:latin typeface="Franklin Gothic Medium" pitchFamily="34" charset="0"/>
              </a:rPr>
              <a:t>POCIT HLADU		PODRÁŽDĚNÍ</a:t>
            </a:r>
          </a:p>
          <a:p>
            <a:pPr>
              <a:buNone/>
            </a:pPr>
            <a:r>
              <a:rPr lang="cs-CZ" sz="4500" dirty="0" smtClean="0">
                <a:solidFill>
                  <a:srgbClr val="C00000"/>
                </a:solidFill>
                <a:latin typeface="Franklin Gothic Medium" pitchFamily="34" charset="0"/>
              </a:rPr>
              <a:t>				ÚNAVA</a:t>
            </a:r>
          </a:p>
          <a:p>
            <a:pPr>
              <a:buNone/>
            </a:pPr>
            <a:r>
              <a:rPr lang="cs-CZ" sz="4500" dirty="0" smtClean="0">
                <a:solidFill>
                  <a:srgbClr val="C00000"/>
                </a:solidFill>
                <a:latin typeface="Franklin Gothic Medium" pitchFamily="34" charset="0"/>
              </a:rPr>
              <a:t>						      		PODVÝŽIVA</a:t>
            </a:r>
          </a:p>
          <a:p>
            <a:pPr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NADBYTEČNÝ PŘÍJEM POTRAVY</a:t>
            </a:r>
            <a:r>
              <a:rPr lang="cs-CZ" sz="40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 </a:t>
            </a:r>
          </a:p>
          <a:p>
            <a:pPr>
              <a:buNone/>
            </a:pPr>
            <a:endParaRPr lang="cs-CZ" sz="40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4500" dirty="0" smtClean="0">
                <a:solidFill>
                  <a:srgbClr val="C00000"/>
                </a:solidFill>
                <a:latin typeface="Franklin Gothic Medium" pitchFamily="34" charset="0"/>
              </a:rPr>
              <a:t>OBEZITA				VYSOKÝ KREVNÍ TLAK</a:t>
            </a:r>
          </a:p>
          <a:p>
            <a:pPr>
              <a:buNone/>
            </a:pPr>
            <a:r>
              <a:rPr lang="cs-CZ" sz="4500" dirty="0" smtClean="0">
                <a:solidFill>
                  <a:srgbClr val="C00000"/>
                </a:solidFill>
                <a:latin typeface="Franklin Gothic Medium" pitchFamily="34" charset="0"/>
              </a:rPr>
              <a:t>			KŘEČOVÉ ŽÍLY</a:t>
            </a:r>
          </a:p>
          <a:p>
            <a:pPr>
              <a:buNone/>
            </a:pPr>
            <a:r>
              <a:rPr lang="cs-CZ" sz="4500" dirty="0" smtClean="0">
                <a:solidFill>
                  <a:srgbClr val="C00000"/>
                </a:solidFill>
                <a:latin typeface="Franklin Gothic Medium" pitchFamily="34" charset="0"/>
              </a:rPr>
              <a:t>	ÚNAVA				ŽLUČOVÉ KAMENY</a:t>
            </a:r>
          </a:p>
          <a:p>
            <a:pPr>
              <a:buNone/>
            </a:pPr>
            <a:r>
              <a:rPr lang="cs-CZ" sz="4500" dirty="0" smtClean="0">
                <a:solidFill>
                  <a:srgbClr val="C00000"/>
                </a:solidFill>
                <a:latin typeface="Franklin Gothic Medium" pitchFamily="34" charset="0"/>
              </a:rPr>
              <a:t>			ONEMOCNĚNÍ KLOUBŮ</a:t>
            </a:r>
          </a:p>
          <a:p>
            <a:pPr>
              <a:buNone/>
            </a:pPr>
            <a:endParaRPr lang="cs-CZ" sz="45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CIVILIZAČNÍ CHOROBY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NEDOSTATEČNÝ PŘÍJEM POTRAVY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139700">
                    <a:schemeClr val="accent4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 -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effectLst>
                <a:glow rad="139700">
                  <a:schemeClr val="accent4">
                    <a:satMod val="175000"/>
                    <a:alpha val="40000"/>
                  </a:schemeClr>
                </a:glow>
              </a:effectLst>
              <a:latin typeface="Franklin Gothic Medium" pitchFamily="34" charset="0"/>
            </a:endParaRPr>
          </a:p>
          <a:p>
            <a:pPr algn="ctr">
              <a:buNone/>
            </a:pP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latin typeface="Franklin Gothic Medium" pitchFamily="34" charset="0"/>
              </a:rPr>
              <a:t>VEDE K PORUCHÁM PŘÍJMU POTRAVY</a:t>
            </a:r>
          </a:p>
          <a:p>
            <a:pPr>
              <a:buNone/>
            </a:pPr>
            <a:endParaRPr lang="cs-CZ" b="1" dirty="0" smtClean="0">
              <a:solidFill>
                <a:srgbClr val="C00000"/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MENTÁLNÍ ANOREXIE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ú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myslné snižování hmotnosti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o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dmítání potravy</a:t>
            </a:r>
          </a:p>
          <a:p>
            <a:pPr>
              <a:buNone/>
            </a:pPr>
            <a:endParaRPr lang="cs-CZ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BULIMIE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z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áchvatové přejídání</a:t>
            </a:r>
          </a:p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ú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Franklin Gothic Medium" pitchFamily="34" charset="0"/>
              </a:rPr>
              <a:t>myslné vyvolání zvracení nebo průjmu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3074" name="Picture 2" descr="C:\Documents and Settings\Jarda\Local Settings\Temporary Internet Files\Content.IE5\R7J6URPD\MC90007873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20272" y="2492896"/>
            <a:ext cx="1717675" cy="35941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76200" dir="13500000" sy="23000" kx="1200000" algn="br" rotWithShape="0">
              <a:prstClr val="black">
                <a:alpha val="20000"/>
              </a:prstClr>
            </a:out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08112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CIVILIZAČNÍ CHOROBY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76780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NADBYTEČNÝ PŘÍJEM POTRAVY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effectLst>
                  <a:glow rad="228600">
                    <a:schemeClr val="accent4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 -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  <a:latin typeface="Franklin Gothic Medium" pitchFamily="34" charset="0"/>
              </a:rPr>
              <a:t>NÁSLEDKEM JE OBEZITA</a:t>
            </a:r>
          </a:p>
          <a:p>
            <a:pPr>
              <a:buNone/>
            </a:pPr>
            <a:endParaRPr lang="cs-CZ" sz="2800" b="1" dirty="0" smtClean="0">
              <a:solidFill>
                <a:schemeClr val="accent1"/>
              </a:solidFill>
              <a:effectLst>
                <a:glow rad="139700">
                  <a:schemeClr val="accent3">
                    <a:satMod val="175000"/>
                    <a:alpha val="40000"/>
                  </a:schemeClr>
                </a:glow>
              </a:effectLst>
              <a:latin typeface="Franklin Gothic Medium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Ateroskleróza		Cévní mozková příhoda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			Infarkt</a:t>
            </a:r>
            <a:r>
              <a:rPr lang="cs-CZ" sz="2800" b="1" dirty="0" smtClean="0">
                <a:solidFill>
                  <a:schemeClr val="accent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	</a:t>
            </a:r>
            <a:r>
              <a:rPr lang="cs-CZ" sz="2800" b="1" dirty="0" smtClean="0">
                <a:solidFill>
                  <a:schemeClr val="accent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	Rakovina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	Diabetes</a:t>
            </a:r>
            <a:r>
              <a:rPr lang="cs-CZ" sz="2800" b="1" dirty="0" smtClean="0">
                <a:solidFill>
                  <a:schemeClr val="accent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	</a:t>
            </a:r>
            <a:r>
              <a:rPr lang="cs-CZ" sz="2800" b="1" dirty="0" smtClean="0">
                <a:solidFill>
                  <a:schemeClr val="accent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				Hypertenze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			Alzheimerova choroba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/>
                </a:solidFill>
                <a:effectLst>
                  <a:glow rad="139700">
                    <a:schemeClr val="accent3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							Deprese</a:t>
            </a:r>
          </a:p>
          <a:p>
            <a:pPr>
              <a:buNone/>
            </a:pPr>
            <a:endParaRPr lang="cs-CZ" sz="28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sz="28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 algn="ctr">
              <a:buNone/>
            </a:pPr>
            <a:endParaRPr lang="cs-CZ" sz="28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endParaRPr lang="cs-CZ" dirty="0"/>
          </a:p>
        </p:txBody>
      </p:sp>
      <p:pic>
        <p:nvPicPr>
          <p:cNvPr id="2058" name="Picture 10" descr="C:\Documents and Settings\Jarda\Local Settings\Temporary Internet Files\Content.IE5\1JNT6GTU\MC90043381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736"/>
            <a:ext cx="1828572" cy="1828572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outerShdw blurRad="76200" dir="18900000" sy="23000" kx="-1200000" algn="bl" rotWithShape="0">
              <a:prstClr val="black">
                <a:alpha val="20000"/>
              </a:prstClr>
            </a:outerShdw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9361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PREVENCE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chemeClr val="accent1"/>
                </a:solidFill>
                <a:effectLst>
                  <a:glow rad="228600">
                    <a:schemeClr val="accent6">
                      <a:satMod val="175000"/>
                      <a:alpha val="40000"/>
                    </a:schemeClr>
                  </a:glow>
                </a:effectLst>
                <a:latin typeface="Franklin Gothic Medium" pitchFamily="34" charset="0"/>
              </a:rPr>
              <a:t>JE TŘEBA DODRŽOVAT -</a:t>
            </a:r>
            <a:r>
              <a:rPr lang="cs-CZ" dirty="0" smtClean="0"/>
              <a:t> 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5" name="Mrak 4"/>
          <p:cNvSpPr/>
          <p:nvPr/>
        </p:nvSpPr>
        <p:spPr>
          <a:xfrm>
            <a:off x="3994920" y="3068960"/>
            <a:ext cx="5149080" cy="1850504"/>
          </a:xfrm>
          <a:prstGeom prst="cloud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3200" b="1" dirty="0" smtClean="0">
                <a:solidFill>
                  <a:srgbClr val="7030A0"/>
                </a:solidFill>
                <a:latin typeface="Franklin Gothic Medium" pitchFamily="34" charset="0"/>
              </a:rPr>
              <a:t>DOSTATEK FYZICKÉHO POHYBU</a:t>
            </a:r>
            <a:endParaRPr lang="cs-CZ" sz="3200" b="1" dirty="0" smtClean="0">
              <a:solidFill>
                <a:srgbClr val="7030A0"/>
              </a:solidFill>
              <a:latin typeface="Franklin Gothic Medium" pitchFamily="34" charset="0"/>
            </a:endParaRPr>
          </a:p>
        </p:txBody>
      </p:sp>
      <p:sp>
        <p:nvSpPr>
          <p:cNvPr id="6" name="Mrak 5"/>
          <p:cNvSpPr/>
          <p:nvPr/>
        </p:nvSpPr>
        <p:spPr>
          <a:xfrm>
            <a:off x="0" y="2420888"/>
            <a:ext cx="5149080" cy="1706488"/>
          </a:xfrm>
          <a:prstGeom prst="cloud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7030A0"/>
                </a:solidFill>
                <a:latin typeface="Franklin Gothic Medium" pitchFamily="34" charset="0"/>
              </a:rPr>
              <a:t>ZÁSADY SPRÁVNÉ VÝŽIVY</a:t>
            </a:r>
            <a:endParaRPr lang="cs-CZ" sz="3200" b="1" dirty="0">
              <a:solidFill>
                <a:srgbClr val="7030A0"/>
              </a:solidFill>
              <a:latin typeface="Franklin Gothic Medium" pitchFamily="34" charset="0"/>
            </a:endParaRPr>
          </a:p>
        </p:txBody>
      </p:sp>
      <p:sp>
        <p:nvSpPr>
          <p:cNvPr id="7" name="Mrak 6"/>
          <p:cNvSpPr/>
          <p:nvPr/>
        </p:nvSpPr>
        <p:spPr>
          <a:xfrm>
            <a:off x="827584" y="4797152"/>
            <a:ext cx="5149080" cy="1706488"/>
          </a:xfrm>
          <a:prstGeom prst="cloud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buNone/>
            </a:pPr>
            <a:r>
              <a:rPr lang="cs-CZ" sz="3200" b="1" dirty="0" smtClean="0">
                <a:solidFill>
                  <a:srgbClr val="7030A0"/>
                </a:solidFill>
                <a:latin typeface="Franklin Gothic Medium" pitchFamily="34" charset="0"/>
              </a:rPr>
              <a:t>ZDRAVÝ ŽIVOTNÍ STYL </a:t>
            </a:r>
            <a:endParaRPr lang="cs-CZ" sz="3200" b="1" dirty="0" smtClean="0">
              <a:solidFill>
                <a:srgbClr val="7030A0"/>
              </a:solidFill>
              <a:latin typeface="Franklin Gothic Medium" pitchFamily="34" charset="0"/>
            </a:endParaRPr>
          </a:p>
        </p:txBody>
      </p:sp>
      <p:pic>
        <p:nvPicPr>
          <p:cNvPr id="4099" name="Picture 3" descr="C:\Documents and Settings\Jarda\Local Settings\Temporary Internet Files\Content.IE5\SD3WMDQW\MC90042384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76672"/>
            <a:ext cx="1803400" cy="1949450"/>
          </a:xfrm>
          <a:prstGeom prst="rect">
            <a:avLst/>
          </a:prstGeom>
          <a:noFill/>
        </p:spPr>
      </p:pic>
      <p:pic>
        <p:nvPicPr>
          <p:cNvPr id="4100" name="Picture 4" descr="C:\Documents and Settings\Jarda\Local Settings\Temporary Internet Files\Content.IE5\1JNT6GTU\MC90044650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980728"/>
            <a:ext cx="1518818" cy="17282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Praha: nakladatelství Parta, 2002. ISBN 80-7320-010-4</a:t>
            </a:r>
          </a:p>
          <a:p>
            <a:pPr>
              <a:buNone/>
            </a:pPr>
            <a:endParaRPr lang="cs-CZ" sz="2000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</a:t>
            </a:r>
            <a:r>
              <a:rPr lang="cs-CZ" sz="2000" dirty="0" smtClean="0">
                <a:latin typeface="Franklin Gothic Medium" pitchFamily="34" charset="0"/>
              </a:rPr>
              <a:t>17.11.2012</a:t>
            </a:r>
            <a:endParaRPr lang="cs-CZ" sz="2000" dirty="0" smtClean="0">
              <a:latin typeface="Franklin Gothic Medium" pitchFamily="34" charset="0"/>
            </a:endParaRP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69</TotalTime>
  <Words>205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DIGITÁLNÍ UČEBNÍ MATERIÁL</vt:lpstr>
      <vt:lpstr>CIVILIZAČNÍ CHOROBY</vt:lpstr>
      <vt:lpstr>OBSAH</vt:lpstr>
      <vt:lpstr>NESPRÁVNÉ STRAVOVACÍ NÁVYKY</vt:lpstr>
      <vt:lpstr>CIVILIZAČNÍ CHOROBY</vt:lpstr>
      <vt:lpstr>CIVILIZAČNÍ CHOROBY</vt:lpstr>
      <vt:lpstr>PREVENCE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DIGITÁLNÍ UČEBNÍ MATERIÁL</dc:title>
  <cp:lastModifiedBy>J.Konig</cp:lastModifiedBy>
  <cp:revision>22</cp:revision>
  <dcterms:modified xsi:type="dcterms:W3CDTF">2012-11-15T13:44:19Z</dcterms:modified>
</cp:coreProperties>
</file>