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61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2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CBDCD-94E5-4685-8C80-D99B5B557BF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80C629-CB12-4BA4-A624-65C0250BB4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519EA8-0F66-4683-8121-6ABF40D12CE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9A174-AA6D-4949-89A4-C122D35C35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81039-81A2-47F8-8593-CF554EC3B34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3D5FF5-3948-4721-90F4-26BCE1F8A9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4D9F8-04B9-4FF9-B4A0-8F4CD8807C34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5F621-6E21-46F5-BFFD-8A51DB96F6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DE612B-ADD2-413F-B867-F2A23D758E3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C43E5-12BC-464F-911E-F5A4D30AE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3BD8B3-3317-41A1-AEC2-068317B471A7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CBCBF-DE92-412A-9A17-60D08CFFE4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F5870F-1736-4563-80AB-A6847EFB6CA1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B3AF5A-F513-4520-8747-97D05AE94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F76842-82E4-4534-A34C-FA1B26DE3870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9CCF1-322D-440E-9D27-1ED0863138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BC8F2-30D4-4FC0-80CB-66B0CE96C9B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9B7C49-618C-48A4-AAFB-825C358A09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FAEEDC-3311-4903-AF96-BAD147851ADA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1DEC38-282B-4FC6-9ED2-1F0188F25F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B0A779-57AC-4BF4-BA8B-4F51ACA0FD3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3650D-6E94-478A-A7B6-4E8ED0E9F4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9999">
            <a:alpha val="5999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00D0827-E59B-40EE-851A-12C336C46165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22E49E-BB8D-4087-9A99-0E4410022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Okol%C3%AD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hyperlink" Target="http://commons.wikimedia.org/wiki/File:PP_Na_Popovickem_kopci_060_Trifolium_pratense.jpg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Druhy květenství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Okolík,úbor,hrozen,hlávka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grpSp>
        <p:nvGrpSpPr>
          <p:cNvPr id="3076" name="Skupina 5"/>
          <p:cNvGrpSpPr>
            <a:grpSpLocks/>
          </p:cNvGrpSpPr>
          <p:nvPr/>
        </p:nvGrpSpPr>
        <p:grpSpPr bwMode="auto">
          <a:xfrm>
            <a:off x="4787900" y="188913"/>
            <a:ext cx="4138613" cy="6581775"/>
            <a:chOff x="4788024" y="188550"/>
            <a:chExt cx="4138092" cy="6581496"/>
          </a:xfrm>
        </p:grpSpPr>
        <p:sp>
          <p:nvSpPr>
            <p:cNvPr id="3077" name="Rectangle 2"/>
            <p:cNvSpPr>
              <a:spLocks noChangeArrowheads="1"/>
            </p:cNvSpPr>
            <p:nvPr/>
          </p:nvSpPr>
          <p:spPr bwMode="auto">
            <a:xfrm>
              <a:off x="4788024" y="188550"/>
              <a:ext cx="4097823" cy="646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200" u="sng">
                  <a:latin typeface="Calibri" pitchFamily="34" charset="0"/>
                </a:rPr>
                <a:t>Základní škola Brno, Jana Babáka 1</a:t>
              </a:r>
            </a:p>
            <a:p>
              <a:pPr algn="ctr"/>
              <a:endPara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2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22/017</a:t>
              </a:r>
              <a:endParaRPr lang="cs-CZ" sz="1200"/>
            </a:p>
          </p:txBody>
        </p:sp>
        <p:pic>
          <p:nvPicPr>
            <p:cNvPr id="3078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56176" y="6093288"/>
              <a:ext cx="2769940" cy="67675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268760"/>
            <a:ext cx="8218488" cy="639762"/>
          </a:xfrm>
        </p:spPr>
        <p:txBody>
          <a:bodyPr/>
          <a:lstStyle/>
          <a:p>
            <a:pPr eaLnBrk="1" hangingPunct="1"/>
            <a:r>
              <a:rPr lang="cs-CZ" dirty="0" smtClean="0"/>
              <a:t>Po 3 minutách obrázky zpaměti překresli do svých materiálů</a:t>
            </a:r>
          </a:p>
        </p:txBody>
      </p:sp>
      <p:pic>
        <p:nvPicPr>
          <p:cNvPr id="4099" name="Zástupný symbol pro obsah 6" descr="okolík schém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258888" y="2565400"/>
            <a:ext cx="2520950" cy="3436938"/>
          </a:xfrm>
        </p:spPr>
      </p:pic>
      <p:grpSp>
        <p:nvGrpSpPr>
          <p:cNvPr id="4101" name="Skupina 13"/>
          <p:cNvGrpSpPr>
            <a:grpSpLocks/>
          </p:cNvGrpSpPr>
          <p:nvPr/>
        </p:nvGrpSpPr>
        <p:grpSpPr bwMode="auto">
          <a:xfrm>
            <a:off x="539750" y="3860800"/>
            <a:ext cx="2016125" cy="1728788"/>
            <a:chOff x="683568" y="3861048"/>
            <a:chExt cx="2016224" cy="1728192"/>
          </a:xfrm>
        </p:grpSpPr>
        <p:cxnSp>
          <p:nvCxnSpPr>
            <p:cNvPr id="12" name="Přímá spojovací šipka 11"/>
            <p:cNvCxnSpPr/>
            <p:nvPr/>
          </p:nvCxnSpPr>
          <p:spPr>
            <a:xfrm>
              <a:off x="683568" y="3861048"/>
              <a:ext cx="2016224" cy="172819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15" name="TextovéPole 12"/>
            <p:cNvSpPr txBox="1">
              <a:spLocks noChangeArrowheads="1"/>
            </p:cNvSpPr>
            <p:nvPr/>
          </p:nvSpPr>
          <p:spPr bwMode="auto">
            <a:xfrm rot="2454644">
              <a:off x="788538" y="3981931"/>
              <a:ext cx="101063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Stonek </a:t>
              </a:r>
            </a:p>
          </p:txBody>
        </p:sp>
      </p:grpSp>
      <p:grpSp>
        <p:nvGrpSpPr>
          <p:cNvPr id="4103" name="Skupina 25"/>
          <p:cNvGrpSpPr>
            <a:grpSpLocks/>
          </p:cNvGrpSpPr>
          <p:nvPr/>
        </p:nvGrpSpPr>
        <p:grpSpPr bwMode="auto">
          <a:xfrm>
            <a:off x="393700" y="2205038"/>
            <a:ext cx="1046163" cy="863600"/>
            <a:chOff x="393037" y="2204864"/>
            <a:chExt cx="1047123" cy="864096"/>
          </a:xfrm>
        </p:grpSpPr>
        <p:cxnSp>
          <p:nvCxnSpPr>
            <p:cNvPr id="23" name="Přímá spojovací šipka 22"/>
            <p:cNvCxnSpPr/>
            <p:nvPr/>
          </p:nvCxnSpPr>
          <p:spPr>
            <a:xfrm>
              <a:off x="396215" y="2204864"/>
              <a:ext cx="1043945" cy="86409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11" name="TextovéPole 23"/>
            <p:cNvSpPr txBox="1">
              <a:spLocks noChangeArrowheads="1"/>
            </p:cNvSpPr>
            <p:nvPr/>
          </p:nvSpPr>
          <p:spPr bwMode="auto">
            <a:xfrm rot="2454644">
              <a:off x="393037" y="2634696"/>
              <a:ext cx="1010638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>
                  <a:latin typeface="Calibri" pitchFamily="34" charset="0"/>
                </a:rPr>
                <a:t>květ </a:t>
              </a:r>
            </a:p>
          </p:txBody>
        </p:sp>
      </p:grpSp>
      <p:grpSp>
        <p:nvGrpSpPr>
          <p:cNvPr id="4105" name="Skupina 5"/>
          <p:cNvGrpSpPr>
            <a:grpSpLocks/>
          </p:cNvGrpSpPr>
          <p:nvPr/>
        </p:nvGrpSpPr>
        <p:grpSpPr bwMode="auto">
          <a:xfrm>
            <a:off x="4787900" y="188913"/>
            <a:ext cx="4138613" cy="6581775"/>
            <a:chOff x="4788024" y="188550"/>
            <a:chExt cx="4138092" cy="6581496"/>
          </a:xfrm>
        </p:grpSpPr>
        <p:sp>
          <p:nvSpPr>
            <p:cNvPr id="4106" name="Rectangle 2"/>
            <p:cNvSpPr>
              <a:spLocks noChangeArrowheads="1"/>
            </p:cNvSpPr>
            <p:nvPr/>
          </p:nvSpPr>
          <p:spPr bwMode="auto">
            <a:xfrm>
              <a:off x="4788024" y="188550"/>
              <a:ext cx="4097823" cy="646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200" u="sng">
                  <a:latin typeface="Calibri" pitchFamily="34" charset="0"/>
                </a:rPr>
                <a:t>Základní škola Brno, Jana Babáka 1</a:t>
              </a:r>
            </a:p>
            <a:p>
              <a:pPr algn="ctr"/>
              <a:endPara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2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22/017</a:t>
              </a:r>
              <a:endParaRPr lang="cs-CZ" sz="1200"/>
            </a:p>
          </p:txBody>
        </p:sp>
        <p:pic>
          <p:nvPicPr>
            <p:cNvPr id="4107" name="Picture 4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56176" y="6093288"/>
              <a:ext cx="2769940" cy="67675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  <p:sp>
        <p:nvSpPr>
          <p:cNvPr id="20" name="Obdélník 19"/>
          <p:cNvSpPr/>
          <p:nvPr/>
        </p:nvSpPr>
        <p:spPr>
          <a:xfrm>
            <a:off x="395536" y="6309320"/>
            <a:ext cx="45320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u="sng" dirty="0">
                <a:hlinkClick r:id="rId4"/>
              </a:rPr>
              <a:t>http://cs.wikipedia.org/wiki/Okol%C3%ADk</a:t>
            </a:r>
            <a:endParaRPr lang="cs-CZ" dirty="0"/>
          </a:p>
        </p:txBody>
      </p:sp>
      <p:pic>
        <p:nvPicPr>
          <p:cNvPr id="22" name="Obrázek 21" descr="prvosen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788024" y="2132856"/>
            <a:ext cx="3245092" cy="3356992"/>
          </a:xfrm>
          <a:prstGeom prst="rect">
            <a:avLst/>
          </a:prstGeom>
        </p:spPr>
      </p:pic>
      <p:sp>
        <p:nvSpPr>
          <p:cNvPr id="24" name="Obdélník 23"/>
          <p:cNvSpPr/>
          <p:nvPr/>
        </p:nvSpPr>
        <p:spPr>
          <a:xfrm>
            <a:off x="4788024" y="5589240"/>
            <a:ext cx="32941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http://commons.wikimedia.org/wiki/File:Pierwiosnek_prawdziwy_Primula_veris_RB3.JPG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Úbor- květy trubkovité + jazýčkovité</a:t>
            </a:r>
          </a:p>
        </p:txBody>
      </p:sp>
      <p:pic>
        <p:nvPicPr>
          <p:cNvPr id="10243" name="Obrázek 5" descr="úbor schem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1989138"/>
            <a:ext cx="32400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Obrázek 7" descr="úbor schem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5292080" y="2492896"/>
            <a:ext cx="2951163" cy="28717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179388" y="5445125"/>
            <a:ext cx="3240087" cy="1325563"/>
            <a:chOff x="5940152" y="5633852"/>
            <a:chExt cx="3240360" cy="1324838"/>
          </a:xfrm>
        </p:grpSpPr>
        <p:sp>
          <p:nvSpPr>
            <p:cNvPr id="10246" name="Rectangle 2"/>
            <p:cNvSpPr>
              <a:spLocks noChangeArrowheads="1"/>
            </p:cNvSpPr>
            <p:nvPr/>
          </p:nvSpPr>
          <p:spPr bwMode="auto">
            <a:xfrm>
              <a:off x="5940152" y="5633852"/>
              <a:ext cx="3240360" cy="4616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200" u="sng">
                  <a:latin typeface="Calibri" pitchFamily="34" charset="0"/>
                </a:rPr>
                <a:t>Základní škola Brno, Jana Babáka 1</a:t>
              </a:r>
              <a:endPara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2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22/017</a:t>
              </a:r>
              <a:endParaRPr lang="cs-CZ" sz="1200"/>
            </a:p>
          </p:txBody>
        </p:sp>
        <p:pic>
          <p:nvPicPr>
            <p:cNvPr id="10247" name="Picture 4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940152" y="6281932"/>
              <a:ext cx="2769940" cy="67675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  <p:sp>
        <p:nvSpPr>
          <p:cNvPr id="8" name="Obdélník 7"/>
          <p:cNvSpPr/>
          <p:nvPr/>
        </p:nvSpPr>
        <p:spPr>
          <a:xfrm>
            <a:off x="4860032" y="5733256"/>
            <a:ext cx="374441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http://cs.wikipedia.org/wiki/Soubor:English_Daisy_%28Bellis_Perennis%29.jpg</a:t>
            </a:r>
            <a:endParaRPr lang="cs-CZ" sz="1200" dirty="0"/>
          </a:p>
        </p:txBody>
      </p:sp>
      <p:sp>
        <p:nvSpPr>
          <p:cNvPr id="9" name="Obdélník 8"/>
          <p:cNvSpPr/>
          <p:nvPr/>
        </p:nvSpPr>
        <p:spPr>
          <a:xfrm>
            <a:off x="323528" y="3645024"/>
            <a:ext cx="4572000" cy="27699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200" dirty="0" smtClean="0"/>
              <a:t>http://cs.wikipedia.org/wiki/Soubor:Hoofdje.jpg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4787900" y="188913"/>
            <a:ext cx="4138613" cy="6581775"/>
            <a:chOff x="4788024" y="188550"/>
            <a:chExt cx="4138092" cy="6581496"/>
          </a:xfrm>
        </p:grpSpPr>
        <p:sp>
          <p:nvSpPr>
            <p:cNvPr id="5124" name="Rectangle 2"/>
            <p:cNvSpPr>
              <a:spLocks noChangeArrowheads="1"/>
            </p:cNvSpPr>
            <p:nvPr/>
          </p:nvSpPr>
          <p:spPr bwMode="auto">
            <a:xfrm>
              <a:off x="4788024" y="188550"/>
              <a:ext cx="4097823" cy="646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200" u="sng">
                  <a:latin typeface="Calibri" pitchFamily="34" charset="0"/>
                </a:rPr>
                <a:t>Základní škola Brno, Jana Babáka 1</a:t>
              </a:r>
            </a:p>
            <a:p>
              <a:pPr algn="ctr"/>
              <a:endPara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2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22/017</a:t>
              </a:r>
              <a:endParaRPr lang="cs-CZ" sz="1200"/>
            </a:p>
          </p:txBody>
        </p:sp>
        <p:pic>
          <p:nvPicPr>
            <p:cNvPr id="5125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56176" y="6093288"/>
              <a:ext cx="2769940" cy="67675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467544" y="1268760"/>
            <a:ext cx="2664296" cy="436910"/>
          </a:xfrm>
        </p:spPr>
        <p:txBody>
          <a:bodyPr/>
          <a:lstStyle/>
          <a:p>
            <a:r>
              <a:rPr lang="cs-CZ" sz="3200" dirty="0" smtClean="0"/>
              <a:t>Jetel luční</a:t>
            </a:r>
            <a:endParaRPr lang="cs-CZ" sz="3200" dirty="0"/>
          </a:p>
        </p:txBody>
      </p:sp>
      <p:pic>
        <p:nvPicPr>
          <p:cNvPr id="9" name="Obrázek 8" descr="jet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1988840"/>
            <a:ext cx="2733768" cy="3645024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323528" y="594928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1200" u="sng" dirty="0">
                <a:hlinkClick r:id="rId4"/>
              </a:rPr>
              <a:t>http://</a:t>
            </a:r>
            <a:r>
              <a:rPr lang="en-US" sz="1200" u="sng" dirty="0" smtClean="0">
                <a:hlinkClick r:id="rId4"/>
              </a:rPr>
              <a:t>commons.wikimedia.org/wiki/File:PP_Na_Popovickem_kopci_060_Trifolium_pratense.jpg</a:t>
            </a:r>
            <a:endParaRPr lang="cs-CZ" dirty="0"/>
          </a:p>
        </p:txBody>
      </p:sp>
      <p:pic>
        <p:nvPicPr>
          <p:cNvPr id="14" name="Obrázek 13" descr="slunečnice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364088" y="1844824"/>
            <a:ext cx="2880320" cy="3840427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5148064" y="5733256"/>
            <a:ext cx="372616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http://cs.wikipedia.org/wiki/Soubor:A_sunflower.jpg</a:t>
            </a:r>
            <a:endParaRPr lang="cs-CZ" sz="1200" dirty="0"/>
          </a:p>
        </p:txBody>
      </p:sp>
      <p:sp>
        <p:nvSpPr>
          <p:cNvPr id="16" name="Obdélník 15"/>
          <p:cNvSpPr/>
          <p:nvPr/>
        </p:nvSpPr>
        <p:spPr>
          <a:xfrm>
            <a:off x="5436096" y="1196752"/>
            <a:ext cx="212109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 err="1"/>
              <a:t>slunečnice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288" y="1125538"/>
            <a:ext cx="8229600" cy="2519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Najdi v učebnici a překresli do svého materiálu </a:t>
            </a:r>
            <a:r>
              <a:rPr lang="cs-CZ" dirty="0" err="1" smtClean="0"/>
              <a:t>schématický</a:t>
            </a:r>
            <a:r>
              <a:rPr lang="cs-CZ" dirty="0" smtClean="0"/>
              <a:t> obrázek květenství </a:t>
            </a:r>
            <a:br>
              <a:rPr lang="cs-CZ" dirty="0" smtClean="0"/>
            </a:br>
            <a:r>
              <a:rPr lang="cs-CZ" dirty="0" smtClean="0"/>
              <a:t>HROZEN</a:t>
            </a:r>
          </a:p>
        </p:txBody>
      </p:sp>
      <p:grpSp>
        <p:nvGrpSpPr>
          <p:cNvPr id="7171" name="Skupina 5"/>
          <p:cNvGrpSpPr>
            <a:grpSpLocks/>
          </p:cNvGrpSpPr>
          <p:nvPr/>
        </p:nvGrpSpPr>
        <p:grpSpPr bwMode="auto">
          <a:xfrm>
            <a:off x="4787900" y="188913"/>
            <a:ext cx="4138613" cy="6581775"/>
            <a:chOff x="4788024" y="188550"/>
            <a:chExt cx="4138092" cy="6581496"/>
          </a:xfrm>
        </p:grpSpPr>
        <p:sp>
          <p:nvSpPr>
            <p:cNvPr id="7172" name="Rectangle 2"/>
            <p:cNvSpPr>
              <a:spLocks noChangeArrowheads="1"/>
            </p:cNvSpPr>
            <p:nvPr/>
          </p:nvSpPr>
          <p:spPr bwMode="auto">
            <a:xfrm>
              <a:off x="4788024" y="188550"/>
              <a:ext cx="4097823" cy="64634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anchor="ctr">
              <a:spAutoFit/>
            </a:bodyPr>
            <a:lstStyle/>
            <a:p>
              <a:pPr algn="ctr"/>
              <a:r>
                <a:rPr lang="cs-CZ" sz="1200" u="sng">
                  <a:latin typeface="Calibri" pitchFamily="34" charset="0"/>
                </a:rPr>
                <a:t>Základní škola Brno, Jana Babáka 1</a:t>
              </a:r>
            </a:p>
            <a:p>
              <a:pPr algn="ctr"/>
              <a:endParaRPr lang="cs-CZ" sz="1200">
                <a:latin typeface="Times New Roman" pitchFamily="18" charset="0"/>
                <a:ea typeface="Calibri" pitchFamily="34" charset="0"/>
                <a:cs typeface="Times New Roman" pitchFamily="18" charset="0"/>
              </a:endParaRPr>
            </a:p>
            <a:p>
              <a:pPr algn="ctr"/>
              <a:r>
                <a:rPr lang="cs-CZ" sz="1200">
                  <a:latin typeface="Times New Roman" pitchFamily="18" charset="0"/>
                  <a:ea typeface="Calibri" pitchFamily="34" charset="0"/>
                  <a:cs typeface="Times New Roman" pitchFamily="18" charset="0"/>
                </a:rPr>
                <a:t>Číslo materiálu: VY 32 INOVACE 22/017</a:t>
              </a:r>
              <a:endParaRPr lang="cs-CZ" sz="1200"/>
            </a:p>
          </p:txBody>
        </p:sp>
        <p:pic>
          <p:nvPicPr>
            <p:cNvPr id="7173" name="Picture 4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156176" y="6093288"/>
              <a:ext cx="2769940" cy="676758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112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Druhy květenství</vt:lpstr>
      <vt:lpstr>Snímek 2</vt:lpstr>
      <vt:lpstr>Úbor- květy trubkovité + jazýčkovité</vt:lpstr>
      <vt:lpstr>Jetel luční</vt:lpstr>
      <vt:lpstr>  Najdi v učebnici a překresli do svého materiálu schématický obrázek květenství  HROZEN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květenství</dc:title>
  <dc:creator>Petr Kovářík</dc:creator>
  <cp:lastModifiedBy>marcela</cp:lastModifiedBy>
  <cp:revision>27</cp:revision>
  <dcterms:created xsi:type="dcterms:W3CDTF">2012-03-31T17:25:34Z</dcterms:created>
  <dcterms:modified xsi:type="dcterms:W3CDTF">2013-06-16T07:24:55Z</dcterms:modified>
</cp:coreProperties>
</file>