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3EC4F-1147-443B-AF51-AFB5ADF65D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DC7C9-D519-4D70-B213-46C40176BE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3EC4F-1147-443B-AF51-AFB5ADF65D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DC7C9-D519-4D70-B213-46C40176BE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3EC4F-1147-443B-AF51-AFB5ADF65D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DC7C9-D519-4D70-B213-46C40176B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3EC4F-1147-443B-AF51-AFB5ADF65D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DC7C9-D519-4D70-B213-46C40176BE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3EC4F-1147-443B-AF51-AFB5ADF65D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DC7C9-D519-4D70-B213-46C40176BE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3EC4F-1147-443B-AF51-AFB5ADF65D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DC7C9-D519-4D70-B213-46C40176B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3EC4F-1147-443B-AF51-AFB5ADF65D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DC7C9-D519-4D70-B213-46C40176B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3EC4F-1147-443B-AF51-AFB5ADF65D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DC7C9-D519-4D70-B213-46C40176B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3EC4F-1147-443B-AF51-AFB5ADF65D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DC7C9-D519-4D70-B213-46C40176BE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3EC4F-1147-443B-AF51-AFB5ADF65D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DC7C9-D519-4D70-B213-46C40176B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3EC4F-1147-443B-AF51-AFB5ADF65D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DC7C9-D519-4D70-B213-46C40176B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683EC4F-1147-443B-AF51-AFB5ADF65DE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DC7C9-D519-4D70-B213-46C40176BE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395536" y="1268760"/>
            <a:ext cx="7704856" cy="129935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5157192"/>
            <a:ext cx="8784976" cy="1700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8042" y="3356992"/>
            <a:ext cx="8964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VY_32_INOVACE_04_20_Výpočty z rovnic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073215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57200" y="462403"/>
            <a:ext cx="8564548" cy="63955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r>
              <a:rPr lang="cs-CZ" sz="3200" b="1" dirty="0"/>
              <a:t>Anotace:</a:t>
            </a:r>
            <a:r>
              <a:rPr lang="cs-CZ" sz="3200" dirty="0"/>
              <a:t> </a:t>
            </a:r>
            <a:r>
              <a:rPr lang="cs-CZ" sz="3200" dirty="0" smtClean="0"/>
              <a:t>prezentace slouží k pochopení a procvičení výpočtů z rovnic</a:t>
            </a:r>
            <a:endParaRPr lang="cs-CZ" sz="3200" dirty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3200" b="1" dirty="0"/>
              <a:t>Autor: </a:t>
            </a:r>
            <a:r>
              <a:rPr lang="cs-CZ" sz="3200" dirty="0"/>
              <a:t>Mgr. Marcela </a:t>
            </a:r>
            <a:r>
              <a:rPr lang="cs-CZ" sz="3200" dirty="0" err="1"/>
              <a:t>Matyščáková</a:t>
            </a:r>
            <a:endParaRPr lang="cs-CZ" sz="3200" dirty="0"/>
          </a:p>
          <a:p>
            <a:pPr>
              <a:lnSpc>
                <a:spcPct val="80000"/>
              </a:lnSpc>
            </a:pPr>
            <a:r>
              <a:rPr lang="cs-CZ" sz="3200" b="1" dirty="0"/>
              <a:t>Jazyk: </a:t>
            </a:r>
            <a:r>
              <a:rPr lang="cs-CZ" sz="3200" dirty="0" smtClean="0"/>
              <a:t>čeština</a:t>
            </a:r>
            <a:endParaRPr lang="cs-CZ" sz="3200" dirty="0"/>
          </a:p>
          <a:p>
            <a:pPr>
              <a:lnSpc>
                <a:spcPct val="80000"/>
              </a:lnSpc>
            </a:pPr>
            <a:r>
              <a:rPr lang="cs-CZ" sz="3200" b="1" dirty="0"/>
              <a:t>Očekávaný výstup:</a:t>
            </a:r>
            <a:r>
              <a:rPr lang="cs-CZ" sz="3200" dirty="0"/>
              <a:t> </a:t>
            </a:r>
            <a:r>
              <a:rPr lang="cs-CZ" sz="3200" dirty="0" smtClean="0"/>
              <a:t>zamyšlení nad </a:t>
            </a:r>
            <a:r>
              <a:rPr lang="cs-CZ" sz="3200" dirty="0" smtClean="0"/>
              <a:t>současností</a:t>
            </a:r>
            <a:endParaRPr lang="cs-CZ" sz="3200" dirty="0"/>
          </a:p>
          <a:p>
            <a:pPr>
              <a:lnSpc>
                <a:spcPct val="80000"/>
              </a:lnSpc>
            </a:pPr>
            <a:r>
              <a:rPr lang="cs-CZ" sz="3200" b="1" dirty="0"/>
              <a:t>Speciální vzdělávací potřeby: </a:t>
            </a:r>
            <a:r>
              <a:rPr lang="cs-CZ" sz="3200" dirty="0"/>
              <a:t>dataprojektor, interaktivní tabule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Klíčová slova: </a:t>
            </a:r>
            <a:r>
              <a:rPr lang="cs-CZ" sz="3200" dirty="0" smtClean="0"/>
              <a:t>zákon zachování hmotnosti</a:t>
            </a:r>
            <a:r>
              <a:rPr lang="cs-CZ" sz="3200" dirty="0" smtClean="0"/>
              <a:t>, úprava </a:t>
            </a:r>
            <a:r>
              <a:rPr lang="cs-CZ" sz="3200" dirty="0" smtClean="0"/>
              <a:t>rovnic</a:t>
            </a:r>
            <a:r>
              <a:rPr lang="cs-CZ" sz="3200" dirty="0" smtClean="0"/>
              <a:t>, hmotnost, molární </a:t>
            </a:r>
            <a:r>
              <a:rPr lang="cs-CZ" sz="3200" dirty="0" smtClean="0"/>
              <a:t>hmotnost</a:t>
            </a:r>
            <a:r>
              <a:rPr lang="cs-CZ" sz="3200" dirty="0" smtClean="0"/>
              <a:t>, látkové </a:t>
            </a:r>
            <a:r>
              <a:rPr lang="cs-CZ" sz="3200" dirty="0" smtClean="0"/>
              <a:t>množství (mol),trojčlenka</a:t>
            </a:r>
            <a:endParaRPr lang="cs-CZ" sz="3200" dirty="0"/>
          </a:p>
          <a:p>
            <a:pPr>
              <a:lnSpc>
                <a:spcPct val="80000"/>
              </a:lnSpc>
            </a:pPr>
            <a:r>
              <a:rPr lang="cs-CZ" sz="3200" b="1" dirty="0"/>
              <a:t>Druh učebního materiálu: </a:t>
            </a:r>
            <a:r>
              <a:rPr lang="cs-CZ" sz="3200" dirty="0"/>
              <a:t>prezentace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Cílová skupina:</a:t>
            </a:r>
            <a:r>
              <a:rPr lang="cs-CZ" sz="3200" dirty="0"/>
              <a:t> žák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Stupeň a typ vzdělávání:</a:t>
            </a:r>
            <a:r>
              <a:rPr lang="cs-CZ" sz="3200" dirty="0"/>
              <a:t> základní vzdělávání – druhý stupeň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Typická věková skupina: </a:t>
            </a:r>
            <a:r>
              <a:rPr lang="cs-CZ" sz="3200" dirty="0"/>
              <a:t>15 let</a:t>
            </a:r>
          </a:p>
        </p:txBody>
      </p:sp>
    </p:spTree>
    <p:extLst>
      <p:ext uri="{BB962C8B-B14F-4D97-AF65-F5344CB8AC3E}">
        <p14:creationId xmlns:p14="http://schemas.microsoft.com/office/powerpoint/2010/main" xmlns="" val="5714586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6268" y="591670"/>
            <a:ext cx="85645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</a:pPr>
            <a:r>
              <a:rPr lang="cs-CZ" sz="4000" dirty="0" smtClean="0"/>
              <a:t>Výpočty z rovnic</a:t>
            </a:r>
            <a:endParaRPr lang="cs-CZ" sz="4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1556792"/>
            <a:ext cx="843528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Courier New" pitchFamily="49" charset="0"/>
              <a:buChar char="o"/>
            </a:pPr>
            <a:r>
              <a:rPr lang="cs-CZ" sz="3200" dirty="0">
                <a:solidFill>
                  <a:srgbClr val="FF0000"/>
                </a:solidFill>
              </a:rPr>
              <a:t>v</a:t>
            </a:r>
            <a:r>
              <a:rPr lang="cs-CZ" sz="3200" dirty="0" smtClean="0">
                <a:solidFill>
                  <a:srgbClr val="FF0000"/>
                </a:solidFill>
              </a:rPr>
              <a:t>ýpočty vychází z upravené rovnice, kde platí ZÁKON ZACHOVÁNÍ HMOTNOSTI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	(</a:t>
            </a:r>
            <a:r>
              <a:rPr lang="cs-CZ" sz="3200" dirty="0" err="1" smtClean="0">
                <a:solidFill>
                  <a:srgbClr val="FF0000"/>
                </a:solidFill>
              </a:rPr>
              <a:t>Lomonosov,Lavoisier</a:t>
            </a:r>
            <a:r>
              <a:rPr lang="cs-CZ" sz="3200" dirty="0" smtClean="0">
                <a:solidFill>
                  <a:srgbClr val="FF0000"/>
                </a:solidFill>
              </a:rPr>
              <a:t>)</a:t>
            </a:r>
          </a:p>
          <a:p>
            <a:pPr marL="285750" indent="-285750" algn="ctr">
              <a:buFont typeface="Courier New" pitchFamily="49" charset="0"/>
              <a:buChar char="o"/>
            </a:pPr>
            <a:r>
              <a:rPr lang="cs-CZ" sz="3200" dirty="0">
                <a:solidFill>
                  <a:srgbClr val="00B0F0"/>
                </a:solidFill>
              </a:rPr>
              <a:t>s</a:t>
            </a:r>
            <a:r>
              <a:rPr lang="cs-CZ" sz="3200" dirty="0" smtClean="0">
                <a:solidFill>
                  <a:srgbClr val="00B0F0"/>
                </a:solidFill>
              </a:rPr>
              <a:t>louží ke zjištění hmotností reaktantů nebo produktů</a:t>
            </a:r>
          </a:p>
          <a:p>
            <a:pPr marL="285750" indent="-285750" algn="ctr">
              <a:buFont typeface="Courier New" pitchFamily="49" charset="0"/>
              <a:buChar char="o"/>
            </a:pPr>
            <a:r>
              <a:rPr lang="cs-CZ" sz="3200" dirty="0"/>
              <a:t>m</a:t>
            </a:r>
            <a:r>
              <a:rPr lang="cs-CZ" sz="3200" dirty="0" smtClean="0"/>
              <a:t>ůžeme počítat látkové množství, objemy, koncentrace a hustoty látek za použití příslušných vztahů</a:t>
            </a:r>
          </a:p>
          <a:p>
            <a:pPr marL="285750" indent="-285750" algn="ctr">
              <a:buFont typeface="Courier New" pitchFamily="49" charset="0"/>
              <a:buChar char="o"/>
            </a:pPr>
            <a:r>
              <a:rPr lang="cs-CZ" sz="3200" dirty="0">
                <a:solidFill>
                  <a:srgbClr val="00B050"/>
                </a:solidFill>
              </a:rPr>
              <a:t>n</a:t>
            </a:r>
            <a:r>
              <a:rPr lang="cs-CZ" sz="3200" dirty="0" smtClean="0">
                <a:solidFill>
                  <a:srgbClr val="00B050"/>
                </a:solidFill>
              </a:rPr>
              <a:t>ejčastější způsob je výpočet hmotnosti látek trojčlenkou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4057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51520" y="1866818"/>
            <a:ext cx="8640960" cy="1728192"/>
          </a:xfrm>
        </p:spPr>
        <p:txBody>
          <a:bodyPr>
            <a:normAutofit fontScale="92500"/>
          </a:bodyPr>
          <a:lstStyle/>
          <a:p>
            <a:r>
              <a:rPr lang="cs-CZ" sz="3200" b="1" u="sng" dirty="0" smtClean="0"/>
              <a:t>Zadání:</a:t>
            </a:r>
            <a:r>
              <a:rPr lang="cs-CZ" sz="3200" dirty="0" smtClean="0"/>
              <a:t> kolik gramů bezvodého síranu a vody se uvolní tepelným rozkladem 5g modré skalice</a:t>
            </a:r>
          </a:p>
          <a:p>
            <a:r>
              <a:rPr lang="cs-CZ" sz="3200" dirty="0" smtClean="0"/>
              <a:t>1/	napíšeme rovnici tepelného rozkladu</a:t>
            </a:r>
          </a:p>
          <a:p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06129" y="332656"/>
            <a:ext cx="7488832" cy="1224135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/>
              <a:t>Výpočet trojčlenkou – </a:t>
            </a:r>
            <a:br>
              <a:rPr lang="cs-CZ" sz="4000" dirty="0" smtClean="0"/>
            </a:br>
            <a:r>
              <a:rPr lang="cs-CZ" sz="2000" dirty="0" smtClean="0"/>
              <a:t>vycházíme z přímé úměrnosti hmotnosti jednotlivých látek, které spolu reagují v chemické reakci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4081" y="3626016"/>
            <a:ext cx="7920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CuSO</a:t>
            </a:r>
            <a:r>
              <a:rPr lang="cs-CZ" sz="2800" baseline="-25000" dirty="0" smtClean="0"/>
              <a:t>4</a:t>
            </a:r>
            <a:r>
              <a:rPr lang="en-US" sz="2800" baseline="-25000" dirty="0" smtClean="0"/>
              <a:t>  </a:t>
            </a:r>
            <a:r>
              <a:rPr lang="cs-CZ" sz="2800" dirty="0" smtClean="0"/>
              <a:t>. 5 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0  </a:t>
            </a:r>
            <a:r>
              <a:rPr lang="cs-CZ" sz="2800" dirty="0" smtClean="0">
                <a:sym typeface="Symbol"/>
              </a:rPr>
              <a:t> </a:t>
            </a:r>
            <a:r>
              <a:rPr lang="cs-CZ" sz="2800" dirty="0" smtClean="0"/>
              <a:t>CuSO</a:t>
            </a:r>
            <a:r>
              <a:rPr lang="cs-CZ" sz="2800" baseline="-25000" dirty="0" smtClean="0"/>
              <a:t>4 </a:t>
            </a:r>
            <a:r>
              <a:rPr lang="cs-CZ" sz="2800" dirty="0" smtClean="0">
                <a:sym typeface="Symbol"/>
              </a:rPr>
              <a:t> </a:t>
            </a:r>
            <a:r>
              <a:rPr lang="en-US" sz="2800" dirty="0" smtClean="0"/>
              <a:t>+</a:t>
            </a:r>
            <a:r>
              <a:rPr lang="cs-CZ" sz="2800" dirty="0"/>
              <a:t> </a:t>
            </a:r>
            <a:r>
              <a:rPr lang="cs-CZ" sz="2800" dirty="0" smtClean="0"/>
              <a:t> 5 </a:t>
            </a:r>
            <a:r>
              <a:rPr lang="cs-CZ" sz="2800" dirty="0"/>
              <a:t>H</a:t>
            </a:r>
            <a:r>
              <a:rPr lang="cs-CZ" sz="2800" baseline="-25000" dirty="0"/>
              <a:t>2</a:t>
            </a:r>
            <a:r>
              <a:rPr lang="cs-CZ" sz="2800" dirty="0"/>
              <a:t>0 </a:t>
            </a:r>
            <a:endParaRPr lang="cs-CZ" sz="2800" dirty="0" smtClean="0"/>
          </a:p>
          <a:p>
            <a:pPr algn="ctr"/>
            <a:r>
              <a:rPr lang="cs-CZ" sz="2800" dirty="0"/>
              <a:t>s</a:t>
            </a:r>
            <a:r>
              <a:rPr lang="cs-CZ" sz="2800" dirty="0" smtClean="0"/>
              <a:t>tanovíme počet molů</a:t>
            </a:r>
          </a:p>
          <a:p>
            <a:r>
              <a:rPr lang="cs-CZ" sz="2800" dirty="0" smtClean="0"/>
              <a:t>		</a:t>
            </a:r>
            <a:r>
              <a:rPr lang="cs-CZ" sz="2800" dirty="0" smtClean="0">
                <a:solidFill>
                  <a:srgbClr val="FF0000"/>
                </a:solidFill>
              </a:rPr>
              <a:t> 1 mol  </a:t>
            </a:r>
            <a:r>
              <a:rPr lang="en-US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    1 mol     5 molů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4081" y="5301209"/>
            <a:ext cx="8546391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2/	zjistíme molární hmotnost látek</a:t>
            </a:r>
          </a:p>
          <a:p>
            <a:r>
              <a:rPr lang="cs-CZ" dirty="0" smtClean="0"/>
              <a:t>M(</a:t>
            </a:r>
            <a:r>
              <a:rPr lang="cs-CZ" dirty="0"/>
              <a:t>CuSO</a:t>
            </a:r>
            <a:r>
              <a:rPr lang="cs-CZ" baseline="-25000" dirty="0"/>
              <a:t>4</a:t>
            </a:r>
            <a:r>
              <a:rPr lang="en-US" baseline="-25000" dirty="0"/>
              <a:t>  </a:t>
            </a:r>
            <a:r>
              <a:rPr lang="cs-CZ" dirty="0"/>
              <a:t>. 5 </a:t>
            </a: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0)=249,70g/mol</a:t>
            </a:r>
            <a:r>
              <a:rPr lang="cs-CZ" dirty="0" smtClean="0">
                <a:sym typeface="Symbol"/>
              </a:rPr>
              <a:t>  M(</a:t>
            </a:r>
            <a:r>
              <a:rPr lang="cs-CZ" dirty="0"/>
              <a:t>CuSO</a:t>
            </a:r>
            <a:r>
              <a:rPr lang="cs-CZ" baseline="-25000" dirty="0"/>
              <a:t>4 </a:t>
            </a:r>
            <a:r>
              <a:rPr lang="cs-CZ" dirty="0"/>
              <a:t>)</a:t>
            </a:r>
            <a:r>
              <a:rPr lang="cs-CZ" dirty="0" smtClean="0">
                <a:sym typeface="Symbol"/>
              </a:rPr>
              <a:t>=159,60g/mol</a:t>
            </a:r>
            <a:r>
              <a:rPr lang="en-US" dirty="0" smtClean="0"/>
              <a:t> </a:t>
            </a:r>
            <a:r>
              <a:rPr lang="en-US" dirty="0"/>
              <a:t>+</a:t>
            </a:r>
            <a:r>
              <a:rPr lang="cs-CZ" dirty="0"/>
              <a:t> </a:t>
            </a:r>
            <a:r>
              <a:rPr lang="cs-CZ" dirty="0" smtClean="0"/>
              <a:t>M(H</a:t>
            </a:r>
            <a:r>
              <a:rPr lang="cs-CZ" baseline="-25000" dirty="0" smtClean="0"/>
              <a:t>2</a:t>
            </a:r>
            <a:r>
              <a:rPr lang="cs-CZ" dirty="0" smtClean="0"/>
              <a:t>0)=18,025 g/mol</a:t>
            </a:r>
          </a:p>
          <a:p>
            <a:endParaRPr lang="cs-CZ" sz="3200" dirty="0" smtClean="0"/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010833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20688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3/	vypočítáme hmotnosti látek 	odpovídající počtu molů podle vztahu 	m = M . n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524882"/>
            <a:ext cx="864096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m(</a:t>
            </a:r>
            <a:r>
              <a:rPr lang="cs-CZ" sz="2000" dirty="0">
                <a:solidFill>
                  <a:srgbClr val="FF0000"/>
                </a:solidFill>
              </a:rPr>
              <a:t>CuSO</a:t>
            </a:r>
            <a:r>
              <a:rPr lang="cs-CZ" sz="2000" baseline="-25000" dirty="0">
                <a:solidFill>
                  <a:srgbClr val="FF0000"/>
                </a:solidFill>
              </a:rPr>
              <a:t>4</a:t>
            </a:r>
            <a:r>
              <a:rPr lang="en-US" sz="2000" baseline="-25000" dirty="0">
                <a:solidFill>
                  <a:srgbClr val="FF0000"/>
                </a:solidFill>
              </a:rPr>
              <a:t>  </a:t>
            </a:r>
            <a:r>
              <a:rPr lang="cs-CZ" sz="2000" dirty="0">
                <a:solidFill>
                  <a:srgbClr val="FF0000"/>
                </a:solidFill>
              </a:rPr>
              <a:t>. 5 </a:t>
            </a:r>
            <a:r>
              <a:rPr lang="cs-CZ" sz="2000" dirty="0" smtClean="0">
                <a:solidFill>
                  <a:srgbClr val="FF0000"/>
                </a:solidFill>
              </a:rPr>
              <a:t>H</a:t>
            </a:r>
            <a:r>
              <a:rPr lang="cs-CZ" sz="2000" baseline="-25000" dirty="0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0) = 249,70g </a:t>
            </a:r>
            <a:r>
              <a:rPr lang="cs-CZ" sz="2000" dirty="0" smtClean="0">
                <a:solidFill>
                  <a:srgbClr val="FF0000"/>
                </a:solidFill>
                <a:sym typeface="Symbol"/>
              </a:rPr>
              <a:t>   m(</a:t>
            </a:r>
            <a:r>
              <a:rPr lang="cs-CZ" sz="2000" dirty="0" smtClean="0">
                <a:solidFill>
                  <a:srgbClr val="FF0000"/>
                </a:solidFill>
              </a:rPr>
              <a:t>CuSO</a:t>
            </a:r>
            <a:r>
              <a:rPr lang="cs-CZ" sz="2000" baseline="-25000" dirty="0" smtClean="0">
                <a:solidFill>
                  <a:srgbClr val="FF0000"/>
                </a:solidFill>
              </a:rPr>
              <a:t>4 </a:t>
            </a:r>
            <a:r>
              <a:rPr lang="cs-CZ" sz="2000" dirty="0" smtClean="0">
                <a:solidFill>
                  <a:srgbClr val="FF0000"/>
                </a:solidFill>
              </a:rPr>
              <a:t>) = 159,60g</a:t>
            </a:r>
            <a:r>
              <a:rPr lang="en-US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en-US" sz="2000" dirty="0" smtClean="0">
                <a:solidFill>
                  <a:srgbClr val="FF0000"/>
                </a:solidFill>
              </a:rPr>
              <a:t>+</a:t>
            </a:r>
            <a:r>
              <a:rPr lang="cs-CZ" sz="2000" dirty="0" smtClean="0">
                <a:solidFill>
                  <a:srgbClr val="FF0000"/>
                </a:solidFill>
              </a:rPr>
              <a:t>  m( H</a:t>
            </a:r>
            <a:r>
              <a:rPr lang="cs-CZ" sz="2000" baseline="-25000" dirty="0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0) = 90,10g </a:t>
            </a:r>
            <a:endParaRPr lang="cs-CZ" sz="20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356991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4/	sestavíme trojčlenku pro výpočet 	hmotnosti bezvodého síranu </a:t>
            </a:r>
            <a:r>
              <a:rPr lang="cs-CZ" sz="3200" dirty="0"/>
              <a:t>CuSO</a:t>
            </a:r>
            <a:r>
              <a:rPr lang="cs-CZ" sz="3200" baseline="-25000" dirty="0"/>
              <a:t>4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5" y="4459565"/>
            <a:ext cx="763284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CuSO</a:t>
            </a:r>
            <a:r>
              <a:rPr lang="cs-CZ" sz="2800" baseline="-25000" dirty="0"/>
              <a:t>4</a:t>
            </a:r>
            <a:r>
              <a:rPr lang="en-US" sz="2800" baseline="-25000" dirty="0"/>
              <a:t>  </a:t>
            </a:r>
            <a:r>
              <a:rPr lang="cs-CZ" sz="2800" dirty="0"/>
              <a:t>. 5 </a:t>
            </a:r>
            <a:r>
              <a:rPr lang="cs-CZ" sz="2800" dirty="0" smtClean="0"/>
              <a:t>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0					CuSO</a:t>
            </a:r>
            <a:r>
              <a:rPr lang="cs-CZ" sz="2800" baseline="-25000" dirty="0" smtClean="0"/>
              <a:t>4</a:t>
            </a:r>
          </a:p>
          <a:p>
            <a:r>
              <a:rPr lang="cs-CZ" sz="2800" baseline="-25000" dirty="0" smtClean="0"/>
              <a:t> </a:t>
            </a:r>
            <a:r>
              <a:rPr lang="cs-CZ" sz="2800" dirty="0" smtClean="0"/>
              <a:t> </a:t>
            </a:r>
            <a:r>
              <a:rPr lang="cs-CZ" sz="2800" baseline="-25000" dirty="0" smtClean="0"/>
              <a:t>249,70 g</a:t>
            </a:r>
            <a:r>
              <a:rPr lang="cs-CZ" sz="2800" dirty="0" smtClean="0"/>
              <a:t> </a:t>
            </a:r>
            <a:r>
              <a:rPr lang="cs-CZ" sz="2800" baseline="-25000" dirty="0" smtClean="0"/>
              <a:t>…………………………………………………………………………….159,60 g</a:t>
            </a:r>
          </a:p>
          <a:p>
            <a:r>
              <a:rPr lang="cs-CZ" sz="2800" baseline="-25000" dirty="0"/>
              <a:t> </a:t>
            </a:r>
            <a:r>
              <a:rPr lang="cs-CZ" sz="2800" baseline="-25000" dirty="0" smtClean="0"/>
              <a:t>  5,00 g</a:t>
            </a:r>
            <a:r>
              <a:rPr lang="cs-CZ" sz="2800" dirty="0" smtClean="0"/>
              <a:t> </a:t>
            </a:r>
            <a:r>
              <a:rPr lang="cs-CZ" sz="2800" baseline="-25000" dirty="0" smtClean="0"/>
              <a:t>……………………………………………………………………………….</a:t>
            </a:r>
            <a:r>
              <a:rPr lang="cs-CZ" sz="2800" dirty="0" smtClean="0"/>
              <a:t> </a:t>
            </a:r>
            <a:r>
              <a:rPr lang="cs-CZ" sz="2800" baseline="-25000" dirty="0" smtClean="0"/>
              <a:t>x g</a:t>
            </a:r>
          </a:p>
          <a:p>
            <a:r>
              <a:rPr lang="cs-CZ" sz="2800" baseline="-25000" dirty="0" smtClean="0"/>
              <a:t> </a:t>
            </a:r>
            <a:r>
              <a:rPr lang="cs-CZ" sz="2800" dirty="0" smtClean="0"/>
              <a:t> </a:t>
            </a:r>
            <a:endParaRPr lang="cs-CZ" sz="2800" dirty="0"/>
          </a:p>
          <a:p>
            <a:r>
              <a:rPr lang="cs-CZ" sz="2800" dirty="0" smtClean="0"/>
              <a:t>		</a:t>
            </a:r>
            <a:r>
              <a:rPr lang="cs-CZ" sz="2400" dirty="0" smtClean="0"/>
              <a:t>			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9901" y="5134232"/>
            <a:ext cx="2520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ym typeface="Symbol"/>
              </a:rPr>
              <a:t>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54014" y="5157192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ym typeface="Symbol"/>
              </a:rPr>
              <a:t>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046848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2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5/	výpočet hodnoty </a:t>
            </a:r>
            <a:r>
              <a:rPr lang="cs-CZ" sz="3200" dirty="0" smtClean="0">
                <a:solidFill>
                  <a:srgbClr val="00B050"/>
                </a:solidFill>
              </a:rPr>
              <a:t>x</a:t>
            </a:r>
            <a:r>
              <a:rPr lang="cs-CZ" sz="3200" dirty="0" smtClean="0"/>
              <a:t> (neznámá -	hmotnost bezvodého síranu)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601196" y="2230912"/>
                <a:ext cx="8352928" cy="28007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5,00</m:t>
                          </m:r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𝑔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249,70</m:t>
                          </m:r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𝑔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 = 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cs-CZ" sz="2800" dirty="0">
                              <a:solidFill>
                                <a:srgbClr val="C00000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m:t>x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159,60</m:t>
                          </m:r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𝑔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rgbClr val="C00000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2800" dirty="0" smtClean="0">
                  <a:solidFill>
                    <a:srgbClr val="C00000"/>
                  </a:solidFill>
                </a:endParaRPr>
              </a:p>
              <a:p>
                <a:r>
                  <a:rPr lang="cs-CZ" sz="2800" dirty="0">
                    <a:solidFill>
                      <a:srgbClr val="C00000"/>
                    </a:solidFill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i="1">
                            <a:solidFill>
                              <a:srgbClr val="C00000"/>
                            </a:solidFill>
                            <a:latin typeface="Cambria Math"/>
                          </a:rPr>
                          <m:t>5,00</m:t>
                        </m:r>
                        <m:r>
                          <a:rPr lang="cs-CZ" sz="4000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sz="4000" i="1">
                            <a:solidFill>
                              <a:srgbClr val="C00000"/>
                            </a:solidFill>
                            <a:latin typeface="Cambria Math"/>
                          </a:rPr>
                          <m:t>249,70</m:t>
                        </m:r>
                        <m:r>
                          <a:rPr lang="cs-CZ" sz="4000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𝑔</m:t>
                        </m:r>
                      </m:den>
                    </m:f>
                  </m:oMath>
                </a14:m>
                <a:r>
                  <a:rPr lang="cs-CZ" sz="4000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4000" dirty="0" smtClean="0">
                    <a:solidFill>
                      <a:srgbClr val="C00000"/>
                    </a:solidFill>
                    <a:latin typeface="Times New Roman" pitchFamily="18" charset="0"/>
                    <a:cs typeface="Times New Roman" pitchFamily="18" charset="0"/>
                  </a:rPr>
                  <a:t>. </a:t>
                </a:r>
                <a:r>
                  <a:rPr lang="cs-CZ" sz="2800" dirty="0" smtClean="0">
                    <a:solidFill>
                      <a:srgbClr val="C00000"/>
                    </a:solidFill>
                    <a:latin typeface="Times New Roman" pitchFamily="18" charset="0"/>
                    <a:cs typeface="Times New Roman" pitchFamily="18" charset="0"/>
                  </a:rPr>
                  <a:t>159,60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C00000"/>
                        </a:solidFill>
                        <a:latin typeface="Cambria Math"/>
                      </a:rPr>
                      <m:t>𝑔</m:t>
                    </m:r>
                    <m:r>
                      <a:rPr lang="cs-CZ" sz="2800" b="0" i="1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rgbClr val="C0000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rgbClr val="C00000"/>
                    </a:solidFill>
                    <a:latin typeface="Times New Roman" pitchFamily="18" charset="0"/>
                    <a:cs typeface="Times New Roman" pitchFamily="18" charset="0"/>
                  </a:rPr>
                  <a:t>  x</a:t>
                </a:r>
                <a:endParaRPr lang="cs-CZ" sz="2800" dirty="0">
                  <a:solidFill>
                    <a:srgbClr val="C00000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dirty="0" smtClean="0">
                    <a:solidFill>
                      <a:srgbClr val="C00000"/>
                    </a:solidFill>
                    <a:latin typeface="Times New Roman" pitchFamily="18" charset="0"/>
                    <a:cs typeface="Times New Roman" pitchFamily="18" charset="0"/>
                  </a:rPr>
                  <a:t>				 x 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>
                    <a:solidFill>
                      <a:srgbClr val="C0000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solidFill>
                      <a:srgbClr val="C00000"/>
                    </a:solidFill>
                    <a:latin typeface="Times New Roman" pitchFamily="18" charset="0"/>
                    <a:cs typeface="Times New Roman" pitchFamily="18" charset="0"/>
                  </a:rPr>
                  <a:t> 3,2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C00000"/>
                        </a:solidFill>
                        <a:latin typeface="Cambria Math"/>
                      </a:rPr>
                      <m:t>𝑔</m:t>
                    </m:r>
                  </m:oMath>
                </a14:m>
                <a:endParaRPr lang="cs-CZ" sz="2800" dirty="0">
                  <a:solidFill>
                    <a:srgbClr val="C0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196" y="2230912"/>
                <a:ext cx="8352928" cy="280070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52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601196" y="5031615"/>
            <a:ext cx="83425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Hmotnost bezvodého síranu je 3,2 g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3021" y="6147566"/>
            <a:ext cx="8692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Úkol: vypočítej hmotnost vody podobným způsobem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956846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95536" y="1146716"/>
            <a:ext cx="8424936" cy="2664296"/>
          </a:xfrm>
        </p:spPr>
        <p:txBody>
          <a:bodyPr>
            <a:normAutofit/>
          </a:bodyPr>
          <a:lstStyle/>
          <a:p>
            <a:r>
              <a:rPr lang="cs-CZ" sz="3200" i="1" dirty="0" smtClean="0"/>
              <a:t>1/	</a:t>
            </a:r>
            <a:r>
              <a:rPr lang="cs-CZ" sz="3200" i="1" u="sng" dirty="0" smtClean="0"/>
              <a:t>Vypočítej hmotnost vodíku vzniklého </a:t>
            </a:r>
            <a:r>
              <a:rPr lang="cs-CZ" sz="3200" i="1" dirty="0" smtClean="0"/>
              <a:t>	</a:t>
            </a:r>
            <a:r>
              <a:rPr lang="cs-CZ" sz="3200" i="1" u="sng" dirty="0" smtClean="0"/>
              <a:t>reakcí kyseliny sírové s:</a:t>
            </a:r>
          </a:p>
          <a:p>
            <a:r>
              <a:rPr lang="cs-CZ" sz="3200" dirty="0" smtClean="0"/>
              <a:t>a/	5 gramy zinku			</a:t>
            </a:r>
            <a:r>
              <a:rPr lang="cs-CZ" sz="3200" dirty="0" smtClean="0">
                <a:solidFill>
                  <a:srgbClr val="FFC000"/>
                </a:solidFill>
              </a:rPr>
              <a:t>(0,15 g H</a:t>
            </a:r>
            <a:r>
              <a:rPr lang="cs-CZ" sz="3200" baseline="-25000" dirty="0" smtClean="0">
                <a:solidFill>
                  <a:srgbClr val="FFC000"/>
                </a:solidFill>
              </a:rPr>
              <a:t>2</a:t>
            </a:r>
            <a:r>
              <a:rPr lang="cs-CZ" sz="3200" dirty="0" smtClean="0">
                <a:solidFill>
                  <a:srgbClr val="FFC000"/>
                </a:solidFill>
              </a:rPr>
              <a:t>)</a:t>
            </a:r>
          </a:p>
          <a:p>
            <a:r>
              <a:rPr lang="cs-CZ" sz="3200" dirty="0" smtClean="0"/>
              <a:t>b/	5 gramy hliníku		</a:t>
            </a:r>
            <a:r>
              <a:rPr lang="cs-CZ" sz="3200" dirty="0" smtClean="0">
                <a:solidFill>
                  <a:srgbClr val="FFC000"/>
                </a:solidFill>
              </a:rPr>
              <a:t>(0,55 g H</a:t>
            </a:r>
            <a:r>
              <a:rPr lang="cs-CZ" sz="3200" baseline="-25000" dirty="0" smtClean="0">
                <a:solidFill>
                  <a:srgbClr val="FFC000"/>
                </a:solidFill>
              </a:rPr>
              <a:t>2</a:t>
            </a:r>
            <a:r>
              <a:rPr lang="cs-CZ" sz="3200" dirty="0" smtClean="0">
                <a:solidFill>
                  <a:srgbClr val="FFC000"/>
                </a:solidFill>
              </a:rPr>
              <a:t>)</a:t>
            </a:r>
          </a:p>
          <a:p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115616" y="404665"/>
            <a:ext cx="7175351" cy="792088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/>
              <a:t>Příklady na procvičení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861048"/>
            <a:ext cx="7920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2/	K výrobě kyseliny sírové je třeba 	oxid siřičitý</a:t>
            </a:r>
            <a:r>
              <a:rPr lang="cs-CZ" sz="3200" i="1" dirty="0" smtClean="0"/>
              <a:t>, který </a:t>
            </a:r>
            <a:r>
              <a:rPr lang="cs-CZ" sz="3200" i="1" dirty="0" smtClean="0"/>
              <a:t>se získává </a:t>
            </a:r>
            <a:r>
              <a:rPr lang="cs-CZ" sz="3200" i="1" dirty="0" smtClean="0"/>
              <a:t>	</a:t>
            </a:r>
            <a:r>
              <a:rPr lang="cs-CZ" sz="3200" i="1" dirty="0" smtClean="0"/>
              <a:t>p</a:t>
            </a:r>
            <a:r>
              <a:rPr lang="cs-CZ" sz="3200" i="1" dirty="0" smtClean="0"/>
              <a:t>římým slučováním </a:t>
            </a:r>
            <a:r>
              <a:rPr lang="cs-CZ" sz="3200" i="1" dirty="0" smtClean="0"/>
              <a:t>síry s </a:t>
            </a:r>
            <a:r>
              <a:rPr lang="cs-CZ" sz="3200" i="1" dirty="0" smtClean="0"/>
              <a:t>	kyslíkem.Vypočítej </a:t>
            </a:r>
            <a:r>
              <a:rPr lang="cs-CZ" sz="3200" i="1" dirty="0" smtClean="0"/>
              <a:t>	hmotnost oxidu </a:t>
            </a:r>
            <a:r>
              <a:rPr lang="cs-CZ" sz="3200" i="1" dirty="0" smtClean="0"/>
              <a:t>	siřičitého,který vznikl 	spotřebováním </a:t>
            </a:r>
            <a:r>
              <a:rPr lang="cs-CZ" sz="3200" i="1" dirty="0" smtClean="0"/>
              <a:t>1 tuny </a:t>
            </a:r>
            <a:r>
              <a:rPr lang="cs-CZ" sz="3200" i="1" dirty="0" smtClean="0"/>
              <a:t>síry.</a:t>
            </a:r>
            <a:r>
              <a:rPr lang="cs-CZ" sz="3200" i="1" dirty="0" smtClean="0"/>
              <a:t>	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			</a:t>
            </a:r>
            <a:r>
              <a:rPr lang="cs-CZ" sz="3200" dirty="0" smtClean="0">
                <a:solidFill>
                  <a:srgbClr val="FF0000"/>
                </a:solidFill>
              </a:rPr>
              <a:t>(2 t SO</a:t>
            </a:r>
            <a:r>
              <a:rPr lang="cs-CZ" sz="3200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dirty="0" smtClean="0">
                <a:solidFill>
                  <a:srgbClr val="FF0000"/>
                </a:solidFill>
              </a:rPr>
              <a:t>)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8751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23528" y="980728"/>
            <a:ext cx="8352928" cy="6093296"/>
          </a:xfrm>
        </p:spPr>
        <p:txBody>
          <a:bodyPr>
            <a:normAutofit fontScale="92500" lnSpcReduction="10000"/>
          </a:bodyPr>
          <a:lstStyle/>
          <a:p>
            <a:r>
              <a:rPr lang="cs-CZ" sz="3200" i="1" dirty="0" smtClean="0"/>
              <a:t>3/	</a:t>
            </a:r>
            <a:r>
              <a:rPr lang="cs-CZ" sz="3200" i="1" u="sng" dirty="0" smtClean="0"/>
              <a:t>Hydroxid vápenatý lze neutralizovat </a:t>
            </a:r>
            <a:r>
              <a:rPr lang="cs-CZ" sz="3200" i="1" dirty="0" smtClean="0"/>
              <a:t>	</a:t>
            </a:r>
            <a:r>
              <a:rPr lang="cs-CZ" sz="3200" i="1" u="sng" dirty="0" smtClean="0"/>
              <a:t>kyselinou chlorovodíkovou</a:t>
            </a:r>
            <a:r>
              <a:rPr lang="cs-CZ" sz="3200" u="sng" dirty="0"/>
              <a:t>.</a:t>
            </a:r>
            <a:r>
              <a:rPr lang="cs-CZ" sz="3200" dirty="0" smtClean="0"/>
              <a:t>	</a:t>
            </a:r>
          </a:p>
          <a:p>
            <a:r>
              <a:rPr lang="cs-CZ" sz="3200" dirty="0" smtClean="0"/>
              <a:t>a/	vypočítej hmotnost vzniklé soli</a:t>
            </a:r>
            <a:r>
              <a:rPr lang="cs-CZ" sz="3200" dirty="0" smtClean="0"/>
              <a:t>, jestliže </a:t>
            </a:r>
            <a:r>
              <a:rPr lang="cs-CZ" sz="3200" dirty="0" smtClean="0"/>
              <a:t>	vznikly 4 g vody		</a:t>
            </a:r>
            <a:r>
              <a:rPr lang="cs-CZ" sz="3200" dirty="0" smtClean="0">
                <a:solidFill>
                  <a:srgbClr val="0070C0"/>
                </a:solidFill>
              </a:rPr>
              <a:t>(12,3 g CaCl</a:t>
            </a:r>
            <a:r>
              <a:rPr lang="cs-CZ" sz="3200" baseline="-25000" dirty="0">
                <a:solidFill>
                  <a:srgbClr val="0070C0"/>
                </a:solidFill>
              </a:rPr>
              <a:t>2</a:t>
            </a:r>
            <a:r>
              <a:rPr lang="cs-CZ" sz="3200" dirty="0" smtClean="0">
                <a:solidFill>
                  <a:srgbClr val="0070C0"/>
                </a:solidFill>
              </a:rPr>
              <a:t>)</a:t>
            </a:r>
          </a:p>
          <a:p>
            <a:r>
              <a:rPr lang="cs-CZ" sz="3200" dirty="0" smtClean="0"/>
              <a:t>b/	vypočítej hmotnost hydroxidu 	potřebného k neutralizaci 20g 	chlorovodíku		</a:t>
            </a:r>
            <a:r>
              <a:rPr lang="cs-CZ" sz="3200" dirty="0" smtClean="0">
                <a:solidFill>
                  <a:srgbClr val="0070C0"/>
                </a:solidFill>
              </a:rPr>
              <a:t>(20,32 g Ca(OH)</a:t>
            </a:r>
            <a:r>
              <a:rPr lang="cs-CZ" sz="3200" baseline="-25000" dirty="0" smtClean="0">
                <a:solidFill>
                  <a:srgbClr val="0070C0"/>
                </a:solidFill>
              </a:rPr>
              <a:t>2</a:t>
            </a:r>
            <a:r>
              <a:rPr lang="cs-CZ" sz="3200" dirty="0" smtClean="0">
                <a:solidFill>
                  <a:srgbClr val="0070C0"/>
                </a:solidFill>
              </a:rPr>
              <a:t>)</a:t>
            </a:r>
            <a:endParaRPr lang="cs-CZ" sz="3200" baseline="-25000" dirty="0" smtClean="0">
              <a:solidFill>
                <a:srgbClr val="0070C0"/>
              </a:solidFill>
            </a:endParaRPr>
          </a:p>
          <a:p>
            <a:r>
              <a:rPr lang="cs-CZ" sz="3200" dirty="0" smtClean="0"/>
              <a:t>c/	vypočítej hmotnost hydroxidu potřebného</a:t>
            </a:r>
          </a:p>
          <a:p>
            <a:r>
              <a:rPr lang="cs-CZ" sz="3200" dirty="0" smtClean="0"/>
              <a:t>	ke vzniku 100 g soli	</a:t>
            </a:r>
            <a:r>
              <a:rPr lang="cs-CZ" sz="3200" dirty="0" smtClean="0">
                <a:solidFill>
                  <a:srgbClr val="0070C0"/>
                </a:solidFill>
              </a:rPr>
              <a:t>(66,75 g Ca(OH)</a:t>
            </a:r>
            <a:r>
              <a:rPr lang="cs-CZ" sz="3200" baseline="-25000" dirty="0" smtClean="0">
                <a:solidFill>
                  <a:srgbClr val="0070C0"/>
                </a:solidFill>
              </a:rPr>
              <a:t>2</a:t>
            </a:r>
            <a:r>
              <a:rPr lang="cs-CZ" sz="3200" dirty="0" smtClean="0">
                <a:solidFill>
                  <a:srgbClr val="0070C0"/>
                </a:solidFill>
              </a:rPr>
              <a:t>)</a:t>
            </a:r>
          </a:p>
          <a:p>
            <a:r>
              <a:rPr lang="cs-CZ" sz="3200" dirty="0" smtClean="0"/>
              <a:t>d/	vypočítej hmotnost vzniklé soli</a:t>
            </a:r>
            <a:r>
              <a:rPr lang="cs-CZ" sz="3200" dirty="0" smtClean="0"/>
              <a:t>, jestliže 	se spotřebovalo </a:t>
            </a:r>
            <a:r>
              <a:rPr lang="cs-CZ" sz="3200" dirty="0" smtClean="0"/>
              <a:t>10 g hydroxidu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		</a:t>
            </a:r>
            <a:r>
              <a:rPr lang="cs-CZ" sz="3200" dirty="0" smtClean="0">
                <a:solidFill>
                  <a:srgbClr val="0070C0"/>
                </a:solidFill>
              </a:rPr>
              <a:t>(14,98 g CaCl</a:t>
            </a:r>
            <a:r>
              <a:rPr lang="cs-CZ" sz="3200" baseline="-25000" dirty="0" smtClean="0">
                <a:solidFill>
                  <a:srgbClr val="0070C0"/>
                </a:solidFill>
              </a:rPr>
              <a:t>2</a:t>
            </a:r>
            <a:r>
              <a:rPr lang="cs-CZ" sz="3200" dirty="0" smtClean="0">
                <a:solidFill>
                  <a:srgbClr val="0070C0"/>
                </a:solidFill>
              </a:rPr>
              <a:t>)</a:t>
            </a:r>
          </a:p>
          <a:p>
            <a:endParaRPr lang="cs-CZ" sz="3200" dirty="0">
              <a:solidFill>
                <a:srgbClr val="0070C0"/>
              </a:solidFill>
            </a:endParaRPr>
          </a:p>
          <a:p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99592" y="188640"/>
            <a:ext cx="7175351" cy="72008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/>
              <a:t>Příklady na procvičení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4173331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51520" y="1124744"/>
            <a:ext cx="8712968" cy="5616624"/>
          </a:xfrm>
        </p:spPr>
        <p:txBody>
          <a:bodyPr>
            <a:normAutofit/>
          </a:bodyPr>
          <a:lstStyle/>
          <a:p>
            <a:r>
              <a:rPr lang="cs-CZ" sz="3200" i="1" dirty="0" smtClean="0"/>
              <a:t>4/	</a:t>
            </a:r>
            <a:r>
              <a:rPr lang="cs-CZ" sz="3200" i="1" u="sng" dirty="0" smtClean="0"/>
              <a:t>Rozklad vody lze provést elektrolýzou.</a:t>
            </a:r>
          </a:p>
          <a:p>
            <a:r>
              <a:rPr lang="cs-CZ" sz="3200" dirty="0" smtClean="0"/>
              <a:t>a/	vypočítej hmotnost vodíku vzniklého 	elektrolýzou 1 kg vody	</a:t>
            </a:r>
            <a:r>
              <a:rPr lang="cs-CZ" sz="3200" dirty="0" smtClean="0">
                <a:solidFill>
                  <a:srgbClr val="7030A0"/>
                </a:solidFill>
              </a:rPr>
              <a:t>(111,1 g H</a:t>
            </a:r>
            <a:r>
              <a:rPr lang="cs-CZ" sz="3200" baseline="-25000" dirty="0" smtClean="0">
                <a:solidFill>
                  <a:srgbClr val="7030A0"/>
                </a:solidFill>
              </a:rPr>
              <a:t>2</a:t>
            </a:r>
            <a:r>
              <a:rPr lang="cs-CZ" sz="3200" dirty="0" smtClean="0">
                <a:solidFill>
                  <a:srgbClr val="7030A0"/>
                </a:solidFill>
              </a:rPr>
              <a:t>)</a:t>
            </a:r>
          </a:p>
          <a:p>
            <a:r>
              <a:rPr lang="cs-CZ" sz="3200" dirty="0" smtClean="0"/>
              <a:t>b/	vypočítej hmotnost kyslíku vzniklého 	elektrolýzou 1,5 kg vody	</a:t>
            </a:r>
            <a:r>
              <a:rPr lang="cs-CZ" sz="3200" dirty="0" smtClean="0">
                <a:solidFill>
                  <a:srgbClr val="7030A0"/>
                </a:solidFill>
              </a:rPr>
              <a:t>(666,6 g O</a:t>
            </a:r>
            <a:r>
              <a:rPr lang="cs-CZ" sz="3200" baseline="-25000" dirty="0" smtClean="0">
                <a:solidFill>
                  <a:srgbClr val="7030A0"/>
                </a:solidFill>
              </a:rPr>
              <a:t>2</a:t>
            </a:r>
            <a:r>
              <a:rPr lang="cs-CZ" sz="3200" dirty="0" smtClean="0">
                <a:solidFill>
                  <a:srgbClr val="7030A0"/>
                </a:solidFill>
              </a:rPr>
              <a:t>)</a:t>
            </a:r>
          </a:p>
          <a:p>
            <a:r>
              <a:rPr lang="cs-CZ" sz="3200" dirty="0" smtClean="0"/>
              <a:t>c/	vypočítej hmotnost vody potřebnou k 	získání 200 g vodíku		</a:t>
            </a:r>
            <a:r>
              <a:rPr lang="cs-CZ" sz="3200" dirty="0" smtClean="0">
                <a:solidFill>
                  <a:srgbClr val="7030A0"/>
                </a:solidFill>
              </a:rPr>
              <a:t>(1800 g H</a:t>
            </a:r>
            <a:r>
              <a:rPr lang="cs-CZ" sz="3200" baseline="-25000" dirty="0" smtClean="0">
                <a:solidFill>
                  <a:srgbClr val="7030A0"/>
                </a:solidFill>
              </a:rPr>
              <a:t>2</a:t>
            </a:r>
            <a:r>
              <a:rPr lang="cs-CZ" sz="3200" dirty="0" smtClean="0">
                <a:solidFill>
                  <a:srgbClr val="7030A0"/>
                </a:solidFill>
              </a:rPr>
              <a:t>O)</a:t>
            </a:r>
            <a:endParaRPr lang="cs-CZ" sz="3200" baseline="-25000" dirty="0" smtClean="0">
              <a:solidFill>
                <a:srgbClr val="7030A0"/>
              </a:solidFill>
            </a:endParaRPr>
          </a:p>
          <a:p>
            <a:r>
              <a:rPr lang="cs-CZ" sz="3200" baseline="-25000" dirty="0" smtClean="0"/>
              <a:t> </a:t>
            </a:r>
            <a:r>
              <a:rPr lang="cs-CZ" sz="3200" dirty="0" smtClean="0"/>
              <a:t>d/	vypočítej hmotnost vody potřebnou k 	získání 100 g kyslíku	</a:t>
            </a:r>
            <a:r>
              <a:rPr lang="cs-CZ" sz="3200" dirty="0" smtClean="0">
                <a:solidFill>
                  <a:srgbClr val="7030A0"/>
                </a:solidFill>
              </a:rPr>
              <a:t>(225 g H</a:t>
            </a:r>
            <a:r>
              <a:rPr lang="cs-CZ" sz="3200" baseline="-25000" dirty="0" smtClean="0">
                <a:solidFill>
                  <a:srgbClr val="7030A0"/>
                </a:solidFill>
              </a:rPr>
              <a:t>2</a:t>
            </a:r>
            <a:r>
              <a:rPr lang="cs-CZ" sz="3200" dirty="0" smtClean="0">
                <a:solidFill>
                  <a:srgbClr val="7030A0"/>
                </a:solidFill>
              </a:rPr>
              <a:t>O)</a:t>
            </a:r>
          </a:p>
          <a:p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043608" y="332657"/>
            <a:ext cx="7175351" cy="792088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/>
              <a:t>Příklady na procvičení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050849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188640"/>
            <a:ext cx="4843061" cy="1166994"/>
          </a:xfrm>
        </p:spPr>
        <p:txBody>
          <a:bodyPr/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340768"/>
            <a:ext cx="8136904" cy="5256584"/>
          </a:xfrm>
        </p:spPr>
        <p:txBody>
          <a:bodyPr>
            <a:normAutofit/>
          </a:bodyPr>
          <a:lstStyle/>
          <a:p>
            <a:pPr algn="l"/>
            <a:r>
              <a:rPr lang="cs-CZ" dirty="0">
                <a:solidFill>
                  <a:srgbClr val="1C1511"/>
                </a:solidFill>
              </a:rPr>
              <a:t>ŠKODA, Jiří, DOULÍK, Pavel. </a:t>
            </a:r>
            <a:r>
              <a:rPr lang="cs-CZ" i="1" dirty="0">
                <a:solidFill>
                  <a:srgbClr val="1C1511"/>
                </a:solidFill>
              </a:rPr>
              <a:t>Chemie </a:t>
            </a:r>
            <a:r>
              <a:rPr lang="cs-CZ" i="1" dirty="0" smtClean="0">
                <a:solidFill>
                  <a:srgbClr val="1C1511"/>
                </a:solidFill>
              </a:rPr>
              <a:t>9:učebnice.</a:t>
            </a:r>
            <a:r>
              <a:rPr lang="cs-CZ" dirty="0" smtClean="0">
                <a:solidFill>
                  <a:srgbClr val="1C1511"/>
                </a:solidFill>
              </a:rPr>
              <a:t>2007.Plzeň:Fraus</a:t>
            </a:r>
          </a:p>
          <a:p>
            <a:pPr algn="l"/>
            <a:endParaRPr lang="cs-CZ" dirty="0">
              <a:solidFill>
                <a:srgbClr val="1C1511"/>
              </a:solidFill>
            </a:endParaRP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4083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744</TotalTime>
  <Words>207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Snímek 1</vt:lpstr>
      <vt:lpstr>Snímek 2</vt:lpstr>
      <vt:lpstr>Snímek 3</vt:lpstr>
      <vt:lpstr>Výpočet trojčlenkou –  vycházíme z přímé úměrnosti hmotnosti jednotlivých látek, které spolu reagují v chemické reakci </vt:lpstr>
      <vt:lpstr>Snímek 5</vt:lpstr>
      <vt:lpstr>Snímek 6</vt:lpstr>
      <vt:lpstr>Příklady na procvičení</vt:lpstr>
      <vt:lpstr>Příklady na procvičení</vt:lpstr>
      <vt:lpstr>Příklady na procvičení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expert</cp:lastModifiedBy>
  <cp:revision>64</cp:revision>
  <dcterms:created xsi:type="dcterms:W3CDTF">2011-11-22T10:21:15Z</dcterms:created>
  <dcterms:modified xsi:type="dcterms:W3CDTF">2012-03-15T07:44:40Z</dcterms:modified>
</cp:coreProperties>
</file>