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9" r:id="rId3"/>
    <p:sldId id="266" r:id="rId4"/>
    <p:sldId id="257" r:id="rId5"/>
    <p:sldId id="276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7" r:id="rId14"/>
    <p:sldId id="265" r:id="rId15"/>
    <p:sldId id="277" r:id="rId16"/>
    <p:sldId id="269" r:id="rId17"/>
    <p:sldId id="278" r:id="rId18"/>
    <p:sldId id="268" r:id="rId19"/>
    <p:sldId id="273" r:id="rId20"/>
    <p:sldId id="270" r:id="rId21"/>
    <p:sldId id="274" r:id="rId22"/>
    <p:sldId id="271" r:id="rId23"/>
    <p:sldId id="275" r:id="rId24"/>
    <p:sldId id="272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EA43-52AE-4DA7-B3C4-023D9F6E3D4C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37A59-7673-48A1-A4A4-A3FCB2820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495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EA43-52AE-4DA7-B3C4-023D9F6E3D4C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37A59-7673-48A1-A4A4-A3FCB2820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093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EA43-52AE-4DA7-B3C4-023D9F6E3D4C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37A59-7673-48A1-A4A4-A3FCB2820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904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EA43-52AE-4DA7-B3C4-023D9F6E3D4C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37A59-7673-48A1-A4A4-A3FCB2820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457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EA43-52AE-4DA7-B3C4-023D9F6E3D4C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37A59-7673-48A1-A4A4-A3FCB2820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90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EA43-52AE-4DA7-B3C4-023D9F6E3D4C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37A59-7673-48A1-A4A4-A3FCB2820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312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EA43-52AE-4DA7-B3C4-023D9F6E3D4C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37A59-7673-48A1-A4A4-A3FCB2820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182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EA43-52AE-4DA7-B3C4-023D9F6E3D4C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37A59-7673-48A1-A4A4-A3FCB2820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641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EA43-52AE-4DA7-B3C4-023D9F6E3D4C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37A59-7673-48A1-A4A4-A3FCB2820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440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EA43-52AE-4DA7-B3C4-023D9F6E3D4C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37A59-7673-48A1-A4A4-A3FCB2820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695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EA43-52AE-4DA7-B3C4-023D9F6E3D4C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37A59-7673-48A1-A4A4-A3FCB2820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80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otDmnd">
          <a:fgClr>
            <a:schemeClr val="accent1"/>
          </a:fgClr>
          <a:bgClr>
            <a:schemeClr val="bg1">
              <a:lumMod val="75000"/>
              <a:lumOff val="25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B8EA43-52AE-4DA7-B3C4-023D9F6E3D4C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A37A59-7673-48A1-A4A4-A3FCB2820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6691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blisty.cz/art/19267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/>
          <a:lstStyle/>
          <a:p>
            <a:r>
              <a:rPr lang="cs-CZ" dirty="0" smtClean="0"/>
              <a:t>Šablona 32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11560" y="2780928"/>
            <a:ext cx="7520880" cy="17526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VY_32_INOVACE_10_19_Černé zlato</a:t>
            </a:r>
            <a:endParaRPr lang="cs-CZ" sz="3600" b="1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7762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Černé zlato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Anotace: Prezentace může sloužit jako výkladové učivo</a:t>
            </a:r>
          </a:p>
          <a:p>
            <a:r>
              <a:rPr lang="cs-CZ" dirty="0"/>
              <a:t>Autor: 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dirty="0"/>
              <a:t>Předmět: Chemie</a:t>
            </a:r>
          </a:p>
          <a:p>
            <a:r>
              <a:rPr lang="cs-CZ" dirty="0"/>
              <a:t>Očekávaný výstup: </a:t>
            </a:r>
            <a:r>
              <a:rPr lang="cs-CZ" dirty="0" smtClean="0"/>
              <a:t>zvládnutí učiva o ropě</a:t>
            </a:r>
            <a:endParaRPr lang="cs-CZ" dirty="0"/>
          </a:p>
          <a:p>
            <a:r>
              <a:rPr lang="cs-CZ" dirty="0"/>
              <a:t>Speciální vzdělávací potřeby: dataprojektor, interaktivní tabule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ropa, </a:t>
            </a:r>
            <a:r>
              <a:rPr lang="cs-CZ" smtClean="0"/>
              <a:t>černé zlato</a:t>
            </a:r>
            <a:endParaRPr lang="cs-CZ" dirty="0"/>
          </a:p>
          <a:p>
            <a:r>
              <a:rPr lang="cs-CZ" dirty="0"/>
              <a:t>Druh učebního materiálu: prezentace</a:t>
            </a:r>
          </a:p>
          <a:p>
            <a:r>
              <a:rPr lang="cs-CZ" dirty="0"/>
              <a:t>Cílová skupina: žák</a:t>
            </a:r>
          </a:p>
          <a:p>
            <a:r>
              <a:rPr lang="cs-CZ" dirty="0"/>
              <a:t>Stupeň a typ vzdělávání: základní vzdělávání – druhý stupeň</a:t>
            </a:r>
          </a:p>
          <a:p>
            <a:r>
              <a:rPr lang="cs-CZ" dirty="0"/>
              <a:t>Typická věková skupina: 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887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5630268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810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ROPA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686800" cy="4525963"/>
          </a:xfrm>
        </p:spPr>
        <p:txBody>
          <a:bodyPr>
            <a:normAutofit fontScale="92500" lnSpcReduction="10000"/>
          </a:bodyPr>
          <a:lstStyle/>
          <a:p>
            <a:pPr algn="ctr">
              <a:buFont typeface="Calibri" pitchFamily="34" charset="0"/>
              <a:buChar char="₪"/>
            </a:pP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Surová nafta, zemní olej, černé zlato</a:t>
            </a:r>
          </a:p>
          <a:p>
            <a:pPr algn="ctr">
              <a:buFont typeface="Calibri" pitchFamily="34" charset="0"/>
              <a:buChar char="₪"/>
            </a:pP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hnědá až nazelenalá hořlavá kapalina tvořená směsí uhlovodíků, především alkanů</a:t>
            </a:r>
          </a:p>
          <a:p>
            <a:pPr algn="ctr">
              <a:buFont typeface="Calibri" pitchFamily="34" charset="0"/>
              <a:buChar char="₪"/>
            </a:pPr>
            <a:r>
              <a:rPr lang="cs-CZ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vznikla rozkladem zbytků pravěkých rostlin a živočichů. Nachází se ve svrchních vrstvách zemské kůry</a:t>
            </a:r>
          </a:p>
          <a:p>
            <a:pPr algn="ctr">
              <a:buFont typeface="Calibri" pitchFamily="34" charset="0"/>
              <a:buChar char="₪"/>
            </a:pPr>
            <a:r>
              <a:rPr lang="cs-CZ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základní surovinou petrochemického průmyslu</a:t>
            </a:r>
          </a:p>
          <a:p>
            <a:pPr algn="ctr">
              <a:buFont typeface="Calibri" pitchFamily="34" charset="0"/>
              <a:buChar char="₪"/>
            </a:pPr>
            <a:r>
              <a:rPr lang="cs-CZ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naleziště jsou v hloubkách až 8 km pod zemským povrchem</a:t>
            </a:r>
            <a:endParaRPr lang="cs-CZ" b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7399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548536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5902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287" y="2060848"/>
            <a:ext cx="7620000" cy="466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6487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Prokázané světové zásoby ropy podle zprávy </a:t>
            </a:r>
            <a:r>
              <a:rPr lang="cs-CZ" dirty="0" err="1" smtClean="0"/>
              <a:t>British</a:t>
            </a:r>
            <a:r>
              <a:rPr lang="cs-CZ" dirty="0" smtClean="0"/>
              <a:t> Petrol r. 2005 (v mld. barelu)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695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9162"/>
            <a:ext cx="9144000" cy="6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7179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omic Sans MS" pitchFamily="66" charset="0"/>
              </a:rPr>
              <a:t>Složení ropy (přibližné)</a:t>
            </a:r>
            <a:endParaRPr lang="cs-CZ" sz="5400" b="1" dirty="0">
              <a:solidFill>
                <a:schemeClr val="accent6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Uhlík: 84–87 %</a:t>
            </a:r>
          </a:p>
          <a:p>
            <a:pPr algn="ctr"/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Vodík 11–14 %</a:t>
            </a:r>
          </a:p>
          <a:p>
            <a:pPr algn="ctr"/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Kyslík až 1 %</a:t>
            </a:r>
          </a:p>
          <a:p>
            <a:pPr algn="ctr"/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Síra až 4 %</a:t>
            </a:r>
          </a:p>
          <a:p>
            <a:pPr algn="ctr"/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Dusík až 1 %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7260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omic Sans MS" pitchFamily="66" charset="0"/>
              </a:rPr>
              <a:t>Těžba ropy</a:t>
            </a:r>
            <a:endParaRPr lang="cs-CZ" sz="5400" b="1" dirty="0">
              <a:solidFill>
                <a:schemeClr val="accent6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Calibri" pitchFamily="34" charset="0"/>
              <a:buChar char="₪"/>
            </a:pPr>
            <a:r>
              <a:rPr lang="cs-CZ" sz="4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 kdysi existovaly lokality, kde ropa přirozeně vyvěrala na zemský povrch</a:t>
            </a:r>
          </a:p>
          <a:p>
            <a:pPr algn="ctr">
              <a:buFont typeface="Calibri" pitchFamily="34" charset="0"/>
              <a:buChar char="₪"/>
            </a:pPr>
            <a:r>
              <a:rPr lang="cs-CZ" sz="4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 nyní se ropa získává pomocí vrtů</a:t>
            </a:r>
          </a:p>
          <a:p>
            <a:pPr algn="ctr">
              <a:buFont typeface="Calibri" pitchFamily="34" charset="0"/>
              <a:buChar char="₪"/>
            </a:pPr>
            <a:r>
              <a:rPr lang="cs-CZ" sz="4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 většinou je v nalezišti společně s ropou přítomen zemní plyn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0787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965120" cy="69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376" y="270000"/>
            <a:ext cx="4131180" cy="63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374726" y="404664"/>
            <a:ext cx="210782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Těžební věž</a:t>
            </a:r>
            <a:endParaRPr lang="cs-CZ" sz="32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495759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5270" y="0"/>
            <a:ext cx="9216000" cy="69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550447"/>
            <a:ext cx="50019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Čerpání ropy pomocí pumpy</a:t>
            </a:r>
            <a:endParaRPr lang="cs-CZ" sz="32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07523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omic Sans MS" pitchFamily="66" charset="0"/>
              </a:rPr>
              <a:t>Využití a zpracování ropy</a:t>
            </a:r>
            <a:endParaRPr lang="cs-CZ" sz="4800" b="1" dirty="0">
              <a:solidFill>
                <a:schemeClr val="accent6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85000" lnSpcReduction="10000"/>
          </a:bodyPr>
          <a:lstStyle/>
          <a:p>
            <a:pPr algn="ctr">
              <a:buFont typeface="Calibri" pitchFamily="34" charset="0"/>
              <a:buChar char="₪"/>
            </a:pPr>
            <a:r>
              <a:rPr lang="cs-CZ" b="1" dirty="0" smtClean="0"/>
              <a:t> základní palivo pro dopravu</a:t>
            </a:r>
          </a:p>
          <a:p>
            <a:pPr algn="ctr">
              <a:buFont typeface="Calibri" pitchFamily="34" charset="0"/>
              <a:buChar char="₪"/>
            </a:pPr>
            <a:r>
              <a:rPr lang="cs-CZ" b="1" dirty="0" smtClean="0"/>
              <a:t> surovina pro výrobu plastů</a:t>
            </a:r>
          </a:p>
          <a:p>
            <a:pPr algn="ctr">
              <a:buFont typeface="Calibri" pitchFamily="34" charset="0"/>
              <a:buChar char="₪"/>
            </a:pPr>
            <a:r>
              <a:rPr lang="cs-CZ" b="1" dirty="0" smtClean="0"/>
              <a:t> vyrábějí se z ní léky, hnojiva, pesticidy</a:t>
            </a:r>
          </a:p>
          <a:p>
            <a:pPr algn="ctr">
              <a:buFont typeface="Calibri" pitchFamily="34" charset="0"/>
              <a:buChar char="₪"/>
            </a:pPr>
            <a:r>
              <a:rPr lang="cs-CZ" b="1" dirty="0" smtClean="0"/>
              <a:t> chudší země k výrobě elektřiny</a:t>
            </a:r>
          </a:p>
          <a:p>
            <a:pPr algn="ctr">
              <a:buFont typeface="Calibri" pitchFamily="34" charset="0"/>
              <a:buChar char="₪"/>
            </a:pPr>
            <a:r>
              <a:rPr lang="cs-CZ" b="1" dirty="0" smtClean="0"/>
              <a:t> Před zpracováním je ropa odsolována praním upravenou vodou a oddělením solanky v elektrostatickém odlučovači za zvýšené teploty i tlaku. Základem zpracování ropy je proces kontinuální rektifikace (často uváděná "frakční destilace" není pro zpracování ropy dostatečně efektivní), při níž jsou v kolonách odděleny při atmosférickém tlaku jednotlivé skupiny uhlovodíků podle jejich bodů varu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78555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0568" y="-126000"/>
            <a:ext cx="10601900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0572" y="404664"/>
            <a:ext cx="469962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Portugalský ropovod</a:t>
            </a:r>
            <a:endParaRPr lang="cs-CZ" sz="40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2189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721499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b="1" dirty="0" smtClean="0"/>
              <a:t>Nejlehčí plynné uhlovodíky jsou </a:t>
            </a:r>
            <a:r>
              <a:rPr lang="cs-CZ" b="1" dirty="0" err="1" smtClean="0"/>
              <a:t>methan</a:t>
            </a:r>
            <a:r>
              <a:rPr lang="cs-CZ" b="1" dirty="0" smtClean="0"/>
              <a:t>, </a:t>
            </a:r>
            <a:r>
              <a:rPr lang="cs-CZ" b="1" dirty="0" err="1" smtClean="0"/>
              <a:t>ethan</a:t>
            </a:r>
            <a:r>
              <a:rPr lang="cs-CZ" b="1" dirty="0" smtClean="0"/>
              <a:t>, propan, butan. Poslední dva jsou hlavní součásti automobilového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paliva LPG</a:t>
            </a:r>
            <a:r>
              <a:rPr lang="cs-CZ" b="1" dirty="0" smtClean="0"/>
              <a:t>.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Petroléter</a:t>
            </a:r>
            <a:r>
              <a:rPr lang="cs-CZ" b="1" dirty="0" smtClean="0"/>
              <a:t> tvoří uhlovodíky s délkou řetězce C</a:t>
            </a:r>
            <a:r>
              <a:rPr lang="cs-CZ" b="1" baseline="-25000" dirty="0" smtClean="0"/>
              <a:t>5–7</a:t>
            </a:r>
            <a:r>
              <a:rPr lang="cs-CZ" b="1" dirty="0" smtClean="0"/>
              <a:t> (</a:t>
            </a:r>
            <a:r>
              <a:rPr lang="cs-CZ" b="1" i="1" dirty="0" err="1" smtClean="0"/>
              <a:t>t</a:t>
            </a:r>
            <a:r>
              <a:rPr lang="cs-CZ" b="1" i="1" baseline="-25000" dirty="0" err="1" smtClean="0"/>
              <a:t>v</a:t>
            </a:r>
            <a:r>
              <a:rPr lang="cs-CZ" b="1" dirty="0" smtClean="0"/>
              <a:t> asi 30–70 °C). Používají se jako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rozpouštědla</a:t>
            </a:r>
            <a:r>
              <a:rPr lang="cs-CZ" b="1" dirty="0" smtClean="0"/>
              <a:t>, např. při chemickém čištění oděvů. 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Další frakce jsou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benzín</a:t>
            </a:r>
            <a:r>
              <a:rPr lang="cs-CZ" b="1" dirty="0" smtClean="0"/>
              <a:t> (C</a:t>
            </a:r>
            <a:r>
              <a:rPr lang="cs-CZ" b="1" baseline="-25000" dirty="0" smtClean="0"/>
              <a:t>6–12</a:t>
            </a:r>
            <a:r>
              <a:rPr lang="cs-CZ" b="1" dirty="0" smtClean="0"/>
              <a:t>, 40–200 °C),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petrolej </a:t>
            </a:r>
            <a:r>
              <a:rPr lang="cs-CZ" b="1" dirty="0" smtClean="0"/>
              <a:t>(C</a:t>
            </a:r>
            <a:r>
              <a:rPr lang="cs-CZ" b="1" baseline="-25000" dirty="0" smtClean="0"/>
              <a:t>10–15</a:t>
            </a:r>
            <a:r>
              <a:rPr lang="cs-CZ" b="1" dirty="0" smtClean="0"/>
              <a:t>, 150–300 °C), ze kterého se vyrábí letecké palivo pro trysková letadla, a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plynový olej </a:t>
            </a:r>
            <a:r>
              <a:rPr lang="cs-CZ" b="1" dirty="0" smtClean="0"/>
              <a:t>(C</a:t>
            </a:r>
            <a:r>
              <a:rPr lang="cs-CZ" b="1" baseline="-25000" dirty="0" smtClean="0"/>
              <a:t>10–20</a:t>
            </a:r>
            <a:r>
              <a:rPr lang="cs-CZ" b="1" dirty="0" smtClean="0"/>
              <a:t>, 200–300 °C), ze kterého se získává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nafta</a:t>
            </a:r>
            <a:r>
              <a:rPr lang="cs-CZ" b="1" dirty="0" smtClean="0"/>
              <a:t> a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lehký topný olej</a:t>
            </a:r>
            <a:r>
              <a:rPr lang="cs-CZ" b="1" dirty="0" smtClean="0"/>
              <a:t>. Zbytek (tzv.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mazut</a:t>
            </a:r>
            <a:r>
              <a:rPr lang="cs-CZ" b="1" dirty="0" smtClean="0"/>
              <a:t>) se podrobuje vakuové destilaci za sníženého tlaku, čímž se oddělují těžké topné oleje od asfaltu. Uhlovodíky s dlouhými řetězci (C</a:t>
            </a:r>
            <a:r>
              <a:rPr lang="cs-CZ" b="1" baseline="-25000" dirty="0" smtClean="0"/>
              <a:t>35</a:t>
            </a:r>
            <a:r>
              <a:rPr lang="cs-CZ" b="1" dirty="0" smtClean="0"/>
              <a:t> a víc) mohou být </a:t>
            </a:r>
            <a:r>
              <a:rPr lang="cs-CZ" b="1" dirty="0" err="1" smtClean="0"/>
              <a:t>hydrokrakováním</a:t>
            </a:r>
            <a:r>
              <a:rPr lang="cs-CZ" b="1" dirty="0" smtClean="0"/>
              <a:t> rozštěpeny, čímž vzniknou mazací oleje.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98984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80992"/>
            <a:ext cx="9169508" cy="23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70" y="3356992"/>
            <a:ext cx="9173378" cy="23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4626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omic Sans MS" pitchFamily="66" charset="0"/>
              </a:rPr>
              <a:t>Význam ropy</a:t>
            </a:r>
            <a:endParaRPr lang="cs-CZ" sz="5400" b="1" dirty="0">
              <a:solidFill>
                <a:schemeClr val="accent6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95% veškerých potravin je pěstováno za přispění ropy</a:t>
            </a:r>
          </a:p>
          <a:p>
            <a:pPr algn="ctr"/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95% dopravy zprostředkovávají ropné deriváty</a:t>
            </a:r>
          </a:p>
          <a:p>
            <a:pPr algn="ctr"/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95% veškerého vyráběného zboží potřebuje pro svou výrobu ropu</a:t>
            </a:r>
          </a:p>
          <a:p>
            <a:pPr algn="ctr"/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za každou kalorii běžně vyráběných potravin se skrývá 10 kalorií z ropy</a:t>
            </a:r>
          </a:p>
          <a:p>
            <a:pPr algn="ctr"/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na výrobu jednoho typického počítače se spotřebuje ropa o množství desetinásobku jeho hmotnosti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011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3" y="20960"/>
            <a:ext cx="3909004" cy="36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" y="20960"/>
            <a:ext cx="4172120" cy="33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4634" y="3741526"/>
            <a:ext cx="4079366" cy="30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5" y="3546000"/>
            <a:ext cx="4160819" cy="33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96952"/>
            <a:ext cx="1764000" cy="17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587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omic Sans MS" pitchFamily="66" charset="0"/>
              </a:rPr>
              <a:t>Produkce a spotřeba ropy</a:t>
            </a:r>
            <a:endParaRPr lang="cs-CZ" b="1" dirty="0">
              <a:solidFill>
                <a:schemeClr val="accent6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Od počátku dějin lidstva do dneška bylo vytěženo přibližně 900 miliard barelů ropy. Za předpokladu současného objemu těžby vystačí známé zásoby ropy na dalších 42 let. Problém je právě v předpokladu stálé úrovně těžby.</a:t>
            </a:r>
            <a:endParaRPr lang="cs-CZ" b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6722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0"/>
            <a:ext cx="9838426" cy="70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1260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360" y="260648"/>
            <a:ext cx="915536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Comic Sans MS" pitchFamily="66" charset="0"/>
              </a:rPr>
              <a:t>Největší spotřebitelé ropy v roce 2009</a:t>
            </a:r>
            <a:endParaRPr lang="cs-CZ" b="1" dirty="0">
              <a:solidFill>
                <a:schemeClr val="accent6">
                  <a:lumMod val="20000"/>
                  <a:lumOff val="8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USA (842,9 mil. t)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Evropská Unie (670,8 mil. t)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Čínská lidová republika (404,6 mil. t)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Japonsko (197,6 mil. t)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Indie (148,5 mil. t)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Rusko (124,9 mil. t)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Saúdská Arábie (121,8 mil. t)</a:t>
            </a:r>
          </a:p>
          <a:p>
            <a:pPr algn="ctr"/>
            <a:r>
              <a:rPr lang="cs-CZ" sz="24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Německo (113,9 mil. t)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Jižní Korea a Brazílie (obě 104,3 mil. t)</a:t>
            </a:r>
          </a:p>
          <a:p>
            <a:pPr marL="0" indent="0" algn="ctr">
              <a:buNone/>
            </a:pPr>
            <a:endParaRPr lang="cs-CZ" sz="24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Poptávka po ropě stoupá v současnosti asi o 2 % ročně.</a:t>
            </a:r>
            <a:endParaRPr lang="cs-CZ" sz="24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367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8600" y="23873"/>
            <a:ext cx="10591458" cy="69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3470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algn="ctr"/>
            <a:r>
              <a:rPr lang="cs-CZ" b="1" dirty="0" smtClean="0"/>
              <a:t>Česká republika v roce 2007 dovezla 7 187 tisíc tun ropy. Z toho </a:t>
            </a:r>
            <a:r>
              <a:rPr lang="cs-CZ" b="1" dirty="0" smtClean="0">
                <a:solidFill>
                  <a:srgbClr val="FFFF00"/>
                </a:solidFill>
              </a:rPr>
              <a:t>65 %</a:t>
            </a:r>
            <a:r>
              <a:rPr lang="cs-CZ" b="1" dirty="0" smtClean="0"/>
              <a:t> pocházelo z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Ruské federace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FFFF00"/>
                </a:solidFill>
              </a:rPr>
              <a:t>27 % </a:t>
            </a:r>
            <a:r>
              <a:rPr lang="cs-CZ" b="1" dirty="0" smtClean="0"/>
              <a:t>z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Ázerbájdžánu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FFFF00"/>
                </a:solidFill>
              </a:rPr>
              <a:t>4 %</a:t>
            </a:r>
            <a:r>
              <a:rPr lang="cs-CZ" b="1" dirty="0" smtClean="0"/>
              <a:t> z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Kazachstánu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FFFF00"/>
                </a:solidFill>
              </a:rPr>
              <a:t>3 %</a:t>
            </a:r>
            <a:r>
              <a:rPr lang="cs-CZ" b="1" dirty="0" smtClean="0"/>
              <a:t> z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Alžírska</a:t>
            </a:r>
            <a:r>
              <a:rPr lang="cs-CZ" b="1" dirty="0" smtClean="0"/>
              <a:t> a </a:t>
            </a:r>
            <a:r>
              <a:rPr lang="cs-CZ" b="1" dirty="0" smtClean="0">
                <a:solidFill>
                  <a:srgbClr val="FFFF00"/>
                </a:solidFill>
              </a:rPr>
              <a:t>1 % </a:t>
            </a:r>
            <a:r>
              <a:rPr lang="cs-CZ" b="1" dirty="0" smtClean="0"/>
              <a:t>z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Libye</a:t>
            </a:r>
            <a:r>
              <a:rPr lang="cs-CZ" b="1" dirty="0" smtClean="0"/>
              <a:t>. </a:t>
            </a:r>
          </a:p>
          <a:p>
            <a:pPr algn="ctr"/>
            <a:r>
              <a:rPr lang="cs-CZ" b="1" dirty="0" smtClean="0"/>
              <a:t>Výroba benzínu v českých rafinériích činila 1 555 tisíc tun a výroba motorové nafty 2 830 tisíc tun. Čistý dovoz benzínu činil 494 tisíc tun a motorové nafty 1 236 tisíc tun (hlavně ze Slovenska).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9992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16632" y="-69753"/>
            <a:ext cx="10732714" cy="69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1899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100" dirty="0" smtClean="0">
                <a:hlinkClick r:id="rId2"/>
              </a:rPr>
              <a:t>http://cs.wikipedia.org/wiki/Ropa</a:t>
            </a:r>
          </a:p>
          <a:p>
            <a:r>
              <a:rPr lang="cs-CZ" sz="2100" dirty="0" smtClean="0">
                <a:hlinkClick r:id="rId2"/>
              </a:rPr>
              <a:t>http://blisty.cz/art/19267.html</a:t>
            </a:r>
            <a:endParaRPr lang="cs-CZ" sz="2100" dirty="0" smtClean="0"/>
          </a:p>
          <a:p>
            <a:r>
              <a:rPr lang="cs-CZ" sz="2100" dirty="0" smtClean="0"/>
              <a:t>http://www.google.cz/imgres?q=ropa&amp;um=1&amp;hl=cs&amp;sa=N&amp;biw=1366&amp;bih=573&amp;tbm=isch&amp;tbnid=NXSJbynhVWLBmM:&amp;imgrefurl=http://hansinteractive.wz.cz/kam_dal_az_nam_dojde_ropa.html&amp;docid=6oUMzPT5NJUnJM&amp;imgurl=http://hansinteractive.wz.cz/kam_dal_az_nam_dojde_ropa_soubory/ropa_02.jpg&amp;w=500&amp;h=328&amp;ei=qFuYTou2K83vsgalnN2qBQ&amp;zoom=1&amp;iact=hc&amp;vpx=643&amp;vpy=293&amp;dur=3630&amp;hovh=182&amp;hovw=277&amp;tx=147&amp;ty=100&amp;sig=117087871800149175882&amp;page=4&amp;tbnh=161&amp;tbnw=215&amp;start=31&amp;ndsp=10&amp;ved=1t:429,r:7,s:31</a:t>
            </a:r>
          </a:p>
          <a:p>
            <a:r>
              <a:rPr lang="cs-CZ" sz="2100" dirty="0" smtClean="0"/>
              <a:t>http://www.google.cz/imgres?q=ropa&amp;um=1&amp;hl=cs&amp;sa=N&amp;biw=1366&amp;bih=573&amp;tbm=isch&amp;tbnid=V3SAFnHRUAb3tM:&amp;imgrefurl=http://mng.webz.cz/naftova_geologie.php&amp;docid=YMzLCbz2oKi2mM&amp;imgurl=http://mng.webz.cz/grafika/4V.jpg&amp;w=736&amp;h=530&amp;ei=qFuYTou2K83vsgalnN2qBQ&amp;zoom=1&amp;iact=hc&amp;vpx=422&amp;vpy=269&amp;dur=3428&amp;hovh=190&amp;hovw=265&amp;tx=144&amp;ty=119&amp;sig=117087871800149175882&amp;page=4&amp;tbnh=155&amp;tbnw=215&amp;start=31&amp;ndsp=10&amp;ved=1t:429,r:6,s:31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684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443</Words>
  <Application>Microsoft Office PowerPoint</Application>
  <PresentationFormat>Předvádění na obrazovce (4:3)</PresentationFormat>
  <Paragraphs>69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Šablona 32</vt:lpstr>
      <vt:lpstr>Černé zlato</vt:lpstr>
      <vt:lpstr>Prezentace aplikace PowerPoint</vt:lpstr>
      <vt:lpstr>ROPA</vt:lpstr>
      <vt:lpstr>Prezentace aplikace PowerPoint</vt:lpstr>
      <vt:lpstr>Prokázané světové zásoby ropy podle zprávy British Petrol r. 2005 (v mld. barelu)</vt:lpstr>
      <vt:lpstr>Prezentace aplikace PowerPoint</vt:lpstr>
      <vt:lpstr>Složení ropy (přibližné)</vt:lpstr>
      <vt:lpstr>Těžba ropy</vt:lpstr>
      <vt:lpstr>Prezentace aplikace PowerPoint</vt:lpstr>
      <vt:lpstr>Prezentace aplikace PowerPoint</vt:lpstr>
      <vt:lpstr>Využití a zpracování ropy</vt:lpstr>
      <vt:lpstr>Prezentace aplikace PowerPoint</vt:lpstr>
      <vt:lpstr>Prezentace aplikace PowerPoint</vt:lpstr>
      <vt:lpstr>Prezentace aplikace PowerPoint</vt:lpstr>
      <vt:lpstr>Význam ropy</vt:lpstr>
      <vt:lpstr>Prezentace aplikace PowerPoint</vt:lpstr>
      <vt:lpstr>Produkce a spotřeba ropy</vt:lpstr>
      <vt:lpstr>Prezentace aplikace PowerPoint</vt:lpstr>
      <vt:lpstr>Největší spotřebitelé ropy v roce 2009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32</dc:title>
  <dc:creator>Admin</dc:creator>
  <cp:lastModifiedBy>Admin</cp:lastModifiedBy>
  <cp:revision>65</cp:revision>
  <dcterms:created xsi:type="dcterms:W3CDTF">2011-10-14T14:33:06Z</dcterms:created>
  <dcterms:modified xsi:type="dcterms:W3CDTF">2011-11-07T19:35:58Z</dcterms:modified>
</cp:coreProperties>
</file>