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70" r:id="rId12"/>
    <p:sldId id="267" r:id="rId13"/>
    <p:sldId id="271" r:id="rId14"/>
    <p:sldId id="268" r:id="rId15"/>
    <p:sldId id="269" r:id="rId16"/>
    <p:sldId id="272" r:id="rId17"/>
    <p:sldId id="273" r:id="rId18"/>
    <p:sldId id="274" r:id="rId19"/>
    <p:sldId id="275" r:id="rId20"/>
    <p:sldId id="277" r:id="rId21"/>
    <p:sldId id="278" r:id="rId22"/>
    <p:sldId id="264" r:id="rId23"/>
    <p:sldId id="27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07340-F710-4EB3-A188-A9A3B045143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2911-F4F7-46F7-8EED-81F01A984D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3560046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07340-F710-4EB3-A188-A9A3B045143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2911-F4F7-46F7-8EED-81F01A984D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346510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07340-F710-4EB3-A188-A9A3B045143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2911-F4F7-46F7-8EED-81F01A984D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8283169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07340-F710-4EB3-A188-A9A3B045143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2911-F4F7-46F7-8EED-81F01A984D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7987221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07340-F710-4EB3-A188-A9A3B045143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2911-F4F7-46F7-8EED-81F01A984D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9963137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07340-F710-4EB3-A188-A9A3B045143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2911-F4F7-46F7-8EED-81F01A984D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955595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07340-F710-4EB3-A188-A9A3B045143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2911-F4F7-46F7-8EED-81F01A984D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1996355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07340-F710-4EB3-A188-A9A3B045143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2911-F4F7-46F7-8EED-81F01A984D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8506547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07340-F710-4EB3-A188-A9A3B045143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2911-F4F7-46F7-8EED-81F01A984D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9712838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07340-F710-4EB3-A188-A9A3B045143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2911-F4F7-46F7-8EED-81F01A984D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792821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07340-F710-4EB3-A188-A9A3B045143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62911-F4F7-46F7-8EED-81F01A984D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3668977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207340-F710-4EB3-A188-A9A3B045143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E62911-F4F7-46F7-8EED-81F01A984D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8985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travina" TargetMode="External"/><Relationship Id="rId7" Type="http://schemas.openxmlformats.org/officeDocument/2006/relationships/hyperlink" Target="http://cs.wikipedia.org/wiki/Soubor:Paper_recycling_car_in_Olomouc.jpg" TargetMode="External"/><Relationship Id="rId2" Type="http://schemas.openxmlformats.org/officeDocument/2006/relationships/hyperlink" Target="http://cs.wikipedia.org/wiki/Odp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zeleno.cz/biomasa-zdrazuje-ceny-pelet-a-briket-zvysi-o-tisice-naklady-na-topeni.aspx" TargetMode="External"/><Relationship Id="rId5" Type="http://schemas.openxmlformats.org/officeDocument/2006/relationships/hyperlink" Target="http://www.nazeleno.cz/energie/biomasa-v-ceske-republice-kolik-vyrabime-elektriny.aspx" TargetMode="External"/><Relationship Id="rId4" Type="http://schemas.openxmlformats.org/officeDocument/2006/relationships/hyperlink" Target="http://cs.wikipedia.org/wiki/Biomasa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orm%C3%A1t_pap%C3%ADru" TargetMode="External"/><Relationship Id="rId2" Type="http://schemas.openxmlformats.org/officeDocument/2006/relationships/hyperlink" Target="http://www.stream.cz/video/2263-jak-se-co-dela-papi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jaktridit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/>
          <a:lstStyle/>
          <a:p>
            <a:r>
              <a:rPr lang="cs-CZ" dirty="0" smtClean="0"/>
              <a:t>Šablona 32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924944"/>
            <a:ext cx="6400800" cy="17526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VY_32_INOVACE_16_19_Dědictví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33158" y="5130000"/>
            <a:ext cx="9300706" cy="17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1329019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Dědictví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Anotace: Prezentace může sloužit jako rozšiřující učivo k tématu Chemie ve službách člověka </a:t>
            </a:r>
            <a:r>
              <a:rPr lang="cs-CZ" smtClean="0"/>
              <a:t>- ekologie</a:t>
            </a:r>
            <a:endParaRPr lang="cs-CZ" dirty="0" smtClean="0"/>
          </a:p>
          <a:p>
            <a:r>
              <a:rPr lang="cs-CZ" dirty="0" smtClean="0"/>
              <a:t>Autor: Mgr. Lenka </a:t>
            </a:r>
            <a:r>
              <a:rPr lang="cs-CZ" dirty="0" err="1" smtClean="0"/>
              <a:t>Kajabová</a:t>
            </a:r>
            <a:endParaRPr lang="cs-CZ" dirty="0" smtClean="0"/>
          </a:p>
          <a:p>
            <a:r>
              <a:rPr lang="cs-CZ" dirty="0" smtClean="0"/>
              <a:t>Předmět: Chemie</a:t>
            </a:r>
          </a:p>
          <a:p>
            <a:r>
              <a:rPr lang="cs-CZ" dirty="0" smtClean="0"/>
              <a:t>Očekávaný výstup: propojení teoretické a praktické části chemie</a:t>
            </a:r>
          </a:p>
          <a:p>
            <a:r>
              <a:rPr lang="cs-CZ" dirty="0" smtClean="0"/>
              <a:t>Speciální vzdělávací potřeby: dataprojektor, interaktivní tabule</a:t>
            </a:r>
          </a:p>
          <a:p>
            <a:r>
              <a:rPr lang="cs-CZ" dirty="0" smtClean="0"/>
              <a:t>Klíčová slova: trvale udržitelný rozvoj, obnovitelné, neobnovitelné zdroje</a:t>
            </a:r>
          </a:p>
          <a:p>
            <a:r>
              <a:rPr lang="cs-CZ" dirty="0" smtClean="0"/>
              <a:t>Druh učebního materiálu: prezentace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vzdělávání: základní vzdělávání – druhý stupeň</a:t>
            </a:r>
          </a:p>
          <a:p>
            <a:r>
              <a:rPr lang="cs-CZ" dirty="0" smtClean="0"/>
              <a:t>Typická věková skupina: 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60530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Počet lidí na Zemi brzy dosáhne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7 miliard!!! 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7"/>
            <a:ext cx="82296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b</a:t>
            </a:r>
            <a:r>
              <a:rPr lang="cs-CZ" dirty="0" smtClean="0"/>
              <a:t>rzy dosáhne 7 miliard</a:t>
            </a:r>
          </a:p>
          <a:p>
            <a:pPr algn="ctr"/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400579"/>
            <a:ext cx="9200000" cy="45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076777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</a:rPr>
              <a:t>Potřebují….</a:t>
            </a:r>
            <a:endParaRPr lang="cs-CZ" sz="6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2316" y="1585157"/>
            <a:ext cx="8229600" cy="1987859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v</a:t>
            </a:r>
            <a:r>
              <a:rPr lang="cs-CZ" sz="4800" b="1" dirty="0" smtClean="0"/>
              <a:t>íce </a:t>
            </a:r>
            <a:r>
              <a:rPr lang="cs-CZ" sz="4800" b="1" dirty="0" smtClean="0"/>
              <a:t>potravin, více vody</a:t>
            </a:r>
          </a:p>
          <a:p>
            <a:pPr algn="ctr"/>
            <a:r>
              <a:rPr lang="cs-CZ" sz="4800" b="1" dirty="0" smtClean="0"/>
              <a:t>v</a:t>
            </a:r>
            <a:r>
              <a:rPr lang="cs-CZ" sz="4800" b="1" dirty="0" smtClean="0"/>
              <a:t>íce </a:t>
            </a:r>
            <a:r>
              <a:rPr lang="cs-CZ" sz="4800" b="1" dirty="0" smtClean="0"/>
              <a:t>energie, více surovin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96491"/>
            <a:ext cx="4986776" cy="32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676491"/>
            <a:ext cx="2844000" cy="28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1829846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</a:rPr>
              <a:t>Produkují….</a:t>
            </a:r>
            <a:endParaRPr lang="cs-CZ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9"/>
            <a:ext cx="8229600" cy="208823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v</a:t>
            </a:r>
            <a:r>
              <a:rPr lang="cs-CZ" sz="4800" b="1" dirty="0" smtClean="0"/>
              <a:t>íce </a:t>
            </a:r>
            <a:r>
              <a:rPr lang="cs-CZ" sz="4800" b="1" dirty="0" smtClean="0"/>
              <a:t>odpadů, škodlivin</a:t>
            </a:r>
          </a:p>
          <a:p>
            <a:pPr algn="ctr"/>
            <a:r>
              <a:rPr lang="cs-CZ" sz="4800" b="1" dirty="0" smtClean="0"/>
              <a:t>z</a:t>
            </a:r>
            <a:r>
              <a:rPr lang="cs-CZ" sz="4800" b="1" dirty="0" smtClean="0"/>
              <a:t>amořují </a:t>
            </a:r>
            <a:r>
              <a:rPr lang="cs-CZ" sz="4800" b="1" dirty="0" smtClean="0"/>
              <a:t>vzduch, vodu i půdu</a:t>
            </a:r>
            <a:endParaRPr lang="cs-CZ" sz="4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17032"/>
            <a:ext cx="3648000" cy="27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95537"/>
            <a:ext cx="3648000" cy="27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2812648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79296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Víš, co je TRVALE UDRŽITELNÝ ROZVOJ?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2116832"/>
          </a:xfrm>
        </p:spPr>
        <p:txBody>
          <a:bodyPr/>
          <a:lstStyle/>
          <a:p>
            <a:pPr algn="ctr"/>
            <a:r>
              <a:rPr lang="cs-CZ" b="1" dirty="0" smtClean="0"/>
              <a:t>Takový rozvoj lidské společnosti, který zachová životní prostředí a možnosti rozvoje i příštím generacím…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95530526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Neobnovitelné přírodní zdroje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1252736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Spotřebováváním zanikají.</a:t>
            </a:r>
            <a:endParaRPr lang="cs-CZ" sz="40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5849" y="2348880"/>
            <a:ext cx="6534000" cy="43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004048" y="5589240"/>
            <a:ext cx="439248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Uhelné doly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59791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Obnovitelné přírodní zdroje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/>
          <a:lstStyle/>
          <a:p>
            <a:pPr algn="ctr"/>
            <a:r>
              <a:rPr lang="cs-CZ" b="1" dirty="0" smtClean="0"/>
              <a:t>Mají schopnost se při postupném spotřebovávání částečně nebo úplně obnovovat.</a:t>
            </a:r>
          </a:p>
          <a:p>
            <a:pPr algn="ctr"/>
            <a:r>
              <a:rPr lang="cs-CZ" b="1" dirty="0" smtClean="0"/>
              <a:t>K obnově dochází buď samovolně, nebo za přispění člověka.</a:t>
            </a:r>
          </a:p>
          <a:p>
            <a:pPr algn="ctr"/>
            <a:r>
              <a:rPr lang="cs-CZ" b="1" dirty="0" smtClean="0"/>
              <a:t>Patří mezi ně </a:t>
            </a:r>
            <a:r>
              <a:rPr lang="cs-CZ" b="1" dirty="0" err="1" smtClean="0"/>
              <a:t>např</a:t>
            </a:r>
            <a:r>
              <a:rPr lang="cs-CZ" b="1" dirty="0" smtClean="0"/>
              <a:t>….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9754136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</a:rPr>
              <a:t>BIOMASA</a:t>
            </a:r>
            <a:endParaRPr lang="cs-CZ" sz="6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 algn="ctr"/>
            <a:r>
              <a:rPr lang="cs-CZ" sz="3600" b="1" dirty="0" smtClean="0"/>
              <a:t>Dřevo</a:t>
            </a:r>
          </a:p>
          <a:p>
            <a:pPr algn="ctr"/>
            <a:r>
              <a:rPr lang="cs-CZ" sz="3600" b="1" dirty="0" smtClean="0"/>
              <a:t>Dřevní odpad (štěpky, piliny)</a:t>
            </a:r>
          </a:p>
          <a:p>
            <a:pPr algn="ctr"/>
            <a:r>
              <a:rPr lang="cs-CZ" sz="3600" b="1" dirty="0" smtClean="0"/>
              <a:t>Sláma</a:t>
            </a:r>
          </a:p>
          <a:p>
            <a:pPr algn="ctr"/>
            <a:r>
              <a:rPr lang="cs-CZ" sz="3600" b="1" dirty="0" smtClean="0"/>
              <a:t>Zemědělské zbytky (např. listy, odřezky)</a:t>
            </a:r>
          </a:p>
          <a:p>
            <a:pPr algn="ctr"/>
            <a:r>
              <a:rPr lang="cs-CZ" sz="3600" b="1" dirty="0" smtClean="0"/>
              <a:t>Některé rostliny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74926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246764"/>
            <a:ext cx="5666500" cy="36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8097"/>
            <a:ext cx="4894210" cy="36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4209" y="226200"/>
            <a:ext cx="4264608" cy="27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933056"/>
            <a:ext cx="3621718" cy="26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62161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r>
              <a:rPr lang="cs-CZ" dirty="0" smtClean="0"/>
              <a:t>Biomasa se používá spolu s uhlím jako palivo v tepelných elektrárnách nebo k výrobě bioplynu. </a:t>
            </a:r>
          </a:p>
          <a:p>
            <a:r>
              <a:rPr lang="cs-CZ" dirty="0" smtClean="0"/>
              <a:t>Rozkladem za vysokých teplot bez přístupu vzduchu vzniká </a:t>
            </a:r>
            <a:r>
              <a:rPr lang="cs-CZ" b="1" dirty="0" smtClean="0">
                <a:solidFill>
                  <a:schemeClr val="bg2"/>
                </a:solidFill>
              </a:rPr>
              <a:t>dehet, </a:t>
            </a:r>
            <a:r>
              <a:rPr lang="cs-CZ" b="1" dirty="0" err="1" smtClean="0">
                <a:solidFill>
                  <a:schemeClr val="bg2"/>
                </a:solidFill>
              </a:rPr>
              <a:t>methan</a:t>
            </a:r>
            <a:r>
              <a:rPr lang="cs-CZ" b="1" dirty="0" smtClean="0">
                <a:solidFill>
                  <a:schemeClr val="bg2"/>
                </a:solidFill>
              </a:rPr>
              <a:t>, amoniak </a:t>
            </a:r>
            <a:r>
              <a:rPr lang="cs-CZ" dirty="0" smtClean="0"/>
              <a:t>a především </a:t>
            </a:r>
            <a:r>
              <a:rPr lang="cs-CZ" b="1" dirty="0" err="1" smtClean="0">
                <a:solidFill>
                  <a:schemeClr val="bg2"/>
                </a:solidFill>
              </a:rPr>
              <a:t>methanol</a:t>
            </a:r>
            <a:r>
              <a:rPr lang="cs-CZ" dirty="0" smtClean="0"/>
              <a:t>.</a:t>
            </a:r>
          </a:p>
          <a:p>
            <a:r>
              <a:rPr lang="cs-CZ" dirty="0" smtClean="0"/>
              <a:t>Rostliny, které obsahují sacharidy (cukrová řepa, obilí, kukuřice, brambory atd.), je možné využít k výrobě </a:t>
            </a:r>
            <a:r>
              <a:rPr lang="cs-CZ" b="1" dirty="0" err="1" smtClean="0">
                <a:solidFill>
                  <a:schemeClr val="bg2"/>
                </a:solidFill>
              </a:rPr>
              <a:t>ethanolu</a:t>
            </a:r>
            <a:r>
              <a:rPr lang="cs-CZ" dirty="0" smtClean="0"/>
              <a:t> kvašením.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514695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0247"/>
            <a:ext cx="9144379" cy="72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53551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Methanol</a:t>
            </a:r>
            <a:r>
              <a:rPr lang="cs-CZ" b="1" dirty="0" smtClean="0"/>
              <a:t> a </a:t>
            </a:r>
            <a:r>
              <a:rPr lang="cs-CZ" b="1" dirty="0" err="1" smtClean="0"/>
              <a:t>ethanol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Methanol</a:t>
            </a:r>
            <a:r>
              <a:rPr lang="cs-CZ" b="1" dirty="0" smtClean="0"/>
              <a:t> a </a:t>
            </a:r>
            <a:r>
              <a:rPr lang="cs-CZ" b="1" dirty="0" err="1" smtClean="0"/>
              <a:t>ethanol</a:t>
            </a:r>
            <a:r>
              <a:rPr lang="cs-CZ" b="1" dirty="0" smtClean="0"/>
              <a:t> se používají jako paliva ve spalovacích motorech a palivových článcích. </a:t>
            </a:r>
          </a:p>
          <a:p>
            <a:r>
              <a:rPr lang="cs-CZ" b="1" dirty="0" smtClean="0"/>
              <a:t>Oba alkoholy se používají jako surovina k výrobě dalších chemických látek – např. plastů.</a:t>
            </a:r>
          </a:p>
          <a:p>
            <a:r>
              <a:rPr lang="cs-CZ" b="1" dirty="0" err="1" smtClean="0"/>
              <a:t>Ethanol</a:t>
            </a:r>
            <a:r>
              <a:rPr lang="cs-CZ" b="1" dirty="0" smtClean="0"/>
              <a:t> má rozsáhlé využití v kosmetice při výrobě voňavek.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1146141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6494170" cy="64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60017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2704" y="1237393"/>
            <a:ext cx="9196704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850050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Největším problémem je produkce odpadů.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2404864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/>
              <a:t>Stoupá produkce </a:t>
            </a:r>
            <a:r>
              <a:rPr lang="cs-CZ" sz="4000" b="1" u="sng" dirty="0" smtClean="0"/>
              <a:t>domovního odpadu.</a:t>
            </a:r>
          </a:p>
          <a:p>
            <a:pPr algn="ctr"/>
            <a:r>
              <a:rPr lang="cs-CZ" sz="4000" b="1" u="sng" dirty="0" smtClean="0"/>
              <a:t>Každý</a:t>
            </a:r>
            <a:r>
              <a:rPr lang="cs-CZ" sz="4000" b="1" dirty="0" smtClean="0"/>
              <a:t> z nás vyprodukuje </a:t>
            </a:r>
            <a:r>
              <a:rPr lang="cs-CZ" sz="4000" b="1" u="sng" dirty="0" smtClean="0"/>
              <a:t>ročně</a:t>
            </a:r>
            <a:r>
              <a:rPr lang="cs-CZ" sz="4000" b="1" dirty="0" smtClean="0"/>
              <a:t> průměrně až </a:t>
            </a:r>
            <a:r>
              <a:rPr lang="cs-CZ" sz="4000" b="1" u="sng" dirty="0" smtClean="0"/>
              <a:t>300 kg </a:t>
            </a:r>
            <a:r>
              <a:rPr lang="cs-CZ" sz="4000" b="1" dirty="0" smtClean="0"/>
              <a:t>domovního </a:t>
            </a:r>
            <a:r>
              <a:rPr lang="cs-CZ" sz="4000" b="1" dirty="0" smtClean="0"/>
              <a:t>odpadu.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15806617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Některé odpadní látky se znovu využívají jako tzv.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druhotné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suroviny.</a:t>
            </a:r>
            <a:endParaRPr lang="cs-CZ" sz="4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algn="ctr"/>
            <a:r>
              <a:rPr lang="cs-CZ" sz="4000" b="1" dirty="0" smtClean="0"/>
              <a:t>Odpadní látky, které neumíme efektivně využívat, označujeme jako ODPAD.</a:t>
            </a:r>
          </a:p>
          <a:p>
            <a:pPr algn="ctr"/>
            <a:r>
              <a:rPr lang="cs-CZ" sz="4000" b="1" dirty="0" smtClean="0"/>
              <a:t>Opětovné použití odpadních látek označujeme jako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recyklace odpadů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36882067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RECYKLACE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pro recyklaci je důležité </a:t>
            </a:r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</a:rPr>
              <a:t>třídění odpadu</a:t>
            </a:r>
            <a:endParaRPr lang="cs-CZ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Plasty</a:t>
            </a:r>
            <a:r>
              <a:rPr lang="cs-CZ" dirty="0" smtClean="0"/>
              <a:t> – záhonové chodníky a obrubníky, zatravňovací dlažba, tažná lana, </a:t>
            </a:r>
            <a:r>
              <a:rPr lang="cs-CZ" dirty="0" err="1" smtClean="0"/>
              <a:t>fleecové</a:t>
            </a:r>
            <a:r>
              <a:rPr lang="cs-CZ" dirty="0" smtClean="0"/>
              <a:t> oděvy, přikrývky, koberce nebo výplně spacích pytlů</a:t>
            </a:r>
          </a:p>
          <a:p>
            <a:r>
              <a:rPr lang="cs-CZ" b="1" dirty="0" smtClean="0"/>
              <a:t>Papír</a:t>
            </a:r>
            <a:r>
              <a:rPr lang="cs-CZ" dirty="0" smtClean="0"/>
              <a:t> (lze recyklovat 4 – 6x)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37112"/>
            <a:ext cx="2592000" cy="19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933056"/>
            <a:ext cx="3162360" cy="26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707904" y="5487953"/>
            <a:ext cx="25827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buničina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88150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823530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5758"/>
          <a:stretch/>
        </p:blipFill>
        <p:spPr bwMode="auto">
          <a:xfrm>
            <a:off x="735538" y="1628800"/>
            <a:ext cx="7620000" cy="4814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Třídění odpadu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8876360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4280"/>
            <a:ext cx="5130000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4929152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http://cs.wikipedia.org/wiki/Odpad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http://cs.wikipedia.org/wiki/Potravina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http://cs.wikipedia.org/wiki/Biomasa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http://www.nazeleno.cz/energie/biomasa-v-ceske-republice-kolik-vyrabime-elektriny.aspx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http://www.nazeleno.cz/biomasa-zdrazuje-ceny-pelet-a-briket-zvysi-o-tisice-naklady-na-topeni.aspx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http://cs.wikipedia.org/wiki/Soubor:Paper_recycling_car_in_Olomouc.jpg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08513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Užitečné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Jak se vyrábí papír?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http://www.stream.cz/video/2263-jak-se-co-dela-papir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Formát papíru</a:t>
            </a:r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http://cs.wikipedia.org/wiki/Form%C3%A1t_pap%C3%ADru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Jak třídit?</a:t>
            </a:r>
          </a:p>
          <a:p>
            <a:pPr marL="0" indent="0">
              <a:buNone/>
            </a:pPr>
            <a:r>
              <a:rPr lang="cs-CZ" dirty="0" smtClean="0">
                <a:hlinkClick r:id="rId4"/>
              </a:rPr>
              <a:t>http://www.jaktridit.cz/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60861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434</Words>
  <Application>Microsoft Office PowerPoint</Application>
  <PresentationFormat>Předvádění na obrazovce (4:3)</PresentationFormat>
  <Paragraphs>72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Šablona 32</vt:lpstr>
      <vt:lpstr>Dědictví</vt:lpstr>
      <vt:lpstr>Počet lidí na Zemi brzy dosáhne 7 miliard!!! </vt:lpstr>
      <vt:lpstr>Potřebují….</vt:lpstr>
      <vt:lpstr>Produkují….</vt:lpstr>
      <vt:lpstr>Víš, co je TRVALE UDRŽITELNÝ ROZVOJ?</vt:lpstr>
      <vt:lpstr>Neobnovitelné přírodní zdroje</vt:lpstr>
      <vt:lpstr>Obnovitelné přírodní zdroje</vt:lpstr>
      <vt:lpstr>BIOMASA</vt:lpstr>
      <vt:lpstr>Snímek 10</vt:lpstr>
      <vt:lpstr>Snímek 11</vt:lpstr>
      <vt:lpstr>Snímek 12</vt:lpstr>
      <vt:lpstr>Methanol a ethanol</vt:lpstr>
      <vt:lpstr>Snímek 14</vt:lpstr>
      <vt:lpstr>Snímek 15</vt:lpstr>
      <vt:lpstr>Největším problémem je produkce odpadů.</vt:lpstr>
      <vt:lpstr>Snímek 17</vt:lpstr>
      <vt:lpstr>RECYKLACE pro recyklaci je důležité třídění odpadu</vt:lpstr>
      <vt:lpstr>Snímek 19</vt:lpstr>
      <vt:lpstr>Třídění odpadu</vt:lpstr>
      <vt:lpstr>Snímek 21</vt:lpstr>
      <vt:lpstr>Zdroje:</vt:lpstr>
      <vt:lpstr>Užitečné odkazy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32</dc:title>
  <dc:creator>Admin</dc:creator>
  <cp:lastModifiedBy>expert</cp:lastModifiedBy>
  <cp:revision>70</cp:revision>
  <dcterms:created xsi:type="dcterms:W3CDTF">2011-11-08T17:35:36Z</dcterms:created>
  <dcterms:modified xsi:type="dcterms:W3CDTF">2012-03-15T07:31:52Z</dcterms:modified>
</cp:coreProperties>
</file>