
<file path=[Content_Types].xml><?xml version="1.0" encoding="utf-8"?>
<Types xmlns="http://schemas.openxmlformats.org/package/2006/content-types">
  <Override PartName="/ppt/slides/slide6.xml" ContentType="application/vnd.openxmlformats-officedocument.presentationml.slide+xml"/>
  <Override PartName="/ppt/slideLayouts/slideLayout8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theme/theme1.xml" ContentType="application/vnd.openxmlformats-officedocument.theme+xml"/>
  <Default Extension="jpeg" ContentType="image/jpeg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  <Override PartName="/ppt/slides/slide5.xml" ContentType="application/vnd.openxmlformats-officedocument.presentationml.slide+xml"/>
  <Override PartName="/ppt/slides/slide19.xml" ContentType="application/vnd.openxmlformats-officedocument.presentationml.slide+xml"/>
  <Override PartName="/ppt/slideLayouts/slideLayout7.xml" ContentType="application/vnd.openxmlformats-officedocument.presentationml.slideLayout+xml"/>
  <Default Extension="png" ContentType="image/png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82" r:id="rId2"/>
    <p:sldId id="256" r:id="rId3"/>
    <p:sldId id="257" r:id="rId4"/>
    <p:sldId id="258" r:id="rId5"/>
    <p:sldId id="268" r:id="rId6"/>
    <p:sldId id="259" r:id="rId7"/>
    <p:sldId id="260" r:id="rId8"/>
    <p:sldId id="269" r:id="rId9"/>
    <p:sldId id="261" r:id="rId10"/>
    <p:sldId id="262" r:id="rId11"/>
    <p:sldId id="270" r:id="rId12"/>
    <p:sldId id="263" r:id="rId13"/>
    <p:sldId id="271" r:id="rId14"/>
    <p:sldId id="264" r:id="rId15"/>
    <p:sldId id="265" r:id="rId16"/>
    <p:sldId id="272" r:id="rId17"/>
    <p:sldId id="266" r:id="rId18"/>
    <p:sldId id="267" r:id="rId19"/>
    <p:sldId id="273" r:id="rId20"/>
    <p:sldId id="274" r:id="rId21"/>
    <p:sldId id="275" r:id="rId22"/>
    <p:sldId id="276" r:id="rId23"/>
    <p:sldId id="277" r:id="rId24"/>
    <p:sldId id="278" r:id="rId25"/>
    <p:sldId id="279" r:id="rId26"/>
    <p:sldId id="280" r:id="rId27"/>
    <p:sldId id="283" r:id="rId28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 autoAdjust="0"/>
    <p:restoredTop sz="94576" autoAdjust="0"/>
  </p:normalViewPr>
  <p:slideViewPr>
    <p:cSldViewPr>
      <p:cViewPr varScale="1">
        <p:scale>
          <a:sx n="107" d="100"/>
          <a:sy n="107" d="100"/>
        </p:scale>
        <p:origin x="-1098" y="-90"/>
      </p:cViewPr>
      <p:guideLst>
        <p:guide orient="horz" pos="2160"/>
        <p:guide pos="2880"/>
      </p:guideLst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slide" Target="slides/slide25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29" Type="http://schemas.openxmlformats.org/officeDocument/2006/relationships/presProps" Target="pres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32" Type="http://schemas.openxmlformats.org/officeDocument/2006/relationships/tableStyles" Target="tableStyle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slide" Target="slides/slide27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31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slide" Target="slides/slide26.xml"/><Relationship Id="rId30" Type="http://schemas.openxmlformats.org/officeDocument/2006/relationships/viewProps" Target="view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římá spojovací čára 6"/>
          <p:cNvSpPr>
            <a:spLocks noChangeShapeType="1"/>
          </p:cNvSpPr>
          <p:nvPr/>
        </p:nvSpPr>
        <p:spPr bwMode="auto">
          <a:xfrm>
            <a:off x="514350" y="5349902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29" name="Nadpis 28"/>
          <p:cNvSpPr>
            <a:spLocks noGrp="1"/>
          </p:cNvSpPr>
          <p:nvPr>
            <p:ph type="ctrTitle"/>
          </p:nvPr>
        </p:nvSpPr>
        <p:spPr>
          <a:xfrm>
            <a:off x="381000" y="4853411"/>
            <a:ext cx="8458200" cy="1222375"/>
          </a:xfrm>
        </p:spPr>
        <p:txBody>
          <a:bodyPr anchor="t"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381000" y="3886200"/>
            <a:ext cx="8458200" cy="914400"/>
          </a:xfrm>
        </p:spPr>
        <p:txBody>
          <a:bodyPr anchor="b"/>
          <a:lstStyle>
            <a:lvl1pPr marL="0" indent="0" algn="l">
              <a:buNone/>
              <a:defRPr sz="2400">
                <a:solidFill>
                  <a:schemeClr val="tx2">
                    <a:shade val="75000"/>
                  </a:schemeClr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Klepnutím lze upravit styl předlohy podnadpisů.</a:t>
            </a:r>
            <a:endParaRPr kumimoji="0" lang="en-US"/>
          </a:p>
        </p:txBody>
      </p:sp>
      <p:sp>
        <p:nvSpPr>
          <p:cNvPr id="16" name="Zástupný symbol pro datum 15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BF80F13-318C-473B-8384-907C3DAFE292}" type="datetimeFigureOut">
              <a:rPr lang="cs-CZ" smtClean="0"/>
              <a:pPr/>
              <a:t>11.6.2013</a:t>
            </a:fld>
            <a:endParaRPr lang="cs-CZ"/>
          </a:p>
        </p:txBody>
      </p:sp>
      <p:sp>
        <p:nvSpPr>
          <p:cNvPr id="2" name="Zástupný symbol pro zápatí 1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15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8229600" y="6473952"/>
            <a:ext cx="758952" cy="246888"/>
          </a:xfrm>
        </p:spPr>
        <p:txBody>
          <a:bodyPr/>
          <a:lstStyle/>
          <a:p>
            <a:fld id="{4BBEFEED-0BE9-4526-99EA-D363FB8935CA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" name="Nadpis 2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27" name="Zástupný symbol pro obsah 26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5" name="Zástupný symbol pro datum 2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BF80F13-318C-473B-8384-907C3DAFE292}" type="datetimeFigureOut">
              <a:rPr lang="cs-CZ" smtClean="0"/>
              <a:pPr/>
              <a:t>11.6.2013</a:t>
            </a:fld>
            <a:endParaRPr lang="cs-CZ"/>
          </a:p>
        </p:txBody>
      </p:sp>
      <p:sp>
        <p:nvSpPr>
          <p:cNvPr id="19" name="Zástupný symbol pro zápatí 18"/>
          <p:cNvSpPr>
            <a:spLocks noGrp="1"/>
          </p:cNvSpPr>
          <p:nvPr>
            <p:ph type="ftr" sz="quarter" idx="11"/>
          </p:nvPr>
        </p:nvSpPr>
        <p:spPr>
          <a:xfrm>
            <a:off x="3581400" y="76200"/>
            <a:ext cx="2895600" cy="288925"/>
          </a:xfrm>
        </p:spPr>
        <p:txBody>
          <a:bodyPr/>
          <a:lstStyle/>
          <a:p>
            <a:endParaRPr lang="cs-CZ"/>
          </a:p>
        </p:txBody>
      </p:sp>
      <p:sp>
        <p:nvSpPr>
          <p:cNvPr id="16" name="Zástupný symbol pro číslo snímku 15"/>
          <p:cNvSpPr>
            <a:spLocks noGrp="1"/>
          </p:cNvSpPr>
          <p:nvPr>
            <p:ph type="sldNum" sz="quarter" idx="12"/>
          </p:nvPr>
        </p:nvSpPr>
        <p:spPr>
          <a:xfrm>
            <a:off x="8229600" y="6473952"/>
            <a:ext cx="758952" cy="246888"/>
          </a:xfrm>
        </p:spPr>
        <p:txBody>
          <a:bodyPr/>
          <a:lstStyle/>
          <a:p>
            <a:fld id="{4BBEFEED-0BE9-4526-99EA-D363FB8935CA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římá spojovací čára 6"/>
          <p:cNvSpPr>
            <a:spLocks noChangeShapeType="1"/>
          </p:cNvSpPr>
          <p:nvPr/>
        </p:nvSpPr>
        <p:spPr bwMode="auto">
          <a:xfrm>
            <a:off x="514350" y="3444902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6" name="Zástupný symbol pro text 5"/>
          <p:cNvSpPr>
            <a:spLocks noGrp="1"/>
          </p:cNvSpPr>
          <p:nvPr>
            <p:ph type="body" idx="1"/>
          </p:nvPr>
        </p:nvSpPr>
        <p:spPr>
          <a:xfrm>
            <a:off x="381000" y="1676400"/>
            <a:ext cx="8458200" cy="1219200"/>
          </a:xfrm>
        </p:spPr>
        <p:txBody>
          <a:bodyPr anchor="b"/>
          <a:lstStyle>
            <a:lvl1pPr marL="0" indent="0" algn="r">
              <a:buNone/>
              <a:defRPr sz="2000">
                <a:solidFill>
                  <a:schemeClr val="tx2">
                    <a:shade val="75000"/>
                  </a:schemeClr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19" name="Zástupný symbol pro datum 18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BF80F13-318C-473B-8384-907C3DAFE292}" type="datetimeFigureOut">
              <a:rPr lang="cs-CZ" smtClean="0"/>
              <a:pPr/>
              <a:t>11.6.2013</a:t>
            </a:fld>
            <a:endParaRPr lang="cs-CZ"/>
          </a:p>
        </p:txBody>
      </p:sp>
      <p:sp>
        <p:nvSpPr>
          <p:cNvPr id="11" name="Zástupný symbol pro zápatí 10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16" name="Zástupný symbol pro číslo snímku 1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BBEFEED-0BE9-4526-99EA-D363FB8935CA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8" name="Nadpis 7"/>
          <p:cNvSpPr>
            <a:spLocks noGrp="1"/>
          </p:cNvSpPr>
          <p:nvPr>
            <p:ph type="title"/>
          </p:nvPr>
        </p:nvSpPr>
        <p:spPr>
          <a:xfrm>
            <a:off x="180475" y="2947085"/>
            <a:ext cx="8686800" cy="1184825"/>
          </a:xfrm>
        </p:spPr>
        <p:txBody>
          <a:bodyPr rtlCol="0" anchor="t"/>
          <a:lstStyle>
            <a:lvl1pPr algn="r">
              <a:defRPr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" name="Nadpis 19"/>
          <p:cNvSpPr>
            <a:spLocks noGrp="1"/>
          </p:cNvSpPr>
          <p:nvPr>
            <p:ph type="title"/>
          </p:nvPr>
        </p:nvSpPr>
        <p:spPr>
          <a:xfrm>
            <a:off x="301752" y="457200"/>
            <a:ext cx="8686800" cy="841248"/>
          </a:xfrm>
        </p:spPr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4" name="Zástupný symbol pro obsah 13"/>
          <p:cNvSpPr>
            <a:spLocks noGrp="1"/>
          </p:cNvSpPr>
          <p:nvPr>
            <p:ph sz="half" idx="1"/>
          </p:nvPr>
        </p:nvSpPr>
        <p:spPr>
          <a:xfrm>
            <a:off x="304800" y="1600200"/>
            <a:ext cx="4191000" cy="47244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3" name="Zástupný symbol pro obsah 12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343400" cy="47244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1" name="Zástupný symbol pro datum 20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BF80F13-318C-473B-8384-907C3DAFE292}" type="datetimeFigureOut">
              <a:rPr lang="cs-CZ" smtClean="0"/>
              <a:pPr/>
              <a:t>11.6.2013</a:t>
            </a:fld>
            <a:endParaRPr lang="cs-CZ"/>
          </a:p>
        </p:txBody>
      </p:sp>
      <p:sp>
        <p:nvSpPr>
          <p:cNvPr id="10" name="Zástupný symbol pro zápatí 9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1" name="Zástupný symbol pro číslo snímku 30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BBEFEED-0BE9-4526-99EA-D363FB8935CA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9" name="Nadpis 28"/>
          <p:cNvSpPr>
            <a:spLocks noGrp="1"/>
          </p:cNvSpPr>
          <p:nvPr>
            <p:ph type="title"/>
          </p:nvPr>
        </p:nvSpPr>
        <p:spPr>
          <a:xfrm>
            <a:off x="304800" y="5410200"/>
            <a:ext cx="8610600" cy="882650"/>
          </a:xfrm>
        </p:spPr>
        <p:txBody>
          <a:bodyPr anchor="ctr"/>
          <a:lstStyle>
            <a:lvl1pPr>
              <a:defRPr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281444" y="666750"/>
            <a:ext cx="4290556" cy="639762"/>
          </a:xfrm>
        </p:spPr>
        <p:txBody>
          <a:bodyPr anchor="ctr"/>
          <a:lstStyle>
            <a:lvl1pPr marL="0" indent="0">
              <a:buNone/>
              <a:defRPr sz="1800" b="0" cap="all" baseline="0">
                <a:solidFill>
                  <a:schemeClr val="accent1">
                    <a:shade val="50000"/>
                  </a:schemeClr>
                </a:solidFill>
                <a:latin typeface="+mj-lt"/>
                <a:ea typeface="+mj-ea"/>
                <a:cs typeface="+mj-cs"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25" name="Zástupný symbol pro text 24"/>
          <p:cNvSpPr>
            <a:spLocks noGrp="1"/>
          </p:cNvSpPr>
          <p:nvPr>
            <p:ph type="body" sz="half" idx="3"/>
          </p:nvPr>
        </p:nvSpPr>
        <p:spPr>
          <a:xfrm>
            <a:off x="4645025" y="666750"/>
            <a:ext cx="4292241" cy="639762"/>
          </a:xfrm>
        </p:spPr>
        <p:txBody>
          <a:bodyPr anchor="ctr"/>
          <a:lstStyle>
            <a:lvl1pPr marL="0" indent="0">
              <a:buNone/>
              <a:defRPr sz="1800" b="0" cap="all" baseline="0">
                <a:solidFill>
                  <a:schemeClr val="accent1">
                    <a:shade val="50000"/>
                  </a:schemeClr>
                </a:solidFill>
                <a:latin typeface="+mj-lt"/>
                <a:ea typeface="+mj-ea"/>
                <a:cs typeface="+mj-cs"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quarter" idx="2"/>
          </p:nvPr>
        </p:nvSpPr>
        <p:spPr>
          <a:xfrm>
            <a:off x="281444" y="1316037"/>
            <a:ext cx="4290556" cy="39417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8" name="Zástupný symbol pro obsah 27"/>
          <p:cNvSpPr>
            <a:spLocks noGrp="1"/>
          </p:cNvSpPr>
          <p:nvPr>
            <p:ph sz="quarter" idx="4"/>
          </p:nvPr>
        </p:nvSpPr>
        <p:spPr>
          <a:xfrm>
            <a:off x="4648730" y="1316037"/>
            <a:ext cx="4288536" cy="39417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0" name="Zástupný symbol pro datum 9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BF80F13-318C-473B-8384-907C3DAFE292}" type="datetimeFigureOut">
              <a:rPr lang="cs-CZ" smtClean="0"/>
              <a:pPr/>
              <a:t>11.6.2013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8229600" y="6477000"/>
            <a:ext cx="762000" cy="246888"/>
          </a:xfrm>
        </p:spPr>
        <p:txBody>
          <a:bodyPr/>
          <a:lstStyle/>
          <a:p>
            <a:fld id="{4BBEFEED-0BE9-4526-99EA-D363FB8935CA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1" name="Přímá spojovací čára 10"/>
          <p:cNvSpPr>
            <a:spLocks noChangeShapeType="1"/>
          </p:cNvSpPr>
          <p:nvPr/>
        </p:nvSpPr>
        <p:spPr bwMode="auto">
          <a:xfrm>
            <a:off x="514350" y="6019800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" name="Nadpis 29"/>
          <p:cNvSpPr>
            <a:spLocks noGrp="1"/>
          </p:cNvSpPr>
          <p:nvPr>
            <p:ph type="title"/>
          </p:nvPr>
        </p:nvSpPr>
        <p:spPr>
          <a:xfrm>
            <a:off x="301752" y="457200"/>
            <a:ext cx="8686800" cy="841248"/>
          </a:xfrm>
        </p:spPr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2" name="Zástupný symbol pro datum 1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BF80F13-318C-473B-8384-907C3DAFE292}" type="datetimeFigureOut">
              <a:rPr lang="cs-CZ" smtClean="0"/>
              <a:pPr/>
              <a:t>11.6.2013</a:t>
            </a:fld>
            <a:endParaRPr lang="cs-CZ"/>
          </a:p>
        </p:txBody>
      </p:sp>
      <p:sp>
        <p:nvSpPr>
          <p:cNvPr id="21" name="Zástupný symbol pro zápatí 20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BBEFEED-0BE9-4526-99EA-D363FB8935CA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BF80F13-318C-473B-8384-907C3DAFE292}" type="datetimeFigureOut">
              <a:rPr lang="cs-CZ" smtClean="0"/>
              <a:pPr/>
              <a:t>11.6.2013</a:t>
            </a:fld>
            <a:endParaRPr lang="cs-CZ"/>
          </a:p>
        </p:txBody>
      </p:sp>
      <p:sp>
        <p:nvSpPr>
          <p:cNvPr id="24" name="Zástupný symbol pro zápatí 2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BBEFEED-0BE9-4526-99EA-D363FB8935CA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Přímá spojovací čára 7"/>
          <p:cNvSpPr>
            <a:spLocks noChangeShapeType="1"/>
          </p:cNvSpPr>
          <p:nvPr/>
        </p:nvSpPr>
        <p:spPr bwMode="auto">
          <a:xfrm>
            <a:off x="514350" y="5849117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2" name="Nadpis 11"/>
          <p:cNvSpPr>
            <a:spLocks noGrp="1"/>
          </p:cNvSpPr>
          <p:nvPr>
            <p:ph type="title"/>
          </p:nvPr>
        </p:nvSpPr>
        <p:spPr>
          <a:xfrm>
            <a:off x="457200" y="5486400"/>
            <a:ext cx="8458200" cy="520700"/>
          </a:xfrm>
        </p:spPr>
        <p:txBody>
          <a:bodyPr anchor="ctr"/>
          <a:lstStyle>
            <a:lvl1pPr algn="l">
              <a:buNone/>
              <a:defRPr sz="2000" b="1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26" name="Zástupný symbol pro text 25"/>
          <p:cNvSpPr>
            <a:spLocks noGrp="1"/>
          </p:cNvSpPr>
          <p:nvPr>
            <p:ph type="body" idx="2"/>
          </p:nvPr>
        </p:nvSpPr>
        <p:spPr>
          <a:xfrm>
            <a:off x="457200" y="609600"/>
            <a:ext cx="3008313" cy="4800600"/>
          </a:xfrm>
        </p:spPr>
        <p:txBody>
          <a:bodyPr/>
          <a:lstStyle>
            <a:lvl1pPr marL="0" indent="0">
              <a:buNone/>
              <a:defRPr sz="14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14" name="Zástupný symbol pro obsah 13"/>
          <p:cNvSpPr>
            <a:spLocks noGrp="1"/>
          </p:cNvSpPr>
          <p:nvPr>
            <p:ph sz="half" idx="1"/>
          </p:nvPr>
        </p:nvSpPr>
        <p:spPr>
          <a:xfrm>
            <a:off x="3575050" y="609600"/>
            <a:ext cx="5340350" cy="4800600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5" name="Zástupný symbol pro datum 2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BF80F13-318C-473B-8384-907C3DAFE292}" type="datetimeFigureOut">
              <a:rPr lang="cs-CZ" smtClean="0"/>
              <a:pPr/>
              <a:t>11.6.2013</a:t>
            </a:fld>
            <a:endParaRPr lang="cs-CZ"/>
          </a:p>
        </p:txBody>
      </p:sp>
      <p:sp>
        <p:nvSpPr>
          <p:cNvPr id="29" name="Zástupný symbol pro zápatí 28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BBEFEED-0BE9-4526-99EA-D363FB8935CA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Zástupný symbol pro obrázek 12"/>
          <p:cNvSpPr>
            <a:spLocks noGrp="1"/>
          </p:cNvSpPr>
          <p:nvPr>
            <p:ph type="pic" idx="1"/>
          </p:nvPr>
        </p:nvSpPr>
        <p:spPr>
          <a:xfrm>
            <a:off x="3505200" y="616634"/>
            <a:ext cx="5029200" cy="3657600"/>
          </a:xfrm>
          <a:solidFill>
            <a:schemeClr val="bg1"/>
          </a:solidFill>
          <a:ln w="6350">
            <a:solidFill>
              <a:schemeClr val="accent1"/>
            </a:solidFill>
          </a:ln>
          <a:effectLst>
            <a:reflection blurRad="1000" stA="49000" endA="500" endPos="10000" dist="900" dir="5400000" sy="-90000" algn="bl" rotWithShape="0"/>
          </a:effectLst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cs-CZ" smtClean="0"/>
              <a:t>Klepnutím na ikonu přidáte obrázek.</a:t>
            </a:r>
            <a:endParaRPr kumimoji="0" lang="en-US" dirty="0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BF80F13-318C-473B-8384-907C3DAFE292}" type="datetimeFigureOut">
              <a:rPr lang="cs-CZ" smtClean="0"/>
              <a:pPr/>
              <a:t>11.6.2013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1" name="Zástupný symbol pro číslo snímku 30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BBEFEED-0BE9-4526-99EA-D363FB8935CA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7" name="Nadpis 16"/>
          <p:cNvSpPr>
            <a:spLocks noGrp="1"/>
          </p:cNvSpPr>
          <p:nvPr>
            <p:ph type="title"/>
          </p:nvPr>
        </p:nvSpPr>
        <p:spPr>
          <a:xfrm>
            <a:off x="381000" y="4993760"/>
            <a:ext cx="5867400" cy="522288"/>
          </a:xfrm>
        </p:spPr>
        <p:txBody>
          <a:bodyPr anchor="ctr"/>
          <a:lstStyle>
            <a:lvl1pPr algn="l">
              <a:buNone/>
              <a:defRPr sz="2000" b="1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26" name="Zástupný symbol pro text 25"/>
          <p:cNvSpPr>
            <a:spLocks noGrp="1"/>
          </p:cNvSpPr>
          <p:nvPr>
            <p:ph type="body" sz="half" idx="2"/>
          </p:nvPr>
        </p:nvSpPr>
        <p:spPr>
          <a:xfrm>
            <a:off x="381000" y="5533218"/>
            <a:ext cx="5867400" cy="768350"/>
          </a:xfrm>
        </p:spPr>
        <p:txBody>
          <a:bodyPr lIns="109728" tIns="0"/>
          <a:lstStyle>
            <a:lvl1pPr marL="0" indent="0">
              <a:buNone/>
              <a:defRPr sz="14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BF80F13-318C-473B-8384-907C3DAFE292}" type="datetimeFigureOut">
              <a:rPr lang="cs-CZ" smtClean="0"/>
              <a:pPr/>
              <a:t>11.6.2013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BBEFEED-0BE9-4526-99EA-D363FB8935CA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858000" y="549276"/>
            <a:ext cx="1828800" cy="5851525"/>
          </a:xfrm>
        </p:spPr>
        <p:txBody>
          <a:bodyPr vert="eaVert"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549276"/>
            <a:ext cx="6248400" cy="5851525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BF80F13-318C-473B-8384-907C3DAFE292}" type="datetimeFigureOut">
              <a:rPr lang="cs-CZ" smtClean="0"/>
              <a:pPr/>
              <a:t>11.6.2013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BBEFEED-0BE9-4526-99EA-D363FB8935CA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římá spojovací čára 6"/>
          <p:cNvSpPr>
            <a:spLocks noChangeShapeType="1"/>
          </p:cNvSpPr>
          <p:nvPr/>
        </p:nvSpPr>
        <p:spPr bwMode="auto">
          <a:xfrm>
            <a:off x="514350" y="1050898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8" name="Zástupný symbol pro text 7"/>
          <p:cNvSpPr>
            <a:spLocks noGrp="1"/>
          </p:cNvSpPr>
          <p:nvPr>
            <p:ph type="body" idx="1"/>
          </p:nvPr>
        </p:nvSpPr>
        <p:spPr>
          <a:xfrm>
            <a:off x="304800" y="1554162"/>
            <a:ext cx="8686800" cy="4525963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1" name="Zástupný symbol pro datum 10"/>
          <p:cNvSpPr>
            <a:spLocks noGrp="1"/>
          </p:cNvSpPr>
          <p:nvPr>
            <p:ph type="dt" sz="half" idx="2"/>
          </p:nvPr>
        </p:nvSpPr>
        <p:spPr>
          <a:xfrm>
            <a:off x="6477000" y="76200"/>
            <a:ext cx="2514600" cy="288925"/>
          </a:xfrm>
          <a:prstGeom prst="rect">
            <a:avLst/>
          </a:prstGeom>
        </p:spPr>
        <p:txBody>
          <a:bodyPr vert="horz"/>
          <a:lstStyle>
            <a:lvl1pPr algn="l" eaLnBrk="1" latinLnBrk="0" hangingPunct="1">
              <a:defRPr kumimoji="0" sz="1200">
                <a:solidFill>
                  <a:schemeClr val="accent1">
                    <a:shade val="75000"/>
                  </a:schemeClr>
                </a:solidFill>
              </a:defRPr>
            </a:lvl1pPr>
          </a:lstStyle>
          <a:p>
            <a:fld id="{BBF80F13-318C-473B-8384-907C3DAFE292}" type="datetimeFigureOut">
              <a:rPr lang="cs-CZ" smtClean="0"/>
              <a:pPr/>
              <a:t>11.6.2013</a:t>
            </a:fld>
            <a:endParaRPr lang="cs-CZ"/>
          </a:p>
        </p:txBody>
      </p:sp>
      <p:sp>
        <p:nvSpPr>
          <p:cNvPr id="28" name="Zástupný symbol pro zápatí 27"/>
          <p:cNvSpPr>
            <a:spLocks noGrp="1"/>
          </p:cNvSpPr>
          <p:nvPr>
            <p:ph type="ftr" sz="quarter" idx="3"/>
          </p:nvPr>
        </p:nvSpPr>
        <p:spPr>
          <a:xfrm>
            <a:off x="3124200" y="76200"/>
            <a:ext cx="3352800" cy="288925"/>
          </a:xfrm>
          <a:prstGeom prst="rect">
            <a:avLst/>
          </a:prstGeom>
        </p:spPr>
        <p:txBody>
          <a:bodyPr vert="horz"/>
          <a:lstStyle>
            <a:lvl1pPr algn="r" eaLnBrk="1" latinLnBrk="0" hangingPunct="1">
              <a:defRPr kumimoji="0" sz="1200">
                <a:solidFill>
                  <a:schemeClr val="accent1">
                    <a:shade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4"/>
          </p:nvPr>
        </p:nvSpPr>
        <p:spPr>
          <a:xfrm>
            <a:off x="8229600" y="6477000"/>
            <a:ext cx="762000" cy="244475"/>
          </a:xfrm>
          <a:prstGeom prst="rect">
            <a:avLst/>
          </a:prstGeom>
        </p:spPr>
        <p:txBody>
          <a:bodyPr vert="horz"/>
          <a:lstStyle>
            <a:lvl1pPr algn="r" eaLnBrk="1" latinLnBrk="0" hangingPunct="1">
              <a:defRPr kumimoji="0" sz="1200">
                <a:solidFill>
                  <a:schemeClr val="accent1">
                    <a:shade val="75000"/>
                  </a:schemeClr>
                </a:solidFill>
              </a:defRPr>
            </a:lvl1pPr>
          </a:lstStyle>
          <a:p>
            <a:fld id="{4BBEFEED-0BE9-4526-99EA-D363FB8935CA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0" name="Zástupný symbol pro nadpis 9"/>
          <p:cNvSpPr>
            <a:spLocks noGrp="1"/>
          </p:cNvSpPr>
          <p:nvPr>
            <p:ph type="title"/>
          </p:nvPr>
        </p:nvSpPr>
        <p:spPr>
          <a:xfrm>
            <a:off x="304800" y="457200"/>
            <a:ext cx="8686800" cy="838200"/>
          </a:xfrm>
          <a:prstGeom prst="rect">
            <a:avLst/>
          </a:prstGeom>
        </p:spPr>
        <p:txBody>
          <a:bodyPr vert="horz" anchor="ctr">
            <a:normAutofit/>
          </a:bodyPr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9" name="Přímá spojovací čára 8"/>
          <p:cNvSpPr>
            <a:spLocks noChangeShapeType="1"/>
          </p:cNvSpPr>
          <p:nvPr/>
        </p:nvSpPr>
        <p:spPr bwMode="auto">
          <a:xfrm>
            <a:off x="514350" y="1050898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2" name="Přímá spojovací čára 11"/>
          <p:cNvSpPr>
            <a:spLocks noChangeShapeType="1"/>
          </p:cNvSpPr>
          <p:nvPr/>
        </p:nvSpPr>
        <p:spPr bwMode="auto">
          <a:xfrm>
            <a:off x="514350" y="1057986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rtl="0" eaLnBrk="1" latinLnBrk="0" hangingPunct="1">
        <a:spcBef>
          <a:spcPct val="0"/>
        </a:spcBef>
        <a:buNone/>
        <a:defRPr kumimoji="0" sz="3600" kern="1200" cap="all" baseline="0">
          <a:solidFill>
            <a:schemeClr val="tx2"/>
          </a:solidFill>
          <a:effectLst>
            <a:reflection blurRad="12700" stA="48000" endA="300" endPos="55000" dir="5400000" sy="-90000" algn="bl" rotWithShape="0"/>
          </a:effectLst>
          <a:latin typeface="+mj-lt"/>
          <a:ea typeface="+mj-ea"/>
          <a:cs typeface="+mj-cs"/>
        </a:defRPr>
      </a:lvl1pPr>
    </p:titleStyle>
    <p:bodyStyle>
      <a:lvl1pPr marL="342900" indent="-34290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"/>
        <a:defRPr kumimoji="0" sz="3200" kern="1200">
          <a:solidFill>
            <a:schemeClr val="tx2"/>
          </a:solidFill>
          <a:latin typeface="+mn-lt"/>
          <a:ea typeface="+mn-ea"/>
          <a:cs typeface="+mn-cs"/>
        </a:defRPr>
      </a:lvl1pPr>
      <a:lvl2pPr marL="742950" indent="-28575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"/>
        <a:defRPr kumimoji="0" sz="2800" kern="1200">
          <a:solidFill>
            <a:schemeClr val="tx2"/>
          </a:solidFill>
          <a:latin typeface="+mn-lt"/>
          <a:ea typeface="+mn-ea"/>
          <a:cs typeface="+mn-cs"/>
        </a:defRPr>
      </a:lvl2pPr>
      <a:lvl3pPr marL="1143000" indent="-22860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"/>
        <a:defRPr kumimoji="0" sz="2400" kern="1200">
          <a:solidFill>
            <a:schemeClr val="tx2"/>
          </a:solidFill>
          <a:latin typeface="+mn-lt"/>
          <a:ea typeface="+mn-ea"/>
          <a:cs typeface="+mn-cs"/>
        </a:defRPr>
      </a:lvl3pPr>
      <a:lvl4pPr marL="1600200" indent="-22860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"/>
        <a:defRPr kumimoji="0" sz="2000" kern="1200">
          <a:solidFill>
            <a:schemeClr val="tx2"/>
          </a:solidFill>
          <a:latin typeface="+mn-lt"/>
          <a:ea typeface="+mn-ea"/>
          <a:cs typeface="+mn-cs"/>
        </a:defRPr>
      </a:lvl4pPr>
      <a:lvl5pPr marL="20574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"/>
        <a:defRPr kumimoji="0" sz="1800" kern="1200">
          <a:solidFill>
            <a:schemeClr val="tx2"/>
          </a:solidFill>
          <a:latin typeface="+mn-lt"/>
          <a:ea typeface="+mn-ea"/>
          <a:cs typeface="+mn-cs"/>
        </a:defRPr>
      </a:lvl5pPr>
      <a:lvl6pPr marL="25146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"/>
        <a:defRPr kumimoji="0" sz="1800" kern="1200">
          <a:solidFill>
            <a:schemeClr val="tx2"/>
          </a:solidFill>
          <a:latin typeface="+mn-lt"/>
          <a:ea typeface="+mn-ea"/>
          <a:cs typeface="+mn-cs"/>
        </a:defRPr>
      </a:lvl6pPr>
      <a:lvl7pPr marL="29718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"/>
        <a:defRPr kumimoji="0" sz="1600" kern="1200">
          <a:solidFill>
            <a:schemeClr val="tx2"/>
          </a:solidFill>
          <a:latin typeface="+mn-lt"/>
          <a:ea typeface="+mn-ea"/>
          <a:cs typeface="+mn-cs"/>
        </a:defRPr>
      </a:lvl7pPr>
      <a:lvl8pPr marL="34290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"/>
        <a:defRPr kumimoji="0" sz="1600" kern="1200" baseline="0">
          <a:solidFill>
            <a:schemeClr val="tx2"/>
          </a:solidFill>
          <a:latin typeface="+mn-lt"/>
          <a:ea typeface="+mn-ea"/>
          <a:cs typeface="+mn-cs"/>
        </a:defRPr>
      </a:lvl8pPr>
      <a:lvl9pPr marL="38862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"/>
        <a:defRPr kumimoji="0" sz="1400" kern="1200" baseline="0">
          <a:solidFill>
            <a:schemeClr val="tx2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eg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jpeg"/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7.jpeg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jpeg"/><Relationship Id="rId2" Type="http://schemas.openxmlformats.org/officeDocument/2006/relationships/image" Target="../media/image8.jpeg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11.jpeg"/><Relationship Id="rId4" Type="http://schemas.openxmlformats.org/officeDocument/2006/relationships/image" Target="../media/image10.jpeg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jpeg"/><Relationship Id="rId2" Type="http://schemas.openxmlformats.org/officeDocument/2006/relationships/image" Target="../media/image12.jpe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14.jpeg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6.jpeg"/><Relationship Id="rId2" Type="http://schemas.openxmlformats.org/officeDocument/2006/relationships/image" Target="../media/image15.jpeg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18.jpeg"/><Relationship Id="rId4" Type="http://schemas.openxmlformats.org/officeDocument/2006/relationships/image" Target="../media/image17.jpeg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image" Target="../media/image20.jpeg"/><Relationship Id="rId2" Type="http://schemas.openxmlformats.org/officeDocument/2006/relationships/image" Target="../media/image19.jpeg"/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3" Type="http://schemas.openxmlformats.org/officeDocument/2006/relationships/image" Target="../media/image22.jpeg"/><Relationship Id="rId2" Type="http://schemas.openxmlformats.org/officeDocument/2006/relationships/image" Target="../media/image21.jpe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23.jpeg"/></Relationships>
</file>

<file path=ppt/slides/_rels/slide20.xml.rels><?xml version="1.0" encoding="UTF-8" standalone="yes"?>
<Relationships xmlns="http://schemas.openxmlformats.org/package/2006/relationships"><Relationship Id="rId3" Type="http://schemas.openxmlformats.org/officeDocument/2006/relationships/image" Target="../media/image25.jpeg"/><Relationship Id="rId2" Type="http://schemas.openxmlformats.org/officeDocument/2006/relationships/image" Target="../media/image24.jpe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26.jpeg"/></Relationships>
</file>

<file path=ppt/slides/_rels/slide2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8.jpeg"/><Relationship Id="rId2" Type="http://schemas.openxmlformats.org/officeDocument/2006/relationships/image" Target="../media/image27.jpe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29.jpeg"/></Relationships>
</file>

<file path=ppt/slides/_rels/slide2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5.xml.rels><?xml version="1.0" encoding="UTF-8" standalone="yes"?>
<Relationships xmlns="http://schemas.openxmlformats.org/package/2006/relationships"><Relationship Id="rId3" Type="http://schemas.openxmlformats.org/officeDocument/2006/relationships/image" Target="../media/image31.jpeg"/><Relationship Id="rId2" Type="http://schemas.openxmlformats.org/officeDocument/2006/relationships/image" Target="../media/image30.jpeg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33.jpeg"/><Relationship Id="rId4" Type="http://schemas.openxmlformats.org/officeDocument/2006/relationships/image" Target="../media/image32.jpeg"/></Relationships>
</file>

<file path=ppt/slides/_rels/slide26.xml.rels><?xml version="1.0" encoding="UTF-8" standalone="yes"?>
<Relationships xmlns="http://schemas.openxmlformats.org/package/2006/relationships"><Relationship Id="rId3" Type="http://schemas.openxmlformats.org/officeDocument/2006/relationships/image" Target="../media/image35.jpeg"/><Relationship Id="rId2" Type="http://schemas.openxmlformats.org/officeDocument/2006/relationships/image" Target="../media/image34.jpe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36.jpeg"/></Relationships>
</file>

<file path=ppt/slides/_rels/slide27.xml.rels><?xml version="1.0" encoding="UTF-8" standalone="yes"?>
<Relationships xmlns="http://schemas.openxmlformats.org/package/2006/relationships"><Relationship Id="rId2" Type="http://schemas.openxmlformats.org/officeDocument/2006/relationships/hyperlink" Target="http://office.microsoft.com/" TargetMode="Externa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5" name="Zástupný symbol pro obsah 4"/>
          <p:cNvSpPr>
            <a:spLocks noGrp="1"/>
          </p:cNvSpPr>
          <p:nvPr>
            <p:ph idx="1"/>
          </p:nvPr>
        </p:nvSpPr>
        <p:spPr>
          <a:xfrm>
            <a:off x="323528" y="1556792"/>
            <a:ext cx="8542784" cy="4237931"/>
          </a:xfrm>
        </p:spPr>
        <p:txBody>
          <a:bodyPr>
            <a:normAutofit fontScale="92500"/>
          </a:bodyPr>
          <a:lstStyle/>
          <a:p>
            <a:r>
              <a:rPr lang="cs-CZ" sz="1400" cap="all" dirty="0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Název projektu:                               1.4 OPVK</a:t>
            </a:r>
          </a:p>
          <a:p>
            <a:r>
              <a:rPr lang="cs-CZ" sz="1400" cap="all" dirty="0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Autor</a:t>
            </a:r>
            <a:r>
              <a:rPr lang="cs-CZ" sz="1400" cap="all" dirty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:	</a:t>
            </a:r>
            <a:r>
              <a:rPr lang="cs-CZ" sz="1400" dirty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		</a:t>
            </a:r>
            <a:r>
              <a:rPr lang="cs-CZ" sz="1400" dirty="0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    </a:t>
            </a:r>
            <a:r>
              <a:rPr lang="cs-CZ" sz="1400" dirty="0" smtClean="0"/>
              <a:t>Mgr. Jana </a:t>
            </a:r>
            <a:r>
              <a:rPr lang="cs-CZ" sz="1400" dirty="0" err="1" smtClean="0"/>
              <a:t>Neugebauerová</a:t>
            </a:r>
            <a:endParaRPr lang="cs-CZ" sz="1400" dirty="0">
              <a:solidFill>
                <a:schemeClr val="tx1"/>
              </a:solidFill>
              <a:latin typeface="+mn-lt"/>
              <a:ea typeface="+mn-ea"/>
              <a:cs typeface="+mn-cs"/>
            </a:endParaRPr>
          </a:p>
          <a:p>
            <a:r>
              <a:rPr lang="cs-CZ" sz="1400" cap="all" dirty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Název:		</a:t>
            </a:r>
            <a:r>
              <a:rPr lang="cs-CZ" sz="1400" cap="all">
                <a:solidFill>
                  <a:schemeClr val="tx1"/>
                </a:solidFill>
              </a:rPr>
              <a:t> </a:t>
            </a:r>
            <a:r>
              <a:rPr lang="cs-CZ" sz="1400" cap="all" smtClean="0">
                <a:solidFill>
                  <a:schemeClr val="tx1"/>
                </a:solidFill>
              </a:rPr>
              <a:t>                      </a:t>
            </a:r>
            <a:r>
              <a:rPr lang="cs-CZ" sz="1400" cap="all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   </a:t>
            </a:r>
            <a:r>
              <a:rPr lang="cs-CZ" sz="1400" cap="all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VY_32_INOVACE_02_</a:t>
            </a:r>
            <a:r>
              <a:rPr lang="cs-CZ" sz="1400" cap="all" dirty="0" err="1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BIOsféra</a:t>
            </a:r>
            <a:endParaRPr lang="cs-CZ" sz="1400" dirty="0">
              <a:solidFill>
                <a:schemeClr val="tx1"/>
              </a:solidFill>
              <a:latin typeface="+mn-lt"/>
              <a:ea typeface="+mn-ea"/>
              <a:cs typeface="+mn-cs"/>
            </a:endParaRPr>
          </a:p>
          <a:p>
            <a:r>
              <a:rPr lang="cs-CZ" sz="1400" cap="all" dirty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Ročník:</a:t>
            </a:r>
            <a:r>
              <a:rPr lang="cs-CZ" sz="1400" dirty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		</a:t>
            </a:r>
            <a:r>
              <a:rPr lang="cs-CZ" sz="1400" dirty="0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    6. </a:t>
            </a:r>
            <a:r>
              <a:rPr lang="cs-CZ" sz="1400" dirty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ročník ZŠ</a:t>
            </a:r>
          </a:p>
          <a:p>
            <a:r>
              <a:rPr lang="cs-CZ" sz="1400" cap="all" dirty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Vzdělávací oblast</a:t>
            </a:r>
            <a:r>
              <a:rPr lang="cs-CZ" sz="1400" cap="all" dirty="0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:</a:t>
            </a:r>
            <a:r>
              <a:rPr lang="cs-CZ" sz="1400" dirty="0" smtClean="0">
                <a:solidFill>
                  <a:schemeClr val="tx1"/>
                </a:solidFill>
              </a:rPr>
              <a:t>              </a:t>
            </a:r>
            <a:r>
              <a:rPr lang="cs-CZ" sz="1400" dirty="0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             Člověk </a:t>
            </a:r>
            <a:r>
              <a:rPr lang="cs-CZ" sz="1400" dirty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a </a:t>
            </a:r>
            <a:r>
              <a:rPr lang="cs-CZ" sz="1400" dirty="0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příroda </a:t>
            </a:r>
            <a:endParaRPr lang="cs-CZ" sz="1400" dirty="0">
              <a:solidFill>
                <a:schemeClr val="tx1"/>
              </a:solidFill>
              <a:latin typeface="+mn-lt"/>
              <a:ea typeface="+mn-ea"/>
              <a:cs typeface="+mn-cs"/>
            </a:endParaRPr>
          </a:p>
          <a:p>
            <a:r>
              <a:rPr lang="cs-CZ" sz="1400" cap="all" dirty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Vzdělávací obor</a:t>
            </a:r>
            <a:r>
              <a:rPr lang="cs-CZ" sz="1400" cap="all" dirty="0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:</a:t>
            </a:r>
            <a:r>
              <a:rPr lang="cs-CZ" sz="1400" dirty="0">
                <a:solidFill>
                  <a:schemeClr val="tx1"/>
                </a:solidFill>
              </a:rPr>
              <a:t> </a:t>
            </a:r>
            <a:r>
              <a:rPr lang="cs-CZ" sz="1400" dirty="0" smtClean="0">
                <a:solidFill>
                  <a:schemeClr val="tx1"/>
                </a:solidFill>
              </a:rPr>
              <a:t>        </a:t>
            </a:r>
            <a:r>
              <a:rPr lang="cs-CZ" sz="1400" dirty="0" smtClean="0"/>
              <a:t>                     Zeměpis</a:t>
            </a:r>
            <a:endParaRPr lang="cs-CZ" sz="1400" dirty="0">
              <a:solidFill>
                <a:schemeClr val="tx1"/>
              </a:solidFill>
              <a:latin typeface="+mn-lt"/>
              <a:ea typeface="+mn-ea"/>
              <a:cs typeface="+mn-cs"/>
            </a:endParaRPr>
          </a:p>
          <a:p>
            <a:r>
              <a:rPr lang="cs-CZ" sz="1400" cap="all" dirty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Tematický </a:t>
            </a:r>
            <a:r>
              <a:rPr lang="cs-CZ" sz="1400" cap="all" dirty="0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okruh:</a:t>
            </a:r>
            <a:r>
              <a:rPr lang="cs-CZ" sz="1400" dirty="0" smtClean="0">
                <a:solidFill>
                  <a:schemeClr val="tx1"/>
                </a:solidFill>
              </a:rPr>
              <a:t>                 </a:t>
            </a:r>
            <a:r>
              <a:rPr lang="cs-CZ" sz="1400" dirty="0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	    </a:t>
            </a:r>
            <a:r>
              <a:rPr lang="cs-CZ" sz="1400" dirty="0" smtClean="0"/>
              <a:t> Krajinná sféra</a:t>
            </a:r>
            <a:endParaRPr lang="cs-CZ" sz="1400" dirty="0">
              <a:solidFill>
                <a:schemeClr val="tx1"/>
              </a:solidFill>
              <a:latin typeface="+mn-lt"/>
              <a:ea typeface="+mn-ea"/>
              <a:cs typeface="+mn-cs"/>
            </a:endParaRPr>
          </a:p>
          <a:p>
            <a:r>
              <a:rPr lang="cs-CZ" sz="1400" cap="all" dirty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Téma:	</a:t>
            </a:r>
            <a:r>
              <a:rPr lang="cs-CZ" sz="1400" dirty="0">
                <a:solidFill>
                  <a:schemeClr val="tx1"/>
                </a:solidFill>
              </a:rPr>
              <a:t> </a:t>
            </a:r>
            <a:r>
              <a:rPr lang="cs-CZ" sz="1400" dirty="0" smtClean="0">
                <a:solidFill>
                  <a:schemeClr val="tx1"/>
                </a:solidFill>
              </a:rPr>
              <a:t>                          </a:t>
            </a:r>
            <a:r>
              <a:rPr lang="cs-CZ" sz="1400" dirty="0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                      Biosféra– oblasti světa</a:t>
            </a:r>
            <a:endParaRPr lang="cs-CZ" sz="1400" dirty="0">
              <a:solidFill>
                <a:schemeClr val="tx1"/>
              </a:solidFill>
              <a:latin typeface="+mn-lt"/>
              <a:ea typeface="+mn-ea"/>
              <a:cs typeface="+mn-cs"/>
            </a:endParaRPr>
          </a:p>
          <a:p>
            <a:r>
              <a:rPr lang="cs-CZ" sz="1400" cap="all" dirty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Klíčová slova</a:t>
            </a:r>
            <a:r>
              <a:rPr lang="cs-CZ" sz="1400" cap="all" dirty="0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:</a:t>
            </a:r>
            <a:r>
              <a:rPr lang="cs-CZ" sz="1400" cap="all" dirty="0">
                <a:solidFill>
                  <a:schemeClr val="tx1"/>
                </a:solidFill>
              </a:rPr>
              <a:t> </a:t>
            </a:r>
            <a:r>
              <a:rPr lang="cs-CZ" sz="1400" cap="all" dirty="0" smtClean="0">
                <a:solidFill>
                  <a:schemeClr val="tx1"/>
                </a:solidFill>
              </a:rPr>
              <a:t>              </a:t>
            </a:r>
            <a:r>
              <a:rPr lang="cs-CZ" sz="1400" dirty="0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                     </a:t>
            </a:r>
            <a:r>
              <a:rPr lang="cs-CZ" sz="1400" dirty="0" smtClean="0">
                <a:solidFill>
                  <a:schemeClr val="tx1"/>
                </a:solidFill>
              </a:rPr>
              <a:t>d</a:t>
            </a:r>
            <a:r>
              <a:rPr lang="cs-CZ" sz="1400" dirty="0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eštné lesy,savany, pouště, subtropy, stepi,lesy, tundra </a:t>
            </a:r>
            <a:r>
              <a:rPr lang="cs-CZ" sz="1400" dirty="0" smtClean="0">
                <a:solidFill>
                  <a:schemeClr val="tx1"/>
                </a:solidFill>
              </a:rPr>
              <a:t>, </a:t>
            </a:r>
            <a:r>
              <a:rPr lang="cs-CZ" sz="1400" dirty="0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polární  oblasti</a:t>
            </a:r>
            <a:r>
              <a:rPr lang="cs-CZ" sz="1400" dirty="0" smtClean="0">
                <a:solidFill>
                  <a:schemeClr val="tx1"/>
                </a:solidFill>
              </a:rPr>
              <a:t>                                                                                 </a:t>
            </a:r>
            <a:endParaRPr lang="cs-CZ" sz="1400" dirty="0">
              <a:solidFill>
                <a:schemeClr val="tx1"/>
              </a:solidFill>
              <a:latin typeface="+mn-lt"/>
              <a:ea typeface="+mn-ea"/>
              <a:cs typeface="+mn-cs"/>
            </a:endParaRPr>
          </a:p>
          <a:p>
            <a:r>
              <a:rPr lang="cs-CZ" sz="1400" cap="all" dirty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Vytvořeno:</a:t>
            </a:r>
            <a:r>
              <a:rPr lang="cs-CZ" sz="1400" dirty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 	</a:t>
            </a:r>
            <a:r>
              <a:rPr lang="cs-CZ" sz="1400" dirty="0">
                <a:solidFill>
                  <a:schemeClr val="tx1"/>
                </a:solidFill>
              </a:rPr>
              <a:t> </a:t>
            </a:r>
            <a:r>
              <a:rPr lang="cs-CZ" sz="1400" dirty="0" smtClean="0">
                <a:solidFill>
                  <a:schemeClr val="tx1"/>
                </a:solidFill>
              </a:rPr>
              <a:t>                          14.6.</a:t>
            </a:r>
            <a:r>
              <a:rPr lang="cs-CZ" sz="1400" dirty="0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2012</a:t>
            </a:r>
            <a:endParaRPr lang="cs-CZ" sz="1400" dirty="0">
              <a:solidFill>
                <a:schemeClr val="tx1"/>
              </a:solidFill>
              <a:latin typeface="+mn-lt"/>
              <a:ea typeface="+mn-ea"/>
              <a:cs typeface="+mn-cs"/>
            </a:endParaRPr>
          </a:p>
          <a:p>
            <a:pPr>
              <a:buNone/>
            </a:pPr>
            <a:endParaRPr lang="cs-CZ" sz="1400" dirty="0">
              <a:solidFill>
                <a:schemeClr val="tx1"/>
              </a:solidFill>
              <a:latin typeface="+mn-lt"/>
              <a:ea typeface="+mn-ea"/>
              <a:cs typeface="+mn-cs"/>
            </a:endParaRPr>
          </a:p>
          <a:p>
            <a:r>
              <a:rPr lang="cs-CZ" sz="1400" cap="all" dirty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Anotace:</a:t>
            </a:r>
            <a:r>
              <a:rPr lang="cs-CZ" sz="1400" dirty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	</a:t>
            </a:r>
            <a:r>
              <a:rPr lang="cs-CZ" sz="1100" dirty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	</a:t>
            </a:r>
            <a:r>
              <a:rPr lang="cs-CZ" dirty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	</a:t>
            </a:r>
            <a:r>
              <a:rPr lang="cs-CZ" sz="1400" dirty="0" smtClean="0">
                <a:solidFill>
                  <a:schemeClr val="tx1"/>
                </a:solidFill>
              </a:rPr>
              <a:t>Prezentace je určená pro interaktivní tabuli.  Žáci získávají nové </a:t>
            </a:r>
          </a:p>
          <a:p>
            <a:r>
              <a:rPr lang="cs-CZ" sz="1400" dirty="0" smtClean="0">
                <a:solidFill>
                  <a:schemeClr val="tx1"/>
                </a:solidFill>
              </a:rPr>
              <a:t>                                                                                poznatky o biosféře. Získávají povědomí o  jednotlivých </a:t>
            </a:r>
          </a:p>
          <a:p>
            <a:r>
              <a:rPr lang="cs-CZ" sz="1400" dirty="0" smtClean="0">
                <a:solidFill>
                  <a:schemeClr val="tx1"/>
                </a:solidFill>
              </a:rPr>
              <a:t>                                                                                biosférických oblastech světa v závislosti na podnebí. Učivo je</a:t>
            </a:r>
          </a:p>
          <a:p>
            <a:r>
              <a:rPr lang="cs-CZ" sz="1400" dirty="0" smtClean="0">
                <a:solidFill>
                  <a:schemeClr val="tx1"/>
                </a:solidFill>
              </a:rPr>
              <a:t>                                                                                upevňováno i za pomocí obrazového materiálu. Prezentace může </a:t>
            </a:r>
          </a:p>
          <a:p>
            <a:r>
              <a:rPr lang="cs-CZ" sz="1400" dirty="0" smtClean="0">
                <a:solidFill>
                  <a:schemeClr val="tx1"/>
                </a:solidFill>
              </a:rPr>
              <a:t>                                                                                být použita jako zápis do sešitu, je vhodná pro interaktivní tabuli.</a:t>
            </a:r>
            <a:r>
              <a:rPr lang="cs-CZ" sz="1400" dirty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	</a:t>
            </a:r>
            <a:endParaRPr lang="cs-CZ" sz="1400" dirty="0"/>
          </a:p>
        </p:txBody>
      </p:sp>
      <p:pic>
        <p:nvPicPr>
          <p:cNvPr id="6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51520" y="5735343"/>
            <a:ext cx="8568952" cy="112265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=""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=""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=""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7" name="Rectangle 5"/>
          <p:cNvSpPr>
            <a:spLocks noChangeArrowheads="1"/>
          </p:cNvSpPr>
          <p:nvPr/>
        </p:nvSpPr>
        <p:spPr bwMode="auto">
          <a:xfrm>
            <a:off x="395536" y="149730"/>
            <a:ext cx="7848872" cy="1107996"/>
          </a:xfrm>
          <a:prstGeom prst="rect">
            <a:avLst/>
          </a:prstGeom>
          <a:solidFill>
            <a:schemeClr val="bg1"/>
          </a:solidFill>
          <a:ln w="9525">
            <a:noFill/>
            <a:miter lim="800000"/>
            <a:headEnd/>
            <a:tailEnd/>
          </a:ln>
          <a:effectLst/>
        </p:spPr>
        <p:txBody>
          <a:bodyPr wrap="square" anchor="ctr">
            <a:spAutoFit/>
          </a:bodyPr>
          <a:lstStyle/>
          <a:p>
            <a:pPr algn="ctr"/>
            <a:r>
              <a:rPr lang="cs-CZ" dirty="0"/>
              <a:t>                                     </a:t>
            </a:r>
            <a:r>
              <a:rPr lang="cs-CZ" sz="1600" b="1" dirty="0"/>
              <a:t>Základní  škola a mateřská škola </a:t>
            </a:r>
            <a:r>
              <a:rPr lang="cs-CZ" sz="1600" b="1" dirty="0" err="1"/>
              <a:t>J.A.Komenského</a:t>
            </a:r>
            <a:endParaRPr lang="cs-CZ" sz="1600" dirty="0"/>
          </a:p>
          <a:p>
            <a:pPr algn="ctr"/>
            <a:r>
              <a:rPr lang="cs-CZ" sz="1600" b="1" dirty="0"/>
              <a:t>                                                          v Novém  </a:t>
            </a:r>
            <a:r>
              <a:rPr lang="cs-CZ" sz="1600" b="1" dirty="0" err="1"/>
              <a:t>Strašecí</a:t>
            </a:r>
            <a:r>
              <a:rPr lang="cs-CZ" sz="1600" dirty="0"/>
              <a:t>                     </a:t>
            </a:r>
          </a:p>
          <a:p>
            <a:pPr algn="ctr"/>
            <a:r>
              <a:rPr lang="cs-CZ" sz="1600" dirty="0"/>
              <a:t>                                                  Komenského nám. 209, 271 01 Nové </a:t>
            </a:r>
            <a:r>
              <a:rPr lang="cs-CZ" sz="1600" dirty="0" err="1"/>
              <a:t>Strašecí</a:t>
            </a:r>
            <a:endParaRPr lang="cs-CZ" sz="1600" dirty="0"/>
          </a:p>
          <a:p>
            <a:pPr algn="ctr"/>
            <a:r>
              <a:rPr lang="cs-CZ" sz="1600" dirty="0" smtClean="0"/>
              <a:t>                                                tel. 311 240 401, 311 240 400, email: </a:t>
            </a:r>
            <a:r>
              <a:rPr lang="cs-CZ" sz="1600" dirty="0" err="1" smtClean="0"/>
              <a:t>zsnovstra</a:t>
            </a:r>
            <a:r>
              <a:rPr lang="cs-CZ" sz="1600" dirty="0" smtClean="0"/>
              <a:t>@email.</a:t>
            </a:r>
            <a:r>
              <a:rPr lang="cs-CZ" sz="1600" dirty="0" err="1" smtClean="0"/>
              <a:t>cz</a:t>
            </a:r>
            <a:r>
              <a:rPr lang="cs-CZ" sz="1600" dirty="0" smtClean="0"/>
              <a:t> </a:t>
            </a:r>
            <a:endParaRPr lang="cs-CZ" sz="1600" dirty="0"/>
          </a:p>
        </p:txBody>
      </p:sp>
      <p:pic>
        <p:nvPicPr>
          <p:cNvPr id="8" name="Picture 4" descr="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539552" y="175618"/>
            <a:ext cx="1800200" cy="1088000"/>
          </a:xfrm>
          <a:prstGeom prst="rect">
            <a:avLst/>
          </a:prstGeom>
          <a:noFill/>
        </p:spPr>
      </p:pic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cs-CZ" dirty="0" smtClean="0"/>
              <a:t>Biosféra</a:t>
            </a:r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cs-CZ" dirty="0" smtClean="0"/>
              <a:t>Oblasti světa</a:t>
            </a:r>
          </a:p>
          <a:p>
            <a:r>
              <a:rPr lang="cs-CZ" dirty="0" smtClean="0"/>
              <a:t>výklad</a:t>
            </a:r>
            <a:endParaRPr lang="cs-CZ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Tropické deštné lesy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 horké a vlhké podnebí po celý rok</a:t>
            </a:r>
          </a:p>
          <a:p>
            <a:r>
              <a:rPr lang="cs-CZ" dirty="0"/>
              <a:t> </a:t>
            </a:r>
            <a:r>
              <a:rPr lang="cs-CZ" dirty="0" smtClean="0"/>
              <a:t>typická jsou </a:t>
            </a:r>
            <a:r>
              <a:rPr lang="cs-CZ" b="1" dirty="0" smtClean="0"/>
              <a:t>patra</a:t>
            </a:r>
            <a:r>
              <a:rPr lang="cs-CZ" dirty="0" smtClean="0"/>
              <a:t> ( korunové, stromové, keřové, bylinné)</a:t>
            </a:r>
          </a:p>
          <a:p>
            <a:r>
              <a:rPr lang="cs-CZ" dirty="0" smtClean="0"/>
              <a:t>nejvyšší stromy až 70m vysoké</a:t>
            </a:r>
          </a:p>
          <a:p>
            <a:r>
              <a:rPr lang="cs-CZ" dirty="0"/>
              <a:t>s</a:t>
            </a:r>
            <a:r>
              <a:rPr lang="cs-CZ" dirty="0" smtClean="0"/>
              <a:t>tromy, liány, orchideje, </a:t>
            </a:r>
            <a:r>
              <a:rPr lang="cs-CZ" dirty="0" err="1" smtClean="0"/>
              <a:t>bromélie</a:t>
            </a:r>
            <a:endParaRPr lang="cs-CZ" dirty="0" smtClean="0"/>
          </a:p>
          <a:p>
            <a:r>
              <a:rPr lang="cs-CZ" dirty="0"/>
              <a:t> </a:t>
            </a:r>
            <a:r>
              <a:rPr lang="cs-CZ" dirty="0" smtClean="0"/>
              <a:t>ptáci, opice, jaguár, krokodýl, lenochod, hmyz</a:t>
            </a:r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Tropické deštné lesy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/>
              <a:t>p</a:t>
            </a:r>
            <a:r>
              <a:rPr lang="cs-CZ" dirty="0" smtClean="0"/>
              <a:t>roblém kácení a vypalování kvůli půdě</a:t>
            </a:r>
          </a:p>
          <a:p>
            <a:r>
              <a:rPr lang="cs-CZ" dirty="0" smtClean="0"/>
              <a:t>hlavní oblasti: </a:t>
            </a:r>
          </a:p>
          <a:p>
            <a:pPr>
              <a:buNone/>
            </a:pPr>
            <a:r>
              <a:rPr lang="cs-CZ" dirty="0"/>
              <a:t> </a:t>
            </a:r>
            <a:r>
              <a:rPr lang="cs-CZ" dirty="0" smtClean="0"/>
              <a:t>                  Amazonie- Jižní Amerika (největší)</a:t>
            </a:r>
          </a:p>
          <a:p>
            <a:pPr>
              <a:buNone/>
            </a:pPr>
            <a:r>
              <a:rPr lang="cs-CZ" dirty="0"/>
              <a:t> </a:t>
            </a:r>
            <a:r>
              <a:rPr lang="cs-CZ" dirty="0" smtClean="0"/>
              <a:t>                  Guinejský záliv- Afrika</a:t>
            </a:r>
          </a:p>
          <a:p>
            <a:pPr>
              <a:buNone/>
            </a:pPr>
            <a:r>
              <a:rPr lang="cs-CZ" dirty="0"/>
              <a:t> </a:t>
            </a:r>
            <a:r>
              <a:rPr lang="cs-CZ" dirty="0" smtClean="0"/>
              <a:t>                  Jihovýchodní Asie</a:t>
            </a:r>
          </a:p>
          <a:p>
            <a:endParaRPr lang="cs-CZ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Tropické deštné lesy</a:t>
            </a:r>
            <a:endParaRPr lang="cs-CZ" dirty="0"/>
          </a:p>
        </p:txBody>
      </p:sp>
      <p:pic>
        <p:nvPicPr>
          <p:cNvPr id="1026" name="Picture 2" descr="C:\Users\Jana\AppData\Local\Microsoft\Windows\Temporary Internet Files\Content.IE5\7QMMDR7G\MP900423137[1]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79512" y="1556792"/>
            <a:ext cx="3902919" cy="3937526"/>
          </a:xfrm>
          <a:prstGeom prst="rect">
            <a:avLst/>
          </a:prstGeom>
          <a:noFill/>
        </p:spPr>
      </p:pic>
      <p:pic>
        <p:nvPicPr>
          <p:cNvPr id="1027" name="Picture 3" descr="C:\Users\Jana\AppData\Local\Microsoft\Windows\Temporary Internet Files\Content.IE5\ZQHRR71G\MP900180596[1].jpg"/>
          <p:cNvPicPr>
            <a:picLocks noGrp="1" noChangeAspect="1" noChangeArrowheads="1"/>
          </p:cNvPicPr>
          <p:nvPr>
            <p:ph idx="1"/>
          </p:nvPr>
        </p:nvPicPr>
        <p:blipFill>
          <a:blip r:embed="rId3" cstate="print"/>
          <a:srcRect/>
          <a:stretch>
            <a:fillRect/>
          </a:stretch>
        </p:blipFill>
        <p:spPr bwMode="auto">
          <a:xfrm rot="19546820">
            <a:off x="4124562" y="3116761"/>
            <a:ext cx="2165985" cy="3429000"/>
          </a:xfrm>
          <a:prstGeom prst="rect">
            <a:avLst/>
          </a:prstGeom>
          <a:noFill/>
        </p:spPr>
      </p:pic>
      <p:pic>
        <p:nvPicPr>
          <p:cNvPr id="1028" name="Picture 4" descr="C:\Users\Jana\AppData\Local\Microsoft\Windows\Temporary Internet Files\Content.IE5\ZQHRR71G\MP900255578[1].jpg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4860032" y="1124744"/>
            <a:ext cx="3513584" cy="2336533"/>
          </a:xfrm>
          <a:prstGeom prst="rect">
            <a:avLst/>
          </a:prstGeom>
          <a:noFill/>
        </p:spPr>
      </p:pic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Savany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 horko po celý rok, střídání období sucha a dešťů</a:t>
            </a:r>
          </a:p>
          <a:p>
            <a:r>
              <a:rPr lang="cs-CZ" dirty="0"/>
              <a:t> </a:t>
            </a:r>
            <a:r>
              <a:rPr lang="cs-CZ" dirty="0" smtClean="0"/>
              <a:t>migrace živočichů za vodou</a:t>
            </a:r>
          </a:p>
          <a:p>
            <a:r>
              <a:rPr lang="cs-CZ" dirty="0"/>
              <a:t> </a:t>
            </a:r>
            <a:r>
              <a:rPr lang="cs-CZ" dirty="0" smtClean="0"/>
              <a:t>traviny, stromy, keře ( zelené v období dešťů, suché v období sucha)</a:t>
            </a:r>
          </a:p>
          <a:p>
            <a:r>
              <a:rPr lang="cs-CZ" dirty="0"/>
              <a:t> </a:t>
            </a:r>
            <a:r>
              <a:rPr lang="cs-CZ" dirty="0" smtClean="0"/>
              <a:t>lvi, gepardi, sloni, žirafy, </a:t>
            </a:r>
            <a:r>
              <a:rPr lang="cs-CZ" dirty="0" err="1" smtClean="0"/>
              <a:t>surikaty</a:t>
            </a:r>
            <a:r>
              <a:rPr lang="cs-CZ" dirty="0" smtClean="0"/>
              <a:t>, nosorožci, hyeny, zebry, antilopy, sarančata</a:t>
            </a:r>
            <a:endParaRPr lang="cs-CZ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Savany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/>
              <a:t>h</a:t>
            </a:r>
            <a:r>
              <a:rPr lang="cs-CZ" dirty="0" smtClean="0"/>
              <a:t>lavní oblasti: Afrika (V, JV), Jižní Amerika, Indie, Austrálie (V)</a:t>
            </a:r>
          </a:p>
          <a:p>
            <a:r>
              <a:rPr lang="cs-CZ" dirty="0" smtClean="0"/>
              <a:t>problém přeměny savan na zemědělskou půdu</a:t>
            </a:r>
          </a:p>
          <a:p>
            <a:pPr>
              <a:buNone/>
            </a:pPr>
            <a:endParaRPr lang="cs-CZ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Savany</a:t>
            </a:r>
            <a:endParaRPr lang="cs-CZ" dirty="0"/>
          </a:p>
        </p:txBody>
      </p:sp>
      <p:pic>
        <p:nvPicPr>
          <p:cNvPr id="2050" name="Picture 2" descr="C:\Users\Jana\AppData\Local\Microsoft\Windows\Temporary Internet Files\Content.IE5\15TWA2F1\MP900403330[1]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323528" y="1484784"/>
            <a:ext cx="2081784" cy="3121152"/>
          </a:xfrm>
          <a:prstGeom prst="rect">
            <a:avLst/>
          </a:prstGeom>
          <a:noFill/>
        </p:spPr>
      </p:pic>
      <p:pic>
        <p:nvPicPr>
          <p:cNvPr id="2051" name="Picture 3" descr="C:\Users\Jana\AppData\Local\Microsoft\Windows\Temporary Internet Files\Content.IE5\ZQHRR71G\MP900178731[1].jpg"/>
          <p:cNvPicPr>
            <a:picLocks noGrp="1" noChangeAspect="1" noChangeArrowheads="1"/>
          </p:cNvPicPr>
          <p:nvPr>
            <p:ph idx="1"/>
          </p:nvPr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2555776" y="3861048"/>
            <a:ext cx="3657600" cy="2450592"/>
          </a:xfrm>
          <a:prstGeom prst="rect">
            <a:avLst/>
          </a:prstGeom>
          <a:noFill/>
        </p:spPr>
      </p:pic>
      <p:pic>
        <p:nvPicPr>
          <p:cNvPr id="2052" name="Picture 4" descr="C:\Users\Jana\AppData\Local\Microsoft\Windows\Temporary Internet Files\Content.IE5\7QMMDR7G\MP900178697[1].jpg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2555776" y="1340768"/>
            <a:ext cx="3657600" cy="2426208"/>
          </a:xfrm>
          <a:prstGeom prst="rect">
            <a:avLst/>
          </a:prstGeom>
          <a:noFill/>
        </p:spPr>
      </p:pic>
      <p:pic>
        <p:nvPicPr>
          <p:cNvPr id="2053" name="Picture 5" descr="C:\Users\Jana\AppData\Local\Microsoft\Windows\Temporary Internet Files\Content.IE5\OERG6U36\MP900180340[1].jpg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6183264" y="2420888"/>
            <a:ext cx="2960735" cy="1944216"/>
          </a:xfrm>
          <a:prstGeom prst="rect">
            <a:avLst/>
          </a:prstGeom>
          <a:noFill/>
        </p:spPr>
      </p:pic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Pouště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/>
              <a:t> </a:t>
            </a:r>
            <a:r>
              <a:rPr lang="cs-CZ" dirty="0" smtClean="0"/>
              <a:t>velké teplotní rozdíly mezi dnem a nocí, sucho</a:t>
            </a:r>
          </a:p>
          <a:p>
            <a:r>
              <a:rPr lang="cs-CZ" dirty="0" smtClean="0"/>
              <a:t> díky klimatu chudá vegetace</a:t>
            </a:r>
          </a:p>
          <a:p>
            <a:r>
              <a:rPr lang="cs-CZ" dirty="0"/>
              <a:t> </a:t>
            </a:r>
            <a:r>
              <a:rPr lang="cs-CZ" dirty="0" smtClean="0"/>
              <a:t>fenek, tarbík, velbloud, štír, plazi</a:t>
            </a:r>
          </a:p>
          <a:p>
            <a:r>
              <a:rPr lang="cs-CZ" dirty="0" smtClean="0"/>
              <a:t>vádí- vyschlá koryta řek</a:t>
            </a:r>
          </a:p>
          <a:p>
            <a:r>
              <a:rPr lang="cs-CZ" dirty="0"/>
              <a:t> </a:t>
            </a:r>
            <a:r>
              <a:rPr lang="cs-CZ" dirty="0" smtClean="0"/>
              <a:t>oáza- místo s podzemní vodou</a:t>
            </a:r>
          </a:p>
          <a:p>
            <a:pPr>
              <a:buNone/>
            </a:pPr>
            <a:endParaRPr lang="cs-CZ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Pouště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 nejznámější pouště: Sahara ( největší), </a:t>
            </a:r>
            <a:r>
              <a:rPr lang="cs-CZ" dirty="0" err="1" smtClean="0"/>
              <a:t>Namib</a:t>
            </a:r>
            <a:r>
              <a:rPr lang="cs-CZ" dirty="0" smtClean="0"/>
              <a:t>, Kalahari, Rub </a:t>
            </a:r>
            <a:r>
              <a:rPr lang="cs-CZ" dirty="0" err="1" smtClean="0"/>
              <a:t>al</a:t>
            </a:r>
            <a:r>
              <a:rPr lang="cs-CZ" dirty="0" smtClean="0"/>
              <a:t>- </a:t>
            </a:r>
            <a:r>
              <a:rPr lang="cs-CZ" dirty="0" err="1" smtClean="0"/>
              <a:t>Chálí</a:t>
            </a:r>
            <a:r>
              <a:rPr lang="cs-CZ" dirty="0" smtClean="0"/>
              <a:t>, Gobi, Velká Viktoriina, Velká písečná, </a:t>
            </a:r>
            <a:r>
              <a:rPr lang="cs-CZ" dirty="0" err="1" smtClean="0"/>
              <a:t>Atacama</a:t>
            </a:r>
            <a:endParaRPr lang="cs-CZ" dirty="0" smtClean="0"/>
          </a:p>
          <a:p>
            <a:r>
              <a:rPr lang="cs-CZ" dirty="0"/>
              <a:t> </a:t>
            </a:r>
            <a:r>
              <a:rPr lang="cs-CZ" dirty="0" smtClean="0"/>
              <a:t>problém rozšiřování pouští</a:t>
            </a:r>
          </a:p>
          <a:p>
            <a:pPr>
              <a:buNone/>
            </a:pPr>
            <a:r>
              <a:rPr lang="cs-CZ" dirty="0" smtClean="0"/>
              <a:t>              </a:t>
            </a:r>
            <a:endParaRPr lang="cs-CZ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Pouště</a:t>
            </a:r>
            <a:endParaRPr lang="cs-CZ" dirty="0"/>
          </a:p>
        </p:txBody>
      </p:sp>
      <p:pic>
        <p:nvPicPr>
          <p:cNvPr id="3074" name="Picture 2" descr="C:\Users\Jana\AppData\Local\Microsoft\Windows\Temporary Internet Files\Content.IE5\15TWA2F1\MP900402765[1].jpg"/>
          <p:cNvPicPr>
            <a:picLocks noGrp="1" noChangeAspect="1" noChangeArrowheads="1"/>
          </p:cNvPicPr>
          <p:nvPr>
            <p:ph idx="1"/>
          </p:nvPr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395536" y="1196752"/>
            <a:ext cx="3901440" cy="2599944"/>
          </a:xfrm>
          <a:prstGeom prst="rect">
            <a:avLst/>
          </a:prstGeom>
          <a:noFill/>
        </p:spPr>
      </p:pic>
      <p:pic>
        <p:nvPicPr>
          <p:cNvPr id="3075" name="Picture 3" descr="C:\Users\Jana\AppData\Local\Microsoft\Windows\Temporary Internet Files\Content.IE5\ZQHRR71G\MP900401277[1]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4788024" y="1196752"/>
            <a:ext cx="3541400" cy="2664296"/>
          </a:xfrm>
          <a:prstGeom prst="rect">
            <a:avLst/>
          </a:prstGeom>
          <a:noFill/>
        </p:spPr>
      </p:pic>
      <p:pic>
        <p:nvPicPr>
          <p:cNvPr id="3076" name="Picture 4" descr="C:\Users\Jana\AppData\Local\Microsoft\Windows\Temporary Internet Files\Content.IE5\7QMMDR7G\MP900180030[1].jpg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2699792" y="3933056"/>
            <a:ext cx="3657600" cy="2401824"/>
          </a:xfrm>
          <a:prstGeom prst="rect">
            <a:avLst/>
          </a:prstGeom>
          <a:noFill/>
        </p:spPr>
      </p:pic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Subtropy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2 roční období ( horká, suchá léta, mírné a deštivé zimy)</a:t>
            </a:r>
          </a:p>
          <a:p>
            <a:r>
              <a:rPr lang="cs-CZ" dirty="0"/>
              <a:t>i</a:t>
            </a:r>
            <a:r>
              <a:rPr lang="cs-CZ" dirty="0" smtClean="0"/>
              <a:t>deální podmínky pro rozvoj cestovního ruchu</a:t>
            </a:r>
          </a:p>
          <a:p>
            <a:r>
              <a:rPr lang="cs-CZ" dirty="0"/>
              <a:t>p</a:t>
            </a:r>
            <a:r>
              <a:rPr lang="cs-CZ" dirty="0" smtClean="0"/>
              <a:t>táci, plazi, vodní živočichové</a:t>
            </a:r>
          </a:p>
          <a:p>
            <a:r>
              <a:rPr lang="cs-CZ" dirty="0"/>
              <a:t>c</a:t>
            </a:r>
            <a:r>
              <a:rPr lang="cs-CZ" dirty="0" smtClean="0"/>
              <a:t>itrusy, kiwi, vinná réva, fíky, olivovníky, pistácie, dub korkový</a:t>
            </a:r>
          </a:p>
          <a:p>
            <a:r>
              <a:rPr lang="cs-CZ" dirty="0"/>
              <a:t> </a:t>
            </a:r>
            <a:r>
              <a:rPr lang="cs-CZ" dirty="0" smtClean="0"/>
              <a:t>hlavní oblast: Středomoří</a:t>
            </a:r>
          </a:p>
          <a:p>
            <a:endParaRPr lang="cs-CZ" dirty="0" smtClean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Subtropy</a:t>
            </a:r>
            <a:endParaRPr lang="cs-CZ" dirty="0"/>
          </a:p>
        </p:txBody>
      </p:sp>
      <p:pic>
        <p:nvPicPr>
          <p:cNvPr id="4098" name="Picture 2" descr="C:\Users\Jana\AppData\Local\Microsoft\Windows\Temporary Internet Files\Content.IE5\ZQHRR71G\MP900427918[1].jpg"/>
          <p:cNvPicPr>
            <a:picLocks noGrp="1" noChangeAspect="1" noChangeArrowheads="1"/>
          </p:cNvPicPr>
          <p:nvPr>
            <p:ph idx="1"/>
          </p:nvPr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79512" y="1340768"/>
            <a:ext cx="4231852" cy="2882949"/>
          </a:xfrm>
          <a:prstGeom prst="rect">
            <a:avLst/>
          </a:prstGeom>
          <a:noFill/>
        </p:spPr>
      </p:pic>
      <p:pic>
        <p:nvPicPr>
          <p:cNvPr id="4100" name="Picture 4" descr="C:\Users\Jana\AppData\Local\Microsoft\Windows\Temporary Internet Files\Content.IE5\OERG6U36\MP900144446[1]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6784848" y="3200400"/>
            <a:ext cx="2359152" cy="3657600"/>
          </a:xfrm>
          <a:prstGeom prst="rect">
            <a:avLst/>
          </a:prstGeom>
          <a:noFill/>
        </p:spPr>
      </p:pic>
      <p:pic>
        <p:nvPicPr>
          <p:cNvPr id="4101" name="Picture 5" descr="C:\Users\Jana\AppData\Local\Microsoft\Windows\Temporary Internet Files\Content.IE5\15TWA2F1\MP900433286[1].jpg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 rot="767794">
            <a:off x="4652017" y="1633694"/>
            <a:ext cx="2397659" cy="3592252"/>
          </a:xfrm>
          <a:prstGeom prst="rect">
            <a:avLst/>
          </a:prstGeom>
          <a:noFill/>
        </p:spPr>
      </p:pic>
      <p:pic>
        <p:nvPicPr>
          <p:cNvPr id="4103" name="Picture 7" descr="C:\Users\Jana\AppData\Local\Microsoft\Windows\Temporary Internet Files\Content.IE5\7QMMDR7G\MP900201345[1].jpg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 rot="19636892">
            <a:off x="3265986" y="3645547"/>
            <a:ext cx="1920992" cy="2925369"/>
          </a:xfrm>
          <a:prstGeom prst="rect">
            <a:avLst/>
          </a:prstGeom>
          <a:noFill/>
        </p:spPr>
      </p:pic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Stepi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/>
              <a:t>m</a:t>
            </a:r>
            <a:r>
              <a:rPr lang="cs-CZ" dirty="0" smtClean="0"/>
              <a:t>írné klima, sucho</a:t>
            </a:r>
          </a:p>
          <a:p>
            <a:r>
              <a:rPr lang="cs-CZ" dirty="0" smtClean="0"/>
              <a:t>převažují úrodné černozemě</a:t>
            </a:r>
          </a:p>
          <a:p>
            <a:r>
              <a:rPr lang="cs-CZ" dirty="0" smtClean="0"/>
              <a:t>traviny, stromy, keře</a:t>
            </a:r>
          </a:p>
          <a:p>
            <a:r>
              <a:rPr lang="cs-CZ" dirty="0"/>
              <a:t>b</a:t>
            </a:r>
            <a:r>
              <a:rPr lang="cs-CZ" dirty="0" smtClean="0"/>
              <a:t>izon,  kůň, bobr, liška, sup</a:t>
            </a:r>
          </a:p>
          <a:p>
            <a:r>
              <a:rPr lang="cs-CZ" dirty="0"/>
              <a:t>p</a:t>
            </a:r>
            <a:r>
              <a:rPr lang="cs-CZ" dirty="0" smtClean="0"/>
              <a:t>řeměna na zemědělskou půdu</a:t>
            </a:r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Stepi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/>
              <a:t>h</a:t>
            </a:r>
            <a:r>
              <a:rPr lang="cs-CZ" dirty="0" smtClean="0"/>
              <a:t>lavní oblasti: Severní Amerika ( prérie), Jižní Amerika ( pampy), Východní Evropa, Střední </a:t>
            </a:r>
            <a:r>
              <a:rPr lang="cs-CZ" dirty="0"/>
              <a:t>A</a:t>
            </a:r>
            <a:r>
              <a:rPr lang="cs-CZ" dirty="0" smtClean="0"/>
              <a:t>sie</a:t>
            </a:r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Stepi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/>
          </a:p>
        </p:txBody>
      </p:sp>
      <p:pic>
        <p:nvPicPr>
          <p:cNvPr id="5122" name="Picture 2" descr="C:\Users\Jana\AppData\Local\Microsoft\Windows\Temporary Internet Files\Content.IE5\ZQHRR71G\MP900401613[1]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5076056" y="1844824"/>
            <a:ext cx="3901440" cy="2599944"/>
          </a:xfrm>
          <a:prstGeom prst="rect">
            <a:avLst/>
          </a:prstGeom>
          <a:noFill/>
        </p:spPr>
      </p:pic>
      <p:pic>
        <p:nvPicPr>
          <p:cNvPr id="5123" name="Picture 3" descr="C:\Users\Jana\AppData\Local\Microsoft\Windows\Temporary Internet Files\Content.IE5\15TWA2F1\MP900431771[1]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323528" y="1484784"/>
            <a:ext cx="4853468" cy="4077072"/>
          </a:xfrm>
          <a:prstGeom prst="rect">
            <a:avLst/>
          </a:prstGeom>
          <a:noFill/>
        </p:spPr>
      </p:pic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Lesy mírného pásu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514350" indent="-514350">
              <a:buAutoNum type="arabicParenR"/>
            </a:pPr>
            <a:r>
              <a:rPr lang="cs-CZ" dirty="0"/>
              <a:t>l</a:t>
            </a:r>
            <a:r>
              <a:rPr lang="cs-CZ" dirty="0" smtClean="0"/>
              <a:t>istnaté</a:t>
            </a:r>
          </a:p>
          <a:p>
            <a:pPr marL="514350" indent="-514350">
              <a:buAutoNum type="arabicParenR"/>
            </a:pPr>
            <a:r>
              <a:rPr lang="cs-CZ" dirty="0" smtClean="0"/>
              <a:t>smíšené</a:t>
            </a:r>
          </a:p>
          <a:p>
            <a:pPr marL="514350" indent="-514350">
              <a:buAutoNum type="arabicParenR"/>
            </a:pPr>
            <a:r>
              <a:rPr lang="cs-CZ" dirty="0" smtClean="0"/>
              <a:t>jehličnaté</a:t>
            </a:r>
            <a:endParaRPr lang="cs-CZ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Lesy mírného pásu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dirty="0" smtClean="0"/>
              <a:t>Listnaté lesy: v teplejších oblastech</a:t>
            </a:r>
          </a:p>
          <a:p>
            <a:pPr>
              <a:buNone/>
            </a:pPr>
            <a:r>
              <a:rPr lang="cs-CZ" dirty="0" smtClean="0"/>
              <a:t>                            buk, dub, bříza, javor</a:t>
            </a:r>
          </a:p>
          <a:p>
            <a:pPr>
              <a:buNone/>
            </a:pPr>
            <a:r>
              <a:rPr lang="cs-CZ" dirty="0" smtClean="0"/>
              <a:t>                           ptáci, jelen, srnec, prase divoké   Jehličnaté lesy: v chladnějších oblastech (tajga)</a:t>
            </a:r>
          </a:p>
          <a:p>
            <a:pPr>
              <a:buNone/>
            </a:pPr>
            <a:r>
              <a:rPr lang="cs-CZ" dirty="0" smtClean="0"/>
              <a:t>                            smrk, borovice, modřín</a:t>
            </a:r>
          </a:p>
          <a:p>
            <a:pPr>
              <a:buNone/>
            </a:pPr>
            <a:r>
              <a:rPr lang="cs-CZ" dirty="0" smtClean="0"/>
              <a:t>                            vlk, rys, medvěd, ptáci, los</a:t>
            </a:r>
          </a:p>
          <a:p>
            <a:pPr>
              <a:buNone/>
            </a:pPr>
            <a:r>
              <a:rPr lang="cs-CZ" dirty="0" smtClean="0"/>
              <a:t>                             S. Amerika, Skandinávie, Rusko</a:t>
            </a:r>
          </a:p>
          <a:p>
            <a:pPr>
              <a:buNone/>
            </a:pPr>
            <a:endParaRPr lang="cs-CZ" dirty="0" smtClean="0"/>
          </a:p>
          <a:p>
            <a:pPr>
              <a:buNone/>
            </a:pPr>
            <a:endParaRPr lang="cs-CZ" dirty="0" smtClean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Listnaté lesy</a:t>
            </a:r>
            <a:endParaRPr lang="cs-CZ" dirty="0"/>
          </a:p>
        </p:txBody>
      </p:sp>
      <p:pic>
        <p:nvPicPr>
          <p:cNvPr id="6146" name="Picture 2" descr="C:\Users\Jana\AppData\Local\Microsoft\Windows\Temporary Internet Files\Content.IE5\ZQHRR71G\MP900438604[1].jpg"/>
          <p:cNvPicPr>
            <a:picLocks noGrp="1" noChangeAspect="1" noChangeArrowheads="1"/>
          </p:cNvPicPr>
          <p:nvPr>
            <p:ph idx="1"/>
          </p:nvPr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395536" y="1268760"/>
            <a:ext cx="3021618" cy="4525962"/>
          </a:xfrm>
          <a:prstGeom prst="rect">
            <a:avLst/>
          </a:prstGeom>
          <a:noFill/>
        </p:spPr>
      </p:pic>
      <p:pic>
        <p:nvPicPr>
          <p:cNvPr id="6147" name="Picture 3" descr="C:\Users\Jana\AppData\Local\Microsoft\Windows\Temporary Internet Files\Content.IE5\OERG6U36\MP900406855[1]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3851920" y="3933056"/>
            <a:ext cx="4051920" cy="2701280"/>
          </a:xfrm>
          <a:prstGeom prst="rect">
            <a:avLst/>
          </a:prstGeom>
          <a:noFill/>
        </p:spPr>
      </p:pic>
      <p:pic>
        <p:nvPicPr>
          <p:cNvPr id="6149" name="Picture 5" descr="C:\Users\Jana\AppData\Local\Microsoft\Windows\Temporary Internet Files\Content.IE5\ZQHRR71G\MP900406900[1].jpg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3851920" y="1196752"/>
            <a:ext cx="4032448" cy="2540198"/>
          </a:xfrm>
          <a:prstGeom prst="rect">
            <a:avLst/>
          </a:prstGeom>
          <a:noFill/>
        </p:spPr>
      </p:pic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Jehličnaté lesy</a:t>
            </a:r>
            <a:endParaRPr lang="cs-CZ" dirty="0"/>
          </a:p>
        </p:txBody>
      </p:sp>
      <p:pic>
        <p:nvPicPr>
          <p:cNvPr id="7170" name="Picture 2" descr="C:\Users\Jana\AppData\Local\Microsoft\Windows\Temporary Internet Files\Content.IE5\15TWA2F1\MP900185144[1].jpg"/>
          <p:cNvPicPr>
            <a:picLocks noGrp="1" noChangeAspect="1" noChangeArrowheads="1"/>
          </p:cNvPicPr>
          <p:nvPr>
            <p:ph idx="1"/>
          </p:nvPr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323528" y="1196752"/>
            <a:ext cx="4378932" cy="2919288"/>
          </a:xfrm>
          <a:prstGeom prst="rect">
            <a:avLst/>
          </a:prstGeom>
          <a:noFill/>
        </p:spPr>
      </p:pic>
      <p:pic>
        <p:nvPicPr>
          <p:cNvPr id="7171" name="Picture 3" descr="C:\Users\Jana\AppData\Local\Microsoft\Windows\Temporary Internet Files\Content.IE5\15TWA2F1\MP900399624[1]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4716016" y="2060848"/>
            <a:ext cx="3914488" cy="3131591"/>
          </a:xfrm>
          <a:prstGeom prst="rect">
            <a:avLst/>
          </a:prstGeom>
          <a:noFill/>
        </p:spPr>
      </p:pic>
      <p:pic>
        <p:nvPicPr>
          <p:cNvPr id="6" name="Picture 2" descr="C:\Users\Jana\AppData\Local\Microsoft\Windows\Temporary Internet Files\Content.IE5\OERG6U36\MP900407090[1].jpg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2339752" y="3429000"/>
            <a:ext cx="2081784" cy="3121152"/>
          </a:xfrm>
          <a:prstGeom prst="rect">
            <a:avLst/>
          </a:prstGeom>
          <a:noFill/>
        </p:spPr>
      </p:pic>
    </p:spTree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tundra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 subpolární pás </a:t>
            </a:r>
          </a:p>
          <a:p>
            <a:r>
              <a:rPr lang="cs-CZ" dirty="0" smtClean="0"/>
              <a:t> dlouhé, chladné zimy, krátká mírná léta</a:t>
            </a:r>
          </a:p>
          <a:p>
            <a:r>
              <a:rPr lang="cs-CZ" dirty="0" smtClean="0"/>
              <a:t> permafrost- trvale zmrzlá půda, rozmrzá pouze svrchní část----- bažiny</a:t>
            </a:r>
          </a:p>
          <a:p>
            <a:r>
              <a:rPr lang="cs-CZ" dirty="0" smtClean="0"/>
              <a:t> zakrslé stromy- vrby, břízy, lišejníky, mechy</a:t>
            </a:r>
          </a:p>
          <a:p>
            <a:r>
              <a:rPr lang="cs-CZ" dirty="0" smtClean="0"/>
              <a:t> sob, vlk, pižmoň</a:t>
            </a:r>
          </a:p>
          <a:p>
            <a:r>
              <a:rPr lang="cs-CZ" dirty="0" smtClean="0"/>
              <a:t> hlavní oblasti: Laponsko, S. Amerika, S. Asie</a:t>
            </a:r>
            <a:endParaRPr lang="cs-CZ" dirty="0"/>
          </a:p>
        </p:txBody>
      </p:sp>
    </p:spTree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Tundra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 dirty="0"/>
          </a:p>
        </p:txBody>
      </p:sp>
      <p:pic>
        <p:nvPicPr>
          <p:cNvPr id="9219" name="Picture 3" descr="C:\Users\Jana\AppData\Local\Microsoft\Windows\Temporary Internet Files\Content.IE5\OERG6U36\MP900427897[1]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79512" y="1124744"/>
            <a:ext cx="5256584" cy="3494807"/>
          </a:xfrm>
          <a:prstGeom prst="rect">
            <a:avLst/>
          </a:prstGeom>
          <a:noFill/>
        </p:spPr>
      </p:pic>
      <p:pic>
        <p:nvPicPr>
          <p:cNvPr id="9220" name="Picture 4" descr="C:\Users\Jana\AppData\Local\Microsoft\Windows\Temporary Internet Files\Content.IE5\OERG6U36\MP900401078[1]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2915816" y="4258056"/>
            <a:ext cx="3901440" cy="2599944"/>
          </a:xfrm>
          <a:prstGeom prst="rect">
            <a:avLst/>
          </a:prstGeom>
          <a:noFill/>
        </p:spPr>
      </p:pic>
      <p:pic>
        <p:nvPicPr>
          <p:cNvPr id="9221" name="Picture 5" descr="C:\Users\Jana\AppData\Local\Microsoft\Windows\Temporary Internet Files\Content.IE5\15TWA2F1\MP900425158[1].jpg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4572001" y="2060848"/>
            <a:ext cx="4571999" cy="3039665"/>
          </a:xfrm>
          <a:prstGeom prst="rect">
            <a:avLst/>
          </a:prstGeom>
          <a:noFill/>
        </p:spPr>
      </p:pic>
    </p:spTree>
  </p:cSld>
  <p:clrMapOvr>
    <a:masterClrMapping/>
  </p:clrMapOvr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Polární oblasti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dirty="0" smtClean="0"/>
              <a:t>Arktida: severní polokoule</a:t>
            </a:r>
          </a:p>
          <a:p>
            <a:pPr>
              <a:buNone/>
            </a:pPr>
            <a:r>
              <a:rPr lang="cs-CZ" dirty="0" smtClean="0"/>
              <a:t>                : střídání polárního dne a noci</a:t>
            </a:r>
          </a:p>
          <a:p>
            <a:pPr>
              <a:buNone/>
            </a:pPr>
            <a:r>
              <a:rPr lang="cs-CZ" dirty="0" smtClean="0"/>
              <a:t>                : lední medvěd, tuleň, mrož, kosatka</a:t>
            </a:r>
          </a:p>
          <a:p>
            <a:pPr>
              <a:buNone/>
            </a:pPr>
            <a:r>
              <a:rPr lang="cs-CZ" dirty="0" smtClean="0"/>
              <a:t>                : pevninský ledovec</a:t>
            </a:r>
          </a:p>
          <a:p>
            <a:pPr>
              <a:buNone/>
            </a:pPr>
            <a:r>
              <a:rPr lang="cs-CZ" dirty="0" smtClean="0"/>
              <a:t>                : žije zde asi 10 mil. obyvatel</a:t>
            </a:r>
          </a:p>
          <a:p>
            <a:pPr>
              <a:buNone/>
            </a:pPr>
            <a:r>
              <a:rPr lang="cs-CZ" dirty="0" smtClean="0"/>
              <a:t>                : skládá se z částí 8 států              </a:t>
            </a:r>
            <a:endParaRPr lang="cs-CZ" dirty="0"/>
          </a:p>
        </p:txBody>
      </p:sp>
    </p:spTree>
  </p:cSld>
  <p:clrMapOvr>
    <a:masterClrMapping/>
  </p:clrMapOvr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Polární oblasti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buNone/>
            </a:pPr>
            <a:r>
              <a:rPr lang="cs-CZ" dirty="0" smtClean="0"/>
              <a:t> Antarktida: jižní polokoule</a:t>
            </a:r>
          </a:p>
          <a:p>
            <a:pPr>
              <a:buNone/>
            </a:pPr>
            <a:r>
              <a:rPr lang="cs-CZ" dirty="0" smtClean="0"/>
              <a:t>                   : střídání polárního dne a noci</a:t>
            </a:r>
          </a:p>
          <a:p>
            <a:pPr>
              <a:buNone/>
            </a:pPr>
            <a:r>
              <a:rPr lang="cs-CZ" dirty="0" smtClean="0"/>
              <a:t>                   : tučňák, tuleň, ptáci</a:t>
            </a:r>
          </a:p>
          <a:p>
            <a:pPr>
              <a:buNone/>
            </a:pPr>
            <a:r>
              <a:rPr lang="cs-CZ" dirty="0" smtClean="0"/>
              <a:t>                   : není trvale osídlena,</a:t>
            </a:r>
          </a:p>
          <a:p>
            <a:pPr>
              <a:buNone/>
            </a:pPr>
            <a:r>
              <a:rPr lang="cs-CZ" dirty="0" smtClean="0"/>
              <a:t>                     pouze výzkumné stanice</a:t>
            </a:r>
          </a:p>
          <a:p>
            <a:pPr>
              <a:buNone/>
            </a:pPr>
            <a:r>
              <a:rPr lang="cs-CZ" dirty="0" smtClean="0"/>
              <a:t>                   : kontinent</a:t>
            </a:r>
            <a:endParaRPr lang="cs-CZ" dirty="0"/>
          </a:p>
        </p:txBody>
      </p:sp>
    </p:spTree>
  </p:cSld>
  <p:clrMapOvr>
    <a:masterClrMapping/>
  </p:clrMapOvr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err="1" smtClean="0"/>
              <a:t>arktida</a:t>
            </a:r>
            <a:endParaRPr lang="cs-CZ" dirty="0"/>
          </a:p>
        </p:txBody>
      </p:sp>
      <p:pic>
        <p:nvPicPr>
          <p:cNvPr id="10243" name="Picture 3" descr="C:\Users\Jana\AppData\Local\Microsoft\Windows\Temporary Internet Files\Content.IE5\ZQHRR71G\MP900403312[1]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251520" y="3736848"/>
            <a:ext cx="2081784" cy="3121152"/>
          </a:xfrm>
          <a:prstGeom prst="rect">
            <a:avLst/>
          </a:prstGeom>
          <a:noFill/>
        </p:spPr>
      </p:pic>
      <p:pic>
        <p:nvPicPr>
          <p:cNvPr id="10244" name="Picture 4" descr="C:\Users\Jana\AppData\Local\Microsoft\Windows\Temporary Internet Files\Content.IE5\OERG6U36\MP900403315[1]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4860032" y="1484784"/>
            <a:ext cx="3902075" cy="2600325"/>
          </a:xfrm>
          <a:prstGeom prst="rect">
            <a:avLst/>
          </a:prstGeom>
          <a:noFill/>
        </p:spPr>
      </p:pic>
      <p:pic>
        <p:nvPicPr>
          <p:cNvPr id="10247" name="Picture 7" descr="C:\Users\Jana\AppData\Local\Microsoft\Windows\Temporary Internet Files\Content.IE5\OERG6U36\MP900401276[1].jpg"/>
          <p:cNvPicPr>
            <a:picLocks noGrp="1" noChangeAspect="1" noChangeArrowheads="1"/>
          </p:cNvPicPr>
          <p:nvPr>
            <p:ph idx="1"/>
          </p:nvPr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3131840" y="4258056"/>
            <a:ext cx="3901440" cy="2599944"/>
          </a:xfrm>
          <a:prstGeom prst="rect">
            <a:avLst/>
          </a:prstGeom>
          <a:noFill/>
        </p:spPr>
      </p:pic>
      <p:pic>
        <p:nvPicPr>
          <p:cNvPr id="10248" name="Picture 8" descr="C:\Users\Jana\AppData\Local\Microsoft\Windows\Temporary Internet Files\Content.IE5\15TWA2F1\MP900400492[1].jpg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395536" y="1412776"/>
            <a:ext cx="3901440" cy="2599944"/>
          </a:xfrm>
          <a:prstGeom prst="rect">
            <a:avLst/>
          </a:prstGeom>
          <a:noFill/>
        </p:spPr>
      </p:pic>
    </p:spTree>
  </p:cSld>
  <p:clrMapOvr>
    <a:masterClrMapping/>
  </p:clrMapOvr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Antarktida</a:t>
            </a:r>
            <a:endParaRPr lang="cs-CZ" dirty="0"/>
          </a:p>
        </p:txBody>
      </p:sp>
      <p:pic>
        <p:nvPicPr>
          <p:cNvPr id="12291" name="Picture 3" descr="C:\Users\Jana\AppData\Local\Microsoft\Windows\Temporary Internet Files\Content.IE5\ZQHRR71G\MP900399281[1]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467544" y="1124744"/>
            <a:ext cx="5112354" cy="3550865"/>
          </a:xfrm>
          <a:prstGeom prst="rect">
            <a:avLst/>
          </a:prstGeom>
          <a:noFill/>
        </p:spPr>
      </p:pic>
      <p:pic>
        <p:nvPicPr>
          <p:cNvPr id="12292" name="Picture 4" descr="C:\Users\Jana\AppData\Local\Microsoft\Windows\Temporary Internet Files\Content.IE5\7QMMDR7G\MP900399650[1]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6300192" y="2204864"/>
            <a:ext cx="2585840" cy="3876867"/>
          </a:xfrm>
          <a:prstGeom prst="rect">
            <a:avLst/>
          </a:prstGeom>
          <a:noFill/>
        </p:spPr>
      </p:pic>
      <p:pic>
        <p:nvPicPr>
          <p:cNvPr id="7" name="Picture 5" descr="C:\Users\Jana\AppData\Local\Microsoft\Windows\Temporary Internet Files\Content.IE5\ZQHRR71G\MP900431211[1].jpg"/>
          <p:cNvPicPr>
            <a:picLocks noGrp="1" noChangeAspect="1" noChangeArrowheads="1"/>
          </p:cNvPicPr>
          <p:nvPr>
            <p:ph idx="1"/>
          </p:nvPr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1259632" y="3859922"/>
            <a:ext cx="4546848" cy="2998078"/>
          </a:xfrm>
          <a:prstGeom prst="rect">
            <a:avLst/>
          </a:prstGeom>
          <a:noFill/>
        </p:spPr>
      </p:pic>
    </p:spTree>
  </p:cSld>
  <p:clrMapOvr>
    <a:masterClrMapping/>
  </p:clrMapOvr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Zdroje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>
              <a:buNone/>
            </a:pPr>
            <a:endParaRPr lang="cs-CZ" sz="2000" dirty="0" smtClean="0"/>
          </a:p>
          <a:p>
            <a:r>
              <a:rPr lang="cs-CZ" sz="2000" dirty="0" smtClean="0"/>
              <a:t>Obrázky:</a:t>
            </a:r>
          </a:p>
          <a:p>
            <a:r>
              <a:rPr lang="cs-CZ" sz="2000" dirty="0" smtClean="0"/>
              <a:t>www: </a:t>
            </a:r>
            <a:r>
              <a:rPr lang="cs-CZ" sz="2000" u="sng" dirty="0" smtClean="0">
                <a:hlinkClick r:id="rId2"/>
              </a:rPr>
              <a:t>http://office.</a:t>
            </a:r>
            <a:r>
              <a:rPr lang="cs-CZ" sz="2000" u="sng" dirty="0" err="1" smtClean="0">
                <a:hlinkClick r:id="rId2"/>
              </a:rPr>
              <a:t>microsoft.com</a:t>
            </a:r>
            <a:endParaRPr lang="cs-CZ" sz="2000" dirty="0" smtClean="0"/>
          </a:p>
          <a:p>
            <a:r>
              <a:rPr lang="cs-CZ" sz="2000" dirty="0" smtClean="0"/>
              <a:t>Literatura:</a:t>
            </a:r>
          </a:p>
          <a:p>
            <a:r>
              <a:rPr lang="cs-CZ" sz="2000" dirty="0" smtClean="0"/>
              <a:t>HÜBELOVÁ, D., NOVÁK, S., WEINHÖFER, M. </a:t>
            </a:r>
            <a:r>
              <a:rPr lang="cs-CZ" sz="2000" i="1" dirty="0" smtClean="0"/>
              <a:t>Zeměpis : Přírodní obraz Země, učebnice, 2. díl</a:t>
            </a:r>
            <a:r>
              <a:rPr lang="cs-CZ" sz="2000" dirty="0" smtClean="0"/>
              <a:t>. první vydání. Brno, Bratislavská 23d : NOVÁ ŠKOLA, s. r. o., 2007. 84 s. ISBN 80-7289-081-6.</a:t>
            </a:r>
            <a:endParaRPr lang="cs-CZ" sz="2000" dirty="0"/>
          </a:p>
        </p:txBody>
      </p:sp>
    </p:spTree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Cesta">
  <a:themeElements>
    <a:clrScheme name="Talent">
      <a:dk1>
        <a:sysClr val="windowText" lastClr="000000"/>
      </a:dk1>
      <a:lt1>
        <a:sysClr val="window" lastClr="FFFFFF"/>
      </a:lt1>
      <a:dk2>
        <a:srgbClr val="666666"/>
      </a:dk2>
      <a:lt2>
        <a:srgbClr val="D2D2D2"/>
      </a:lt2>
      <a:accent1>
        <a:srgbClr val="FF388C"/>
      </a:accent1>
      <a:accent2>
        <a:srgbClr val="E40059"/>
      </a:accent2>
      <a:accent3>
        <a:srgbClr val="9C007F"/>
      </a:accent3>
      <a:accent4>
        <a:srgbClr val="68007F"/>
      </a:accent4>
      <a:accent5>
        <a:srgbClr val="005BD3"/>
      </a:accent5>
      <a:accent6>
        <a:srgbClr val="00349E"/>
      </a:accent6>
      <a:hlink>
        <a:srgbClr val="17BBFD"/>
      </a:hlink>
      <a:folHlink>
        <a:srgbClr val="FF79C2"/>
      </a:folHlink>
    </a:clrScheme>
    <a:fontScheme name="Cesta">
      <a:majorFont>
        <a:latin typeface="Franklin Gothic Medium"/>
        <a:ea typeface=""/>
        <a:cs typeface=""/>
        <a:font script="Jpan" typeface="HG創英角ｺﾞｼｯｸUB"/>
        <a:font script="Hang" typeface="돋움"/>
        <a:font script="Hans" typeface="隶书"/>
        <a:font script="Hant" typeface="微軟正黑體"/>
        <a:font script="Arab" typeface="Tahoma"/>
        <a:font script="Hebr" typeface="Aharoni"/>
        <a:font script="Thai" typeface="Lily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ajorFont>
      <a:minorFont>
        <a:latin typeface="Franklin Gothic Book"/>
        <a:ea typeface=""/>
        <a:cs typeface=""/>
        <a:font script="Jpan" typeface="HGｺﾞｼｯｸE"/>
        <a:font script="Hang" typeface="돋움"/>
        <a:font script="Hans" typeface="华文楷体"/>
        <a:font script="Hant" typeface="微軟正黑體"/>
        <a:font script="Arab" typeface="Tahoma"/>
        <a:font script="Hebr" typeface="Aharoni"/>
        <a:font script="Thai" typeface="Lily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</a:minorFont>
    </a:fontScheme>
    <a:fmtScheme name="Cesta">
      <a:fillStyleLst>
        <a:solidFill>
          <a:schemeClr val="phClr"/>
        </a:solidFill>
        <a:gradFill rotWithShape="1">
          <a:gsLst>
            <a:gs pos="0">
              <a:schemeClr val="phClr">
                <a:tint val="30000"/>
                <a:satMod val="250000"/>
              </a:schemeClr>
            </a:gs>
            <a:gs pos="72000">
              <a:schemeClr val="phClr">
                <a:tint val="75000"/>
                <a:satMod val="210000"/>
              </a:schemeClr>
            </a:gs>
            <a:gs pos="100000">
              <a:schemeClr val="phClr">
                <a:tint val="85000"/>
                <a:satMod val="210000"/>
              </a:schemeClr>
            </a:gs>
          </a:gsLst>
          <a:lin ang="5400000" scaled="1"/>
        </a:gradFill>
        <a:gradFill rotWithShape="1">
          <a:gsLst>
            <a:gs pos="0">
              <a:schemeClr val="phClr">
                <a:tint val="75000"/>
                <a:shade val="85000"/>
                <a:satMod val="230000"/>
              </a:schemeClr>
            </a:gs>
            <a:gs pos="25000">
              <a:schemeClr val="phClr">
                <a:tint val="90000"/>
                <a:shade val="70000"/>
                <a:satMod val="220000"/>
              </a:schemeClr>
            </a:gs>
            <a:gs pos="50000">
              <a:schemeClr val="phClr">
                <a:tint val="90000"/>
                <a:shade val="58000"/>
                <a:satMod val="225000"/>
              </a:schemeClr>
            </a:gs>
            <a:gs pos="65000">
              <a:schemeClr val="phClr">
                <a:tint val="90000"/>
                <a:shade val="58000"/>
                <a:satMod val="225000"/>
              </a:schemeClr>
            </a:gs>
            <a:gs pos="80000">
              <a:schemeClr val="phClr">
                <a:tint val="90000"/>
                <a:shade val="69000"/>
                <a:satMod val="220000"/>
              </a:schemeClr>
            </a:gs>
            <a:gs pos="100000">
              <a:schemeClr val="phClr">
                <a:tint val="77000"/>
                <a:shade val="80000"/>
                <a:satMod val="230000"/>
              </a:schemeClr>
            </a:gs>
          </a:gsLst>
          <a:lin ang="5400000" scaled="1"/>
        </a:gradFill>
      </a:fillStyleLst>
      <a:lnStyleLst>
        <a:ln w="10000" cap="flat" cmpd="sng" algn="ctr">
          <a:solidFill>
            <a:schemeClr val="phClr"/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76200" dist="50800" dir="5400000" rotWithShape="0">
              <a:srgbClr val="4E3B30">
                <a:alpha val="60000"/>
              </a:srgbClr>
            </a:outerShdw>
          </a:effectLst>
        </a:effectStyle>
        <a:effectStyle>
          <a:effectLst>
            <a:outerShdw blurRad="76200" dist="50800" dir="5400000" rotWithShape="0">
              <a:srgbClr val="4E3B30">
                <a:alpha val="60000"/>
              </a:srgbClr>
            </a:outerShdw>
          </a:effectLst>
          <a:scene3d>
            <a:camera prst="orthographicFront">
              <a:rot lat="0" lon="0" rev="0"/>
            </a:camera>
            <a:lightRig rig="threePt" dir="tl">
              <a:rot lat="0" lon="0" rev="0"/>
            </a:lightRig>
          </a:scene3d>
          <a:sp3d prstMaterial="metal">
            <a:bevelT w="10000" h="10000"/>
          </a:sp3d>
        </a:effectStyle>
        <a:effectStyle>
          <a:effectLst>
            <a:outerShdw blurRad="76200" dist="50800" dir="5400000" rotWithShape="0">
              <a:srgbClr val="4E3B30">
                <a:alpha val="60000"/>
              </a:srgbClr>
            </a:outerShdw>
          </a:effectLst>
          <a:scene3d>
            <a:camera prst="obliqueTopLeft" fov="600000">
              <a:rot lat="0" lon="0" rev="0"/>
            </a:camera>
            <a:lightRig rig="balanced" dir="t">
              <a:rot lat="0" lon="0" rev="19200000"/>
            </a:lightRig>
          </a:scene3d>
          <a:sp3d contourW="12700" prstMaterial="matte">
            <a:bevelT w="60000" h="50800"/>
            <a:contourClr>
              <a:schemeClr val="phClr">
                <a:shade val="60000"/>
                <a:satMod val="110000"/>
              </a:schemeClr>
            </a:contourClr>
          </a:sp3d>
        </a:effectStyle>
      </a:effectStyleLst>
      <a:bgFillStyleLst>
        <a:solidFill>
          <a:schemeClr val="phClr"/>
        </a:solidFill>
        <a:blipFill>
          <a:blip xmlns:r="http://schemas.openxmlformats.org/officeDocument/2006/relationships" r:embed="rId1">
            <a:duotone>
              <a:schemeClr val="phClr">
                <a:shade val="90000"/>
                <a:satMod val="150000"/>
              </a:schemeClr>
              <a:schemeClr val="phClr">
                <a:tint val="88000"/>
                <a:satMod val="105000"/>
              </a:schemeClr>
            </a:duotone>
          </a:blip>
          <a:tile tx="0" ty="0" sx="95000" sy="95000" flip="none" algn="t"/>
        </a:blipFill>
        <a:blipFill>
          <a:blip xmlns:r="http://schemas.openxmlformats.org/officeDocument/2006/relationships" r:embed="rId2">
            <a:duotone>
              <a:schemeClr val="phClr">
                <a:shade val="30000"/>
                <a:satMod val="455000"/>
              </a:schemeClr>
              <a:schemeClr val="phClr">
                <a:tint val="95000"/>
                <a:satMod val="120000"/>
              </a:schemeClr>
            </a:duotone>
          </a:blip>
          <a:stretch>
            <a:fillRect/>
          </a:stretch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Trek</Template>
  <TotalTime>336</TotalTime>
  <Words>628</Words>
  <Application>Microsoft Office PowerPoint</Application>
  <PresentationFormat>Předvádění na obrazovce (4:3)</PresentationFormat>
  <Paragraphs>115</Paragraphs>
  <Slides>27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27</vt:i4>
      </vt:variant>
    </vt:vector>
  </HeadingPairs>
  <TitlesOfParts>
    <vt:vector size="28" baseType="lpstr">
      <vt:lpstr>Cesta</vt:lpstr>
      <vt:lpstr>Snímek 1</vt:lpstr>
      <vt:lpstr>Biosféra</vt:lpstr>
      <vt:lpstr>Tropické deštné lesy</vt:lpstr>
      <vt:lpstr>Tropické deštné lesy</vt:lpstr>
      <vt:lpstr>Tropické deštné lesy</vt:lpstr>
      <vt:lpstr>Savany</vt:lpstr>
      <vt:lpstr>Savany</vt:lpstr>
      <vt:lpstr>Savany</vt:lpstr>
      <vt:lpstr>Pouště</vt:lpstr>
      <vt:lpstr>Pouště</vt:lpstr>
      <vt:lpstr>Pouště</vt:lpstr>
      <vt:lpstr>Subtropy</vt:lpstr>
      <vt:lpstr>Subtropy</vt:lpstr>
      <vt:lpstr>Stepi</vt:lpstr>
      <vt:lpstr>Stepi</vt:lpstr>
      <vt:lpstr>Stepi</vt:lpstr>
      <vt:lpstr>Lesy mírného pásu</vt:lpstr>
      <vt:lpstr>Lesy mírného pásu</vt:lpstr>
      <vt:lpstr>Listnaté lesy</vt:lpstr>
      <vt:lpstr>Jehličnaté lesy</vt:lpstr>
      <vt:lpstr>tundra</vt:lpstr>
      <vt:lpstr>Tundra</vt:lpstr>
      <vt:lpstr>Polární oblasti</vt:lpstr>
      <vt:lpstr>Polární oblasti</vt:lpstr>
      <vt:lpstr>arktida</vt:lpstr>
      <vt:lpstr>Antarktida</vt:lpstr>
      <vt:lpstr>Zdroje</vt:lpstr>
    </vt:vector>
  </TitlesOfParts>
  <Company>Hewlett-Packard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Biosféra</dc:title>
  <dc:creator>Jana</dc:creator>
  <cp:lastModifiedBy>pc</cp:lastModifiedBy>
  <cp:revision>39</cp:revision>
  <dcterms:created xsi:type="dcterms:W3CDTF">2012-05-18T19:38:36Z</dcterms:created>
  <dcterms:modified xsi:type="dcterms:W3CDTF">2013-06-11T16:33:07Z</dcterms:modified>
</cp:coreProperties>
</file>