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9"/>
  </p:notesMasterIdLst>
  <p:sldIdLst>
    <p:sldId id="266" r:id="rId2"/>
    <p:sldId id="264" r:id="rId3"/>
    <p:sldId id="258" r:id="rId4"/>
    <p:sldId id="260" r:id="rId5"/>
    <p:sldId id="262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FE82A7-9C6F-485D-95D2-4A092FF2E7AD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A48E2-B716-4FF4-80C2-D95B8CC7F3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prosinec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 smtClean="0"/>
              <a:t>	Tento digitální učební materiál je zpracován k výuce ekonomiky ve 3. ročníku pro učební obory 65-51-H/01 Kuchař-číšník, 65-51-H/01 Číšník, 65-51-H/01 Kuchař.</a:t>
            </a:r>
          </a:p>
          <a:p>
            <a:pPr>
              <a:spcAft>
                <a:spcPts val="600"/>
              </a:spcAft>
              <a:buNone/>
            </a:pPr>
            <a:r>
              <a:rPr lang="cs-CZ" dirty="0" smtClean="0"/>
              <a:t>	Materiál je určen pro uvedení do tematického celku soustava daní. Stručně je naznačen </a:t>
            </a:r>
            <a:r>
              <a:rPr lang="cs-CZ" dirty="0" smtClean="0"/>
              <a:t>vznik                 </a:t>
            </a:r>
            <a:r>
              <a:rPr lang="cs-CZ" dirty="0" smtClean="0"/>
              <a:t>a vývoj daní v ČR.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daní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300" dirty="0" smtClean="0">
                <a:cs typeface="Arial" pitchFamily="34" charset="0"/>
              </a:rPr>
              <a:t>Historicky je vznik daní spojen se vznikem a rozvojem státních útvarů.</a:t>
            </a:r>
          </a:p>
          <a:p>
            <a:r>
              <a:rPr lang="cs-CZ" sz="2300" dirty="0" smtClean="0">
                <a:cs typeface="Arial" pitchFamily="34" charset="0"/>
              </a:rPr>
              <a:t>S předchůdci dnešních daní se setkáme již ve starém Řecku </a:t>
            </a:r>
            <a:r>
              <a:rPr lang="cs-CZ" sz="2300" dirty="0" smtClean="0">
                <a:cs typeface="Arial" pitchFamily="34" charset="0"/>
              </a:rPr>
              <a:t>                   a </a:t>
            </a:r>
            <a:r>
              <a:rPr lang="cs-CZ" sz="2300" dirty="0" smtClean="0">
                <a:cs typeface="Arial" pitchFamily="34" charset="0"/>
              </a:rPr>
              <a:t>Římě.</a:t>
            </a:r>
          </a:p>
          <a:p>
            <a:r>
              <a:rPr lang="cs-CZ" sz="2300" dirty="0" smtClean="0">
                <a:cs typeface="Arial" pitchFamily="34" charset="0"/>
              </a:rPr>
              <a:t>Původně měly daně sloužit jako zdroj financování válečných akcí a potřeb dvora a panovníků, později také k tlumení následků přírodních kalamit.</a:t>
            </a:r>
          </a:p>
        </p:txBody>
      </p:sp>
      <p:pic>
        <p:nvPicPr>
          <p:cNvPr id="1027" name="Picture 3" descr="C:\Users\Jindřiška\AppData\Local\Microsoft\Windows\Temporary Internet Files\Content.IE5\VO0B1D07\MC9002330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4714884"/>
            <a:ext cx="2110615" cy="15473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Daně v Čechách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14282" y="928670"/>
            <a:ext cx="8572560" cy="5429288"/>
          </a:xfrm>
        </p:spPr>
        <p:txBody>
          <a:bodyPr>
            <a:noAutofit/>
          </a:bodyPr>
          <a:lstStyle/>
          <a:p>
            <a:r>
              <a:rPr lang="cs-CZ" sz="2300" dirty="0" smtClean="0"/>
              <a:t>Ve staré češtině nacházíme slovo daň, odvozeno od slovního základu </a:t>
            </a:r>
            <a:r>
              <a:rPr lang="cs-CZ" sz="2300" dirty="0" err="1" smtClean="0"/>
              <a:t>dáti</a:t>
            </a:r>
            <a:r>
              <a:rPr lang="cs-CZ" sz="2300" dirty="0" smtClean="0"/>
              <a:t>, a berně od základu </a:t>
            </a:r>
            <a:r>
              <a:rPr lang="cs-CZ" sz="2300" dirty="0" err="1" smtClean="0"/>
              <a:t>bráti</a:t>
            </a:r>
            <a:r>
              <a:rPr lang="cs-CZ" sz="2300" dirty="0" smtClean="0"/>
              <a:t> (významově se obě slova neliší). </a:t>
            </a:r>
          </a:p>
          <a:p>
            <a:r>
              <a:rPr lang="cs-CZ" sz="2300" dirty="0" smtClean="0"/>
              <a:t>V nejstarších obdobích našich dějin se těmito výrazy původně označovaly dobrovolné dary poddaných nejprve božstvům, později „dávání” pro potřeby a na živobytí knížete a jeho družiny. Ty už tak dobrovolné nebyly. </a:t>
            </a:r>
          </a:p>
          <a:p>
            <a:r>
              <a:rPr lang="cs-CZ" sz="2300" dirty="0" smtClean="0"/>
              <a:t>Tyto dary se poskytovaly formou drahocenných předmětů, později </a:t>
            </a:r>
            <a:r>
              <a:rPr lang="cs-CZ" sz="2300" dirty="0" smtClean="0"/>
              <a:t>                v </a:t>
            </a:r>
            <a:r>
              <a:rPr lang="cs-CZ" sz="2300" dirty="0" smtClean="0"/>
              <a:t>naturáliích. </a:t>
            </a:r>
          </a:p>
          <a:p>
            <a:r>
              <a:rPr lang="cs-CZ" sz="2300" dirty="0" smtClean="0"/>
              <a:t>Hlavními příjmy byly zpočátku výnosy z panovníkova majetku zvané domény a poplatky za propůjčení práv (právo lovu či těžby, právo vařit pivo, razit mince) zvané regály, na které postupně navazoval nepravidelný výběr daní naturální povahy v důsledku nerozvinutosti peněžního hospodářství a později pak povahy peněžní.</a:t>
            </a:r>
          </a:p>
        </p:txBody>
      </p:sp>
      <p:pic>
        <p:nvPicPr>
          <p:cNvPr id="2050" name="Picture 2" descr="C:\Users\Jindřiška\AppData\Local\Microsoft\Windows\Temporary Internet Files\Content.IE5\VO0B1D07\MC9002150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5715016"/>
            <a:ext cx="1083771" cy="89754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dirty="0" smtClean="0"/>
              <a:t>Rozvoj daní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</p:spPr>
        <p:txBody>
          <a:bodyPr>
            <a:normAutofit/>
          </a:bodyPr>
          <a:lstStyle/>
          <a:p>
            <a:r>
              <a:rPr lang="cs-CZ" sz="2300" dirty="0" smtClean="0">
                <a:cs typeface="Arial" pitchFamily="34" charset="0"/>
              </a:rPr>
              <a:t>V období feudalismu dochází k postupnému upevňování jednotlivých státních útvarů a peněžního hospodářství. Kromě státních daní se tak začínají vybírat rovněž daně církevní </a:t>
            </a:r>
            <a:r>
              <a:rPr lang="cs-CZ" sz="2300" dirty="0" smtClean="0">
                <a:cs typeface="Arial" pitchFamily="34" charset="0"/>
              </a:rPr>
              <a:t>                         a </a:t>
            </a:r>
            <a:r>
              <a:rPr lang="cs-CZ" sz="2300" dirty="0" smtClean="0">
                <a:cs typeface="Arial" pitchFamily="34" charset="0"/>
              </a:rPr>
              <a:t>v neposlední řadě i daně vypisované feudálními městy jako odraz růstu jejich mocenského postavení.</a:t>
            </a:r>
          </a:p>
          <a:p>
            <a:r>
              <a:rPr lang="cs-CZ" sz="2300" dirty="0" smtClean="0">
                <a:cs typeface="Arial" pitchFamily="34" charset="0"/>
              </a:rPr>
              <a:t>Jednou z prvních daní v Čechách byla daň pozemková. Zprávy </a:t>
            </a:r>
            <a:r>
              <a:rPr lang="cs-CZ" sz="2300" dirty="0" smtClean="0">
                <a:cs typeface="Arial" pitchFamily="34" charset="0"/>
              </a:rPr>
              <a:t>                o </a:t>
            </a:r>
            <a:r>
              <a:rPr lang="cs-CZ" sz="2300" dirty="0" smtClean="0">
                <a:cs typeface="Arial" pitchFamily="34" charset="0"/>
              </a:rPr>
              <a:t>ní nalézáme v nejstarších listinách, z nichž se také například dovídáme, že v době panování Jana Lucemburského měla být </a:t>
            </a:r>
            <a:r>
              <a:rPr lang="cs-CZ" sz="2300" dirty="0" err="1" smtClean="0">
                <a:cs typeface="Arial" pitchFamily="34" charset="0"/>
              </a:rPr>
              <a:t>berna</a:t>
            </a:r>
            <a:r>
              <a:rPr lang="cs-CZ" sz="2300" dirty="0" smtClean="0">
                <a:cs typeface="Arial" pitchFamily="34" charset="0"/>
              </a:rPr>
              <a:t> vybírána ve dvou případech, a to při korunovaci </a:t>
            </a:r>
            <a:r>
              <a:rPr lang="cs-CZ" sz="2300" dirty="0" smtClean="0">
                <a:cs typeface="Arial" pitchFamily="34" charset="0"/>
              </a:rPr>
              <a:t>krále                 </a:t>
            </a:r>
            <a:r>
              <a:rPr lang="cs-CZ" sz="2300" dirty="0" smtClean="0">
                <a:cs typeface="Arial" pitchFamily="34" charset="0"/>
              </a:rPr>
              <a:t>a kdykoliv, jestliže se králi narodila dcera.</a:t>
            </a:r>
          </a:p>
          <a:p>
            <a:endParaRPr lang="cs-CZ" sz="2300" dirty="0">
              <a:cs typeface="Arial" pitchFamily="34" charset="0"/>
            </a:endParaRPr>
          </a:p>
        </p:txBody>
      </p:sp>
      <p:pic>
        <p:nvPicPr>
          <p:cNvPr id="3074" name="Picture 2" descr="C:\Users\Jindřiška\AppData\Local\Microsoft\Windows\Temporary Internet Files\Content.IE5\7A4KRCHS\MC9002326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1556" y="4786323"/>
            <a:ext cx="1726592" cy="1071570"/>
          </a:xfrm>
          <a:prstGeom prst="rect">
            <a:avLst/>
          </a:prstGeom>
          <a:noFill/>
        </p:spPr>
      </p:pic>
      <p:pic>
        <p:nvPicPr>
          <p:cNvPr id="5" name="Picture 6" descr="C:\Users\Jindřiška\AppData\Local\Microsoft\Windows\Temporary Internet Files\Content.IE5\7A4KRCHS\MC9002803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357166"/>
            <a:ext cx="1165874" cy="12144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Vznik daňové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/>
          </a:bodyPr>
          <a:lstStyle/>
          <a:p>
            <a:r>
              <a:rPr lang="cs-CZ" sz="2300" dirty="0" smtClean="0">
                <a:cs typeface="Arial" pitchFamily="34" charset="0"/>
              </a:rPr>
              <a:t>K vypracování první berní soustavy se v našich zemích přikročilo až po třicetileté válce, kdy byla v roce 1652 ustanovena komise ke zkoumání majetku poddaných. Roku 1654 byl soupis dokončen, nazván berní rulou a na jeho základě se začaly vybírat pravidelné daně. </a:t>
            </a:r>
          </a:p>
          <a:p>
            <a:r>
              <a:rPr lang="cs-CZ" sz="2300" dirty="0" smtClean="0">
                <a:cs typeface="Arial" pitchFamily="34" charset="0"/>
              </a:rPr>
              <a:t>Systém ve svém vývoji procházel mnohými úpravami, zejména v době panování Marie Terezie a císaře Josefa II., kdy byla také v roce 1788 zavedena daň domovní.</a:t>
            </a:r>
          </a:p>
          <a:p>
            <a:r>
              <a:rPr lang="cs-CZ" sz="2300" dirty="0" smtClean="0">
                <a:cs typeface="Arial" pitchFamily="34" charset="0"/>
              </a:rPr>
              <a:t>Od poloviny 19. století se datují daně přímé: daň z výdělku, zavedená roku 1813 a daň z příjmů od roku 1849, i daně nepřímé, které tehdy obsahovaly daň potravní z vína, moštu, z prodeje lihovin, z masa a cukru, a daně z věcí spotřebovatelných, tj. z hracích karet, kalendářů a periodických tisků.</a:t>
            </a:r>
          </a:p>
          <a:p>
            <a:endParaRPr lang="cs-CZ" sz="2300" dirty="0" smtClean="0">
              <a:cs typeface="Arial" pitchFamily="34" charset="0"/>
            </a:endParaRPr>
          </a:p>
          <a:p>
            <a:endParaRPr lang="cs-CZ" sz="2300" dirty="0">
              <a:cs typeface="Arial" pitchFamily="34" charset="0"/>
            </a:endParaRPr>
          </a:p>
        </p:txBody>
      </p:sp>
      <p:pic>
        <p:nvPicPr>
          <p:cNvPr id="4101" name="Picture 5" descr="C:\Users\Jindřiška\AppData\Local\Microsoft\Windows\Temporary Internet Files\Content.IE5\FSCNNWGT\MC9002372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0"/>
            <a:ext cx="1354288" cy="13337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sz="2000" dirty="0" smtClean="0"/>
              <a:t>Historie daní. In: [online]. [cit. 2013-01-07]. Dostupné z: http://www.managerka.cz/historie-dani/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Něco málo z historie daní I. In: [online]. [cit. 2013-01-07]. Dostupné z: http://www.</a:t>
            </a:r>
            <a:r>
              <a:rPr lang="cs-CZ" sz="2000" dirty="0" err="1" smtClean="0"/>
              <a:t>zivahistorie.eu</a:t>
            </a:r>
            <a:r>
              <a:rPr lang="cs-CZ" sz="2000" dirty="0" smtClean="0"/>
              <a:t>/index.</a:t>
            </a:r>
            <a:r>
              <a:rPr lang="cs-CZ" sz="2000" dirty="0" err="1" smtClean="0"/>
              <a:t>php</a:t>
            </a:r>
            <a:r>
              <a:rPr lang="cs-CZ" sz="2000" dirty="0" smtClean="0"/>
              <a:t>/</a:t>
            </a:r>
            <a:r>
              <a:rPr lang="cs-CZ" sz="2000" dirty="0" err="1" smtClean="0"/>
              <a:t>neco</a:t>
            </a:r>
            <a:r>
              <a:rPr lang="cs-CZ" sz="2000" dirty="0" smtClean="0"/>
              <a:t>-</a:t>
            </a:r>
            <a:r>
              <a:rPr lang="cs-CZ" sz="2000" dirty="0" err="1" smtClean="0"/>
              <a:t>malo</a:t>
            </a:r>
            <a:r>
              <a:rPr lang="cs-CZ" sz="2000" dirty="0" smtClean="0"/>
              <a:t>-z-historie-dani-i/ 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245</TotalTime>
  <Words>242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Vznik daní</vt:lpstr>
      <vt:lpstr>Daně v Čechách</vt:lpstr>
      <vt:lpstr>Rozvoj daní v Čechách</vt:lpstr>
      <vt:lpstr>Vznik daňové soustavy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33</cp:revision>
  <dcterms:created xsi:type="dcterms:W3CDTF">2013-01-07T14:24:54Z</dcterms:created>
  <dcterms:modified xsi:type="dcterms:W3CDTF">2013-06-16T16:24:32Z</dcterms:modified>
</cp:coreProperties>
</file>