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0" r:id="rId2"/>
    <p:sldId id="269" r:id="rId3"/>
    <p:sldId id="263" r:id="rId4"/>
    <p:sldId id="257" r:id="rId5"/>
    <p:sldId id="266" r:id="rId6"/>
    <p:sldId id="262" r:id="rId7"/>
    <p:sldId id="258" r:id="rId8"/>
    <p:sldId id="267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84" y="-9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F38200-4E6E-48B7-B0B0-44C3DC8FC39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95E62C-58C5-4124-B1E4-09DA6F0C5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byznys.ihned.cz/c1-54683900-prazdna-statni-kasa-aneb-co-se-da-jeste-zdani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Ekonomika - Daně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ČK3B</a:t>
                      </a:r>
                      <a:r>
                        <a:rPr lang="cs-CZ" baseline="0" dirty="0" smtClean="0"/>
                        <a:t> – III. ročník, učební obor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Prosinec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6192837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 smtClean="0"/>
              <a:t>	Tento digitální učební materiál je zpracován k výuce ekonomiky ve 3. ročníku (tematický okruh daně a daňová soustava) pro učební obory 65-51-H/01 Kuchař-číšník, 65-51-H/01 Číšník, 65-51-H/01 Kuchař.</a:t>
            </a:r>
          </a:p>
          <a:p>
            <a:pPr>
              <a:spcAft>
                <a:spcPts val="600"/>
              </a:spcAft>
              <a:buNone/>
            </a:pPr>
            <a:r>
              <a:rPr lang="cs-CZ" dirty="0" smtClean="0"/>
              <a:t>	Materiál je určen pro uvedení do tematického celku soustava daní a jeho zpestření. Stručně jsou charakterizovány kuriózní daně, které kdy v ekonomikách různých států vznikaly, ale neměly  většinou dlouhého trvání.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 potřebuje peníze!!!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/>
          <a:lstStyle/>
          <a:p>
            <a:r>
              <a:rPr lang="cs-CZ" dirty="0" smtClean="0"/>
              <a:t>Jako nejčastější způsoby zdanění se vyvinuly daně z příjmů, spotřeby a majetku. </a:t>
            </a:r>
          </a:p>
          <a:p>
            <a:r>
              <a:rPr lang="cs-CZ" dirty="0" smtClean="0"/>
              <a:t>Snaha lidí vyhnout se placení a neustálé zvyšování požadavků státní pokladny nutily  krále, diktátory i demokratické vlády často vymýšlet úplně absurdní daně.</a:t>
            </a:r>
            <a:endParaRPr lang="cs-CZ" dirty="0"/>
          </a:p>
        </p:txBody>
      </p:sp>
      <p:pic>
        <p:nvPicPr>
          <p:cNvPr id="7170" name="Picture 2" descr="C:\Users\Jindřiška\AppData\Local\Microsoft\Windows\Temporary Internet Files\Content.IE5\JOZ8NQ9J\MC9004332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4572008"/>
            <a:ext cx="1700202" cy="1700202"/>
          </a:xfrm>
          <a:prstGeom prst="rect">
            <a:avLst/>
          </a:prstGeom>
          <a:noFill/>
        </p:spPr>
      </p:pic>
      <p:pic>
        <p:nvPicPr>
          <p:cNvPr id="7171" name="Picture 3" descr="C:\Users\Jindřiška\AppData\Local\Microsoft\Windows\Temporary Internet Files\Content.IE5\7A4KRCHS\MC9002503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642918"/>
            <a:ext cx="1250585" cy="1266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Daň z moči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57298"/>
            <a:ext cx="8401080" cy="4768865"/>
          </a:xfrm>
        </p:spPr>
        <p:txBody>
          <a:bodyPr>
            <a:noAutofit/>
          </a:bodyPr>
          <a:lstStyle/>
          <a:p>
            <a:r>
              <a:rPr lang="cs-CZ" sz="2300" dirty="0" smtClean="0"/>
              <a:t>Daň zavedl římský císař </a:t>
            </a:r>
            <a:r>
              <a:rPr lang="cs-CZ" sz="2300" dirty="0" err="1" smtClean="0"/>
              <a:t>Vespasianus</a:t>
            </a:r>
            <a:r>
              <a:rPr lang="cs-CZ" sz="2300" dirty="0" smtClean="0"/>
              <a:t>, který vládl </a:t>
            </a:r>
            <a:r>
              <a:rPr lang="cs-CZ" sz="2300" b="1" dirty="0" smtClean="0"/>
              <a:t>v antickém Římě </a:t>
            </a:r>
            <a:r>
              <a:rPr lang="cs-CZ" sz="2300" dirty="0" smtClean="0"/>
              <a:t>v letech 69 až 79 n. l. </a:t>
            </a:r>
          </a:p>
          <a:p>
            <a:r>
              <a:rPr lang="cs-CZ" sz="2300" dirty="0" smtClean="0"/>
              <a:t>Byla vybírána od koželuhů za využívání moči z veřejných záchodků.</a:t>
            </a:r>
          </a:p>
          <a:p>
            <a:r>
              <a:rPr lang="cs-CZ" sz="2300" dirty="0" smtClean="0"/>
              <a:t>Metropole si nevěděla rady, co s „tekutým odpadem“, který vylučoval milion jejích obyvatel.  Město si poměrně zakládalo na čistotě a fungovalo v něm velké množství veřejných toalet – ne všechny ale byly napojeny na kanalizaci. V mnoha těchto zařízeních se moč shromažďovala ve spodních nádržích, takže vždy po několika dnech nastal problém, co s ní. Císař přišel s myšlenkou, že město najme uklízeče, kteří budou moč vybírat </a:t>
            </a:r>
            <a:r>
              <a:rPr lang="cs-CZ" sz="2300" dirty="0" smtClean="0"/>
              <a:t>               a </a:t>
            </a:r>
            <a:r>
              <a:rPr lang="cs-CZ" sz="2300" dirty="0" smtClean="0"/>
              <a:t>dodávat ji provozům, které ji potřebují (například koželuhům). </a:t>
            </a:r>
            <a:r>
              <a:rPr lang="cs-CZ" sz="2300" dirty="0" smtClean="0"/>
              <a:t>            A </a:t>
            </a:r>
            <a:r>
              <a:rPr lang="cs-CZ" sz="2300" dirty="0" smtClean="0"/>
              <a:t>právě těmto odběratelům napařil </a:t>
            </a:r>
            <a:r>
              <a:rPr lang="cs-CZ" sz="2300" dirty="0" err="1" smtClean="0"/>
              <a:t>Vespasianus</a:t>
            </a:r>
            <a:r>
              <a:rPr lang="cs-CZ" sz="2300" dirty="0" smtClean="0"/>
              <a:t> zmíněnou „daň </a:t>
            </a:r>
            <a:r>
              <a:rPr lang="cs-CZ" sz="2300" dirty="0" smtClean="0"/>
              <a:t>             z </a:t>
            </a:r>
            <a:r>
              <a:rPr lang="cs-CZ" sz="2300" dirty="0" smtClean="0"/>
              <a:t>moči“.</a:t>
            </a:r>
            <a:endParaRPr lang="cs-CZ" sz="2300" dirty="0"/>
          </a:p>
        </p:txBody>
      </p:sp>
      <p:pic>
        <p:nvPicPr>
          <p:cNvPr id="6146" name="Picture 2" descr="C:\Users\Jindřiška\AppData\Local\Microsoft\Windows\Temporary Internet Files\Content.IE5\VO0B1D07\MC9004058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357166"/>
            <a:ext cx="898855" cy="9299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300" b="1" dirty="0" smtClean="0"/>
              <a:t>Římský</a:t>
            </a:r>
            <a:r>
              <a:rPr lang="cs-CZ" sz="2300" dirty="0" smtClean="0"/>
              <a:t> konzul </a:t>
            </a:r>
            <a:r>
              <a:rPr lang="cs-CZ" sz="2300" dirty="0" err="1" smtClean="0"/>
              <a:t>Livius</a:t>
            </a:r>
            <a:r>
              <a:rPr lang="cs-CZ" sz="2300" dirty="0" smtClean="0"/>
              <a:t> – použil solné daně na pokrytí nákladné druhé punské války s bohatým Kartágem. </a:t>
            </a:r>
          </a:p>
          <a:p>
            <a:r>
              <a:rPr lang="cs-CZ" sz="2300" dirty="0" smtClean="0"/>
              <a:t>V daleké </a:t>
            </a:r>
            <a:r>
              <a:rPr lang="cs-CZ" sz="2300" b="1" dirty="0" smtClean="0"/>
              <a:t>Číně</a:t>
            </a:r>
            <a:r>
              <a:rPr lang="cs-CZ" sz="2300" dirty="0" smtClean="0"/>
              <a:t> platili daň z obchodu se solí už před třemi tisíci lety. </a:t>
            </a:r>
          </a:p>
          <a:p>
            <a:r>
              <a:rPr lang="cs-CZ" sz="2300" dirty="0" smtClean="0"/>
              <a:t>Nejznámější daní se nakonec stala </a:t>
            </a:r>
            <a:r>
              <a:rPr lang="cs-CZ" sz="2300" b="1" dirty="0" smtClean="0"/>
              <a:t>francouzská</a:t>
            </a:r>
            <a:r>
              <a:rPr lang="cs-CZ" sz="2300" dirty="0" smtClean="0"/>
              <a:t> solná daň </a:t>
            </a:r>
            <a:r>
              <a:rPr lang="cs-CZ" sz="2300" dirty="0" err="1" smtClean="0"/>
              <a:t>gabelle</a:t>
            </a:r>
            <a:r>
              <a:rPr lang="cs-CZ" sz="2300" dirty="0" smtClean="0"/>
              <a:t>, jejíž výše vždy závisela na rozmarech pařížského dvora, </a:t>
            </a:r>
            <a:r>
              <a:rPr lang="cs-CZ" sz="2300" dirty="0" smtClean="0"/>
              <a:t>     a </a:t>
            </a:r>
            <a:r>
              <a:rPr lang="cs-CZ" sz="2300" dirty="0" smtClean="0"/>
              <a:t>byla jednou z rozbušek Velké francouzské revoluce. </a:t>
            </a:r>
            <a:endParaRPr lang="cs-CZ" sz="2300" dirty="0"/>
          </a:p>
        </p:txBody>
      </p:sp>
      <p:sp>
        <p:nvSpPr>
          <p:cNvPr id="5" name="Zástupný symbol pro text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Daň ze soli (nepříliš kuriózní)</a:t>
            </a:r>
            <a:endParaRPr lang="cs-CZ" sz="3200" b="1" dirty="0"/>
          </a:p>
        </p:txBody>
      </p:sp>
      <p:pic>
        <p:nvPicPr>
          <p:cNvPr id="1027" name="Picture 3" descr="C:\Users\Jindřiška\AppData\Local\Microsoft\Windows\Temporary Internet Files\Content.IE5\3VSWH0VG\MC9003514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4429132"/>
            <a:ext cx="1481750" cy="17865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Daň za zbabělost </a:t>
            </a:r>
            <a:br>
              <a:rPr lang="cs-CZ" sz="3200" b="1" dirty="0" smtClean="0"/>
            </a:br>
            <a:r>
              <a:rPr lang="cs-CZ" sz="3200" b="1" dirty="0" smtClean="0"/>
              <a:t>(nebo nezávislost?)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00239"/>
            <a:ext cx="8229600" cy="1714513"/>
          </a:xfrm>
        </p:spPr>
        <p:txBody>
          <a:bodyPr>
            <a:normAutofit/>
          </a:bodyPr>
          <a:lstStyle/>
          <a:p>
            <a:r>
              <a:rPr lang="cs-CZ" sz="2300" dirty="0" smtClean="0"/>
              <a:t>Přesný název závisí na úhlu pohledu. </a:t>
            </a:r>
          </a:p>
          <a:p>
            <a:r>
              <a:rPr lang="cs-CZ" sz="2300" dirty="0" smtClean="0"/>
              <a:t>Ve 12. století ji platili ti poddaní </a:t>
            </a:r>
            <a:r>
              <a:rPr lang="cs-CZ" sz="2300" b="1" dirty="0" smtClean="0"/>
              <a:t>anglického</a:t>
            </a:r>
            <a:r>
              <a:rPr lang="cs-CZ" sz="2300" dirty="0" smtClean="0"/>
              <a:t> krále, kteří se chtěli vykoupit z povinnosti bojovat za krále na bitevním poli.</a:t>
            </a:r>
          </a:p>
          <a:p>
            <a:pPr>
              <a:buNone/>
            </a:pPr>
            <a:endParaRPr lang="cs-CZ" sz="2300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500034" y="4429132"/>
            <a:ext cx="8229600" cy="1428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Zavedl</a:t>
            </a:r>
            <a:r>
              <a:rPr kumimoji="0" lang="cs-CZ" sz="23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ji v 16. století anglický král Jakub I. kvůli oblibě karetních her.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300" baseline="0" dirty="0" smtClean="0"/>
              <a:t>V</a:t>
            </a:r>
            <a:r>
              <a:rPr lang="cs-CZ" sz="2300" dirty="0" smtClean="0"/>
              <a:t> určitých obdobách přežila až do 20. století.</a:t>
            </a:r>
            <a:endParaRPr kumimoji="0" lang="cs-CZ" sz="23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57158" y="335756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Daň z hracích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karet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3" name="Picture 5" descr="C:\Users\Jindřiška\AppData\Local\Microsoft\Windows\Temporary Internet Files\Content.IE5\FSCNNWGT\MC9000548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571480"/>
            <a:ext cx="1817509" cy="1557667"/>
          </a:xfrm>
          <a:prstGeom prst="rect">
            <a:avLst/>
          </a:prstGeom>
          <a:noFill/>
        </p:spPr>
      </p:pic>
      <p:pic>
        <p:nvPicPr>
          <p:cNvPr id="2059" name="Picture 11" descr="C:\Users\Jindřiška\AppData\Local\Microsoft\Windows\Temporary Internet Files\Content.IE5\VO0B1D07\MC9003080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4786323"/>
            <a:ext cx="1571636" cy="16963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Daň z plnovousu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r>
              <a:rPr lang="cs-CZ" sz="2300" b="1" dirty="0" smtClean="0"/>
              <a:t>V Anglii </a:t>
            </a:r>
            <a:r>
              <a:rPr lang="cs-CZ" sz="2300" dirty="0" smtClean="0"/>
              <a:t>– v 16. stol. za </a:t>
            </a:r>
            <a:r>
              <a:rPr lang="cs-CZ" sz="2400" dirty="0" smtClean="0"/>
              <a:t>krále Jindřicha VIII.</a:t>
            </a:r>
            <a:r>
              <a:rPr lang="cs-CZ" sz="2300" dirty="0" smtClean="0"/>
              <a:t> – čím byl nositel bradky významnější, tím platil vyšší daň</a:t>
            </a:r>
            <a:endParaRPr lang="cs-CZ" sz="2300" b="1" dirty="0" smtClean="0"/>
          </a:p>
          <a:p>
            <a:r>
              <a:rPr lang="cs-CZ" sz="2300" b="1" dirty="0" smtClean="0"/>
              <a:t>V Rusku </a:t>
            </a:r>
            <a:r>
              <a:rPr lang="cs-CZ" sz="2300" dirty="0" smtClean="0"/>
              <a:t>- Petr Veliký (1689 -1725) se rozhodl ze zaostalého Ruska udělat moderní evropskou velmoc. Nelíbil se mu však vhled většiny mužů, kteří nosili nevzhledný a neudržovaný plnovous (v západní Evropě „</a:t>
            </a:r>
            <a:r>
              <a:rPr lang="cs-CZ" sz="2300" dirty="0" err="1" smtClean="0"/>
              <a:t>out</a:t>
            </a:r>
            <a:r>
              <a:rPr lang="cs-CZ" sz="2300" dirty="0" smtClean="0"/>
              <a:t>“). Car proto vydal nařízení, že vousy musí muži odstranit. Po ulicích dokonce chodily hlídky, které muže kontrolovaly a koho přistihly zarostlého, bez milosti ho popadly a násilím mu jeho ozdobu oholily. </a:t>
            </a:r>
          </a:p>
          <a:p>
            <a:r>
              <a:rPr lang="cs-CZ" sz="2300" dirty="0" smtClean="0"/>
              <a:t>Po čase ale carovi došlo, že by bylo výhodnější, kdyby ti, co nařízení odmítnou dodržovat, za své vousy platili. A tak vznikla tato daň!</a:t>
            </a:r>
          </a:p>
          <a:p>
            <a:endParaRPr lang="cs-CZ" sz="2300" dirty="0"/>
          </a:p>
        </p:txBody>
      </p:sp>
      <p:pic>
        <p:nvPicPr>
          <p:cNvPr id="3076" name="Picture 4" descr="C:\Users\Jindřiška\AppData\Local\Microsoft\Windows\Temporary Internet Files\Content.IE5\3VSWH0VG\MC9003348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5286388"/>
            <a:ext cx="1098076" cy="11718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Daň z oken</a:t>
            </a:r>
            <a:endParaRPr lang="cs-CZ" sz="3200" b="1" dirty="0"/>
          </a:p>
        </p:txBody>
      </p:sp>
      <p:sp>
        <p:nvSpPr>
          <p:cNvPr id="4" name="Zástupný symbol pro obsah 5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1643074"/>
          </a:xfrm>
        </p:spPr>
        <p:txBody>
          <a:bodyPr>
            <a:noAutofit/>
          </a:bodyPr>
          <a:lstStyle/>
          <a:p>
            <a:r>
              <a:rPr lang="cs-CZ" sz="2300" dirty="0" smtClean="0"/>
              <a:t>Obdobou daně z nemovitostí se v 17. a 18. století stala v </a:t>
            </a:r>
            <a:r>
              <a:rPr lang="cs-CZ" sz="2300" b="1" dirty="0" smtClean="0"/>
              <a:t>britském království</a:t>
            </a:r>
          </a:p>
          <a:p>
            <a:r>
              <a:rPr lang="cs-CZ" sz="2300" dirty="0" smtClean="0"/>
              <a:t>Platili ji jako daň z luxusu ti, kteří vlastnili domy s deseti a více okny.</a:t>
            </a:r>
            <a:endParaRPr lang="cs-CZ" sz="2300" dirty="0"/>
          </a:p>
        </p:txBody>
      </p:sp>
      <p:sp>
        <p:nvSpPr>
          <p:cNvPr id="7" name="Zástupný symbol pro text 4"/>
          <p:cNvSpPr txBox="1">
            <a:spLocks/>
          </p:cNvSpPr>
          <p:nvPr/>
        </p:nvSpPr>
        <p:spPr>
          <a:xfrm>
            <a:off x="1357290" y="3214686"/>
            <a:ext cx="6572296" cy="78581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Daň z klobouků a paruk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28596" y="4143380"/>
            <a:ext cx="8143932" cy="135732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Byla zavedena v 18. století také v </a:t>
            </a:r>
            <a:r>
              <a:rPr kumimoji="0" lang="cs-CZ" sz="23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Británii</a:t>
            </a:r>
            <a:r>
              <a:rPr kumimoji="0" lang="cs-CZ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jako způsob zdanění majetku.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Paruka i klobouk byly znaky  bohatých.</a:t>
            </a:r>
          </a:p>
        </p:txBody>
      </p:sp>
      <p:pic>
        <p:nvPicPr>
          <p:cNvPr id="4114" name="Picture 18" descr="C:\Users\Jindřiška\AppData\Local\Microsoft\Windows\Temporary Internet Files\Content.IE5\7A4KRCHS\MP900433081[1].jpg"/>
          <p:cNvPicPr>
            <a:picLocks noChangeAspect="1" noChangeArrowheads="1"/>
          </p:cNvPicPr>
          <p:nvPr/>
        </p:nvPicPr>
        <p:blipFill>
          <a:blip r:embed="rId2" cstate="print"/>
          <a:srcRect b="35400"/>
          <a:stretch>
            <a:fillRect/>
          </a:stretch>
        </p:blipFill>
        <p:spPr bwMode="auto">
          <a:xfrm>
            <a:off x="6786578" y="428604"/>
            <a:ext cx="1359568" cy="928694"/>
          </a:xfrm>
          <a:prstGeom prst="rect">
            <a:avLst/>
          </a:prstGeom>
          <a:noFill/>
        </p:spPr>
      </p:pic>
      <p:pic>
        <p:nvPicPr>
          <p:cNvPr id="4115" name="Picture 19" descr="C:\Users\Jindřiška\AppData\Local\Microsoft\Windows\Temporary Internet Files\Content.IE5\3VSWH0VG\MC9002511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4929198"/>
            <a:ext cx="1556836" cy="8709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Některé modernější daně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300" b="1" dirty="0" smtClean="0"/>
              <a:t>Daň z tetování a piercingu </a:t>
            </a:r>
            <a:r>
              <a:rPr lang="cs-CZ" sz="2300" dirty="0" smtClean="0"/>
              <a:t>– zavedena od r. 2002 v </a:t>
            </a:r>
            <a:r>
              <a:rPr lang="cs-CZ" sz="2300" b="1" dirty="0" smtClean="0"/>
              <a:t>americkém</a:t>
            </a:r>
            <a:r>
              <a:rPr lang="cs-CZ" sz="2300" dirty="0" smtClean="0"/>
              <a:t> </a:t>
            </a:r>
            <a:r>
              <a:rPr lang="cs-CZ" sz="2300" b="1" dirty="0" smtClean="0"/>
              <a:t>Arkansasu</a:t>
            </a:r>
            <a:r>
              <a:rPr lang="cs-CZ" sz="2300" dirty="0" smtClean="0"/>
              <a:t>, tetovaní si připlácejí 6 % k ceně tetování nebo piercingu.</a:t>
            </a:r>
            <a:endParaRPr lang="cs-CZ" sz="2300" b="1" dirty="0" smtClean="0"/>
          </a:p>
          <a:p>
            <a:r>
              <a:rPr lang="cs-CZ" sz="2300" b="1" dirty="0" smtClean="0"/>
              <a:t>Daň ze zvířecích „emisí" </a:t>
            </a:r>
            <a:r>
              <a:rPr lang="cs-CZ" sz="2300" dirty="0" smtClean="0"/>
              <a:t>– byla zavedena na </a:t>
            </a:r>
            <a:r>
              <a:rPr lang="cs-CZ" sz="2300" b="1" dirty="0" smtClean="0"/>
              <a:t>Novém Zélandu </a:t>
            </a:r>
            <a:r>
              <a:rPr lang="cs-CZ" sz="2300" dirty="0" smtClean="0"/>
              <a:t>v roce 2003 poté, co se zjistilo, že až 50 % skleníkových plynů pochází z metanu vypouštěného zejména kravami. (Byla ale zrušena ještě předtím, než stihla vstoupit v platnost.)</a:t>
            </a:r>
          </a:p>
          <a:p>
            <a:r>
              <a:rPr lang="cs-CZ" sz="2300" b="1" dirty="0" smtClean="0"/>
              <a:t>Daň ze sexu </a:t>
            </a:r>
            <a:r>
              <a:rPr lang="cs-CZ" sz="2300" dirty="0" smtClean="0"/>
              <a:t>– zavedena v roce 2004 v </a:t>
            </a:r>
            <a:r>
              <a:rPr lang="cs-CZ" sz="2300" b="1" dirty="0" smtClean="0"/>
              <a:t>německém Kolíně nad Rýnem</a:t>
            </a:r>
            <a:r>
              <a:rPr lang="cs-CZ" sz="2300" dirty="0" smtClean="0"/>
              <a:t>, v podstatě jde o daň z prostituce a činí 6 € denně na každou „pracovnici“.</a:t>
            </a:r>
          </a:p>
          <a:p>
            <a:r>
              <a:rPr lang="cs-CZ" sz="2300" b="1" dirty="0" smtClean="0"/>
              <a:t>Tuková daň – </a:t>
            </a:r>
            <a:r>
              <a:rPr lang="cs-CZ" sz="2300" dirty="0" smtClean="0"/>
              <a:t>byla zavedena v roce 2011 v </a:t>
            </a:r>
            <a:r>
              <a:rPr lang="cs-CZ" sz="2300" b="1" dirty="0" smtClean="0"/>
              <a:t>Dánsku a v Maďarsku </a:t>
            </a:r>
            <a:r>
              <a:rPr lang="cs-CZ" sz="2300" dirty="0" smtClean="0"/>
              <a:t>jako pokus odradit občany od „nezdravých“ – příliš tučných a sladkých jídel. (Nedávno byly zrušeny.)</a:t>
            </a:r>
          </a:p>
          <a:p>
            <a:endParaRPr lang="cs-CZ" sz="2300" dirty="0" smtClean="0"/>
          </a:p>
          <a:p>
            <a:endParaRPr lang="cs-CZ" sz="2300" dirty="0"/>
          </a:p>
        </p:txBody>
      </p:sp>
      <p:pic>
        <p:nvPicPr>
          <p:cNvPr id="5125" name="Picture 5" descr="C:\Users\Jindřiška\AppData\Local\Microsoft\Windows\Temporary Internet Files\Content.IE5\VO0B1D07\MC9003515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2786058"/>
            <a:ext cx="1157073" cy="11760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Nejkurióznější daně aneb Co všechno může státní kasa zpoplatnit. [online]. [cit. 2013-01-10]. Dostupné z: http://procproto.cz/kuriozity/nejkurioznejsi-dane-aneb-co-vsechno-muze-statni-kasa-zpoplatnit/</a:t>
            </a:r>
          </a:p>
          <a:p>
            <a:pPr>
              <a:buNone/>
            </a:pPr>
            <a:endParaRPr lang="cs-CZ" sz="1200" dirty="0" smtClean="0"/>
          </a:p>
          <a:p>
            <a:r>
              <a:rPr lang="cs-CZ" sz="1200" dirty="0" smtClean="0"/>
              <a:t>Daň z moči, sexu nebo vousů aneb Hitparáda nejblbějších daní. [online]. [cit. 2013-01-10]. Dostupné z: </a:t>
            </a:r>
            <a:r>
              <a:rPr lang="cs-CZ" sz="1200" dirty="0" smtClean="0">
                <a:hlinkClick r:id="rId2"/>
              </a:rPr>
              <a:t>http://byznys.ihned.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/c1-54683900-</a:t>
            </a:r>
            <a:r>
              <a:rPr lang="cs-CZ" sz="1200" dirty="0" err="1" smtClean="0">
                <a:hlinkClick r:id="rId2"/>
              </a:rPr>
              <a:t>prazdna</a:t>
            </a:r>
            <a:r>
              <a:rPr lang="cs-CZ" sz="1200" dirty="0" smtClean="0">
                <a:hlinkClick r:id="rId2"/>
              </a:rPr>
              <a:t>-statni-kasa-aneb-co-se-</a:t>
            </a:r>
            <a:r>
              <a:rPr lang="cs-CZ" sz="1200" dirty="0" err="1" smtClean="0">
                <a:hlinkClick r:id="rId2"/>
              </a:rPr>
              <a:t>da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jeste</a:t>
            </a:r>
            <a:r>
              <a:rPr lang="cs-CZ" sz="1200" dirty="0" smtClean="0">
                <a:hlinkClick r:id="rId2"/>
              </a:rPr>
              <a:t>-zdanit</a:t>
            </a:r>
            <a:r>
              <a:rPr lang="cs-CZ" sz="1200" dirty="0" smtClean="0"/>
              <a:t>  </a:t>
            </a:r>
          </a:p>
          <a:p>
            <a:pPr>
              <a:buNone/>
            </a:pPr>
            <a:endParaRPr lang="cs-CZ" sz="1200" dirty="0" smtClean="0"/>
          </a:p>
          <a:p>
            <a:r>
              <a:rPr lang="cs-CZ" sz="1200" dirty="0" smtClean="0"/>
              <a:t>Daň z oken, vousů nebo klobouků. Deset nejkurióznějších daní historie i dneška. [online]. [cit. 2013-01-10]. Dostupné z: http://byznys.ihned.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zpravodajstvi</a:t>
            </a:r>
            <a:r>
              <a:rPr lang="cs-CZ" sz="1200" dirty="0" smtClean="0"/>
              <a:t>/c1-59034120-</a:t>
            </a:r>
            <a:r>
              <a:rPr lang="cs-CZ" sz="1200" dirty="0" err="1" smtClean="0"/>
              <a:t>dan</a:t>
            </a:r>
            <a:r>
              <a:rPr lang="cs-CZ" sz="1200" dirty="0" smtClean="0"/>
              <a:t>-z-oken-vousu-nebo-klobouku-deset-</a:t>
            </a:r>
            <a:r>
              <a:rPr lang="cs-CZ" sz="1200" dirty="0" err="1" smtClean="0"/>
              <a:t>nejkurioznejsich</a:t>
            </a:r>
            <a:r>
              <a:rPr lang="cs-CZ" sz="1200" dirty="0" smtClean="0"/>
              <a:t>-dani-historie-i-dneska?</a:t>
            </a:r>
            <a:r>
              <a:rPr lang="cs-CZ" sz="1200" dirty="0" err="1" smtClean="0"/>
              <a:t>utm</a:t>
            </a:r>
            <a:r>
              <a:rPr lang="cs-CZ" sz="1200" dirty="0" smtClean="0"/>
              <a:t>_</a:t>
            </a:r>
            <a:r>
              <a:rPr lang="cs-CZ" sz="1200" dirty="0" err="1" smtClean="0"/>
              <a:t>source</a:t>
            </a:r>
            <a:r>
              <a:rPr lang="cs-CZ" sz="1200" dirty="0" smtClean="0"/>
              <a:t>=</a:t>
            </a:r>
            <a:r>
              <a:rPr lang="cs-CZ" sz="1200" dirty="0" err="1" smtClean="0"/>
              <a:t>mediafed</a:t>
            </a:r>
            <a:r>
              <a:rPr lang="cs-CZ" sz="1200" dirty="0" smtClean="0"/>
              <a:t>&amp;</a:t>
            </a:r>
            <a:r>
              <a:rPr lang="cs-CZ" sz="1200" dirty="0" err="1" smtClean="0"/>
              <a:t>utm</a:t>
            </a:r>
            <a:r>
              <a:rPr lang="cs-CZ" sz="1200" dirty="0" smtClean="0"/>
              <a:t>_medium=</a:t>
            </a:r>
            <a:r>
              <a:rPr lang="cs-CZ" sz="1200" dirty="0" err="1" smtClean="0"/>
              <a:t>rss</a:t>
            </a:r>
            <a:r>
              <a:rPr lang="cs-CZ" sz="1200" dirty="0" smtClean="0"/>
              <a:t>&amp;</a:t>
            </a:r>
            <a:r>
              <a:rPr lang="cs-CZ" sz="1200" dirty="0" err="1" smtClean="0"/>
              <a:t>utm</a:t>
            </a:r>
            <a:r>
              <a:rPr lang="cs-CZ" sz="1200" dirty="0" smtClean="0"/>
              <a:t>_</a:t>
            </a:r>
            <a:r>
              <a:rPr lang="cs-CZ" sz="1200" dirty="0" err="1" smtClean="0"/>
              <a:t>campaign</a:t>
            </a:r>
            <a:r>
              <a:rPr lang="cs-CZ" sz="1200" dirty="0" smtClean="0"/>
              <a:t>=</a:t>
            </a:r>
            <a:r>
              <a:rPr lang="cs-CZ" sz="1200" dirty="0" err="1" smtClean="0"/>
              <a:t>mediafed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www.office.</a:t>
            </a:r>
            <a:r>
              <a:rPr lang="cs-CZ" sz="1200" dirty="0" err="1" smtClean="0">
                <a:hlinkClick r:id="rId3"/>
              </a:rPr>
              <a:t>microsoft.com</a:t>
            </a:r>
            <a:endParaRPr lang="cs-CZ" sz="120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709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Stát potřebuje peníze!!!</vt:lpstr>
      <vt:lpstr>Daň z moči</vt:lpstr>
      <vt:lpstr>Daň ze soli (nepříliš kuriózní)</vt:lpstr>
      <vt:lpstr>Daň za zbabělost  (nebo nezávislost?)</vt:lpstr>
      <vt:lpstr>Daň z plnovousu</vt:lpstr>
      <vt:lpstr>Daň z oken</vt:lpstr>
      <vt:lpstr>Některé modernější daně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Kuriozity z historie daní</dc:title>
  <dc:creator>Jindřiška</dc:creator>
  <cp:lastModifiedBy>Dum</cp:lastModifiedBy>
  <cp:revision>30</cp:revision>
  <dcterms:created xsi:type="dcterms:W3CDTF">2013-01-10T15:13:08Z</dcterms:created>
  <dcterms:modified xsi:type="dcterms:W3CDTF">2013-06-16T16:27:09Z</dcterms:modified>
</cp:coreProperties>
</file>