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64" r:id="rId3"/>
    <p:sldId id="258" r:id="rId4"/>
    <p:sldId id="259" r:id="rId5"/>
    <p:sldId id="260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77B704-14DC-402D-8B91-8390B3A4490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280B90-7C9C-4E2A-9CD0-D5DAA5DBF6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Ing. Jindřiška Baronová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Ekonomika - Daně</a:t>
                      </a:r>
                      <a:r>
                        <a:rPr lang="cs-CZ" dirty="0" smtClean="0"/>
                        <a:t>, zdravotní a sociální pojištění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ČK3B</a:t>
                      </a:r>
                      <a:r>
                        <a:rPr lang="cs-CZ" baseline="0" dirty="0" smtClean="0"/>
                        <a:t> – III. ročník, učební obor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Leden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229600" cy="6192837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Anotace:</a:t>
            </a:r>
          </a:p>
          <a:p>
            <a:pPr>
              <a:buNone/>
            </a:pPr>
            <a:r>
              <a:rPr lang="cs-CZ" dirty="0" smtClean="0"/>
              <a:t>	Tento digitální učební materiál je zpracován k výuce ekonomiky ve 3. ročníku (tematický okruh daně a daňová soustava) pro učební obory 65-51-H/01 Kuchař-číšník, 65-51-H/01 Číšník, 65-51-H/01 Kuchař.</a:t>
            </a:r>
          </a:p>
          <a:p>
            <a:pPr>
              <a:spcAft>
                <a:spcPts val="600"/>
              </a:spcAft>
              <a:buNone/>
            </a:pPr>
            <a:r>
              <a:rPr lang="cs-CZ" dirty="0" smtClean="0"/>
              <a:t>	Materiál dává přehled o zákonném pojištění občanů ČR, jeho součástech, vysvětluje, na co je určeno, kdo je jeho plátcem a jak se vypočte.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dirty="0" smtClean="0"/>
              <a:t>	Materiál je vytvořen jako prezentace v programu MS PowerPoint. Pro jeho využití je potřeba mít k dispozici počítač nebo notebook, dataprojektor, promítací plochu a příslušné programové vybavení.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Franklin Gothic Heavy" pitchFamily="34" charset="0"/>
              </a:rPr>
              <a:t>Sociální</a:t>
            </a:r>
            <a:r>
              <a:rPr lang="cs-CZ" dirty="0" smtClean="0"/>
              <a:t> </a:t>
            </a:r>
            <a:r>
              <a:rPr lang="cs-CZ" dirty="0" smtClean="0">
                <a:latin typeface="Franklin Gothic Heavy" pitchFamily="34" charset="0"/>
              </a:rPr>
              <a:t>zabezpečení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Je určeno k podpoře občanů v určitých životních situacích.</a:t>
            </a:r>
          </a:p>
          <a:p>
            <a:pPr marL="514350" indent="-514350">
              <a:buFont typeface="+mj-lt"/>
              <a:buAutoNum type="alphaLcParenR"/>
            </a:pPr>
            <a:r>
              <a:rPr lang="cs-CZ" b="1" u="sng" dirty="0" smtClean="0">
                <a:solidFill>
                  <a:srgbClr val="7030A0"/>
                </a:solidFill>
              </a:rPr>
              <a:t>Důchodové poj. </a:t>
            </a:r>
            <a:r>
              <a:rPr lang="cs-CZ" dirty="0" smtClean="0"/>
              <a:t>– vyplácení starobních, invalidních, vdovských a sirotčích důchodů</a:t>
            </a:r>
          </a:p>
          <a:p>
            <a:pPr marL="514350" indent="-514350">
              <a:buFont typeface="+mj-lt"/>
              <a:buAutoNum type="alphaLcParenR"/>
            </a:pPr>
            <a:r>
              <a:rPr lang="cs-CZ" b="1" u="sng" dirty="0" smtClean="0">
                <a:solidFill>
                  <a:srgbClr val="7030A0"/>
                </a:solidFill>
              </a:rPr>
              <a:t>Státní politika zaměstnanosti </a:t>
            </a:r>
            <a:r>
              <a:rPr lang="cs-CZ" dirty="0" smtClean="0"/>
              <a:t>– podpora v nezaměstnanosti a činnost úřadů práce</a:t>
            </a:r>
          </a:p>
          <a:p>
            <a:pPr marL="514350" indent="-514350">
              <a:buFont typeface="+mj-lt"/>
              <a:buAutoNum type="alphaLcParenR"/>
            </a:pPr>
            <a:r>
              <a:rPr lang="cs-CZ" b="1" u="sng" dirty="0" smtClean="0">
                <a:solidFill>
                  <a:srgbClr val="7030A0"/>
                </a:solidFill>
              </a:rPr>
              <a:t>Nemocenské poj</a:t>
            </a:r>
            <a:r>
              <a:rPr lang="cs-CZ" dirty="0" smtClean="0"/>
              <a:t>. – vyplácení nemocenské, podpory při OČR (ošetřování člena rodiny), vyrovnávacího příspěvku v těhotenství, peněžité výpomoci v mateřství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457200" indent="-457200">
              <a:buFont typeface="Wingdings 2" pitchFamily="18" charset="2"/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dirty="0" smtClean="0"/>
              <a:t>Plátci pojistného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42915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300" dirty="0" smtClean="0"/>
              <a:t>Všichni </a:t>
            </a:r>
            <a:r>
              <a:rPr lang="cs-CZ" sz="3300" b="1" dirty="0" smtClean="0"/>
              <a:t>zaměstnanci</a:t>
            </a:r>
            <a:r>
              <a:rPr lang="cs-CZ" sz="3300" dirty="0" smtClean="0"/>
              <a:t> jsou povinně účastni všech třech složek sociálního pojištění, ale sami si platí jen </a:t>
            </a:r>
            <a:r>
              <a:rPr lang="cs-CZ" sz="3300" b="1" dirty="0" smtClean="0"/>
              <a:t>důchodové pojištění</a:t>
            </a:r>
            <a:r>
              <a:rPr lang="cs-CZ" sz="3300" dirty="0" smtClean="0"/>
              <a:t>, ostatní za ně platí zaměstnavatel. </a:t>
            </a:r>
          </a:p>
          <a:p>
            <a:pPr>
              <a:buFont typeface="Wingdings" pitchFamily="2" charset="2"/>
              <a:buChar char="Ø"/>
            </a:pPr>
            <a:r>
              <a:rPr lang="cs-CZ" sz="3300" dirty="0" smtClean="0"/>
              <a:t>Osoby samostatně výdělečně činné (</a:t>
            </a:r>
            <a:r>
              <a:rPr lang="cs-CZ" sz="3300" b="1" dirty="0" smtClean="0"/>
              <a:t>OSVČ</a:t>
            </a:r>
            <a:r>
              <a:rPr lang="cs-CZ" sz="3300" dirty="0" smtClean="0"/>
              <a:t>) mohou být účastny </a:t>
            </a:r>
            <a:r>
              <a:rPr lang="cs-CZ" sz="3300" b="1" dirty="0" smtClean="0"/>
              <a:t>nemocenského pojištění dobrovolně</a:t>
            </a:r>
            <a:r>
              <a:rPr lang="cs-CZ" sz="3300" dirty="0" smtClean="0"/>
              <a:t>, ostatní dvě složky jsou opět povinné.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/>
          <a:lstStyle/>
          <a:p>
            <a:r>
              <a:rPr lang="cs-CZ" dirty="0" smtClean="0"/>
              <a:t>Výpočet pojistného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0006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Pro zaměstnance je vyměřovacím základem hrubá mzda, z níž zaměstnavatel strhává 6,5 %, </a:t>
            </a:r>
            <a:r>
              <a:rPr lang="cs-CZ" dirty="0" smtClean="0"/>
              <a:t>dalších 25 % připlácí jako vedlejší náklad práce k hrubé mzdě.</a:t>
            </a:r>
          </a:p>
          <a:p>
            <a:pPr>
              <a:buFont typeface="Wingdings" pitchFamily="2" charset="2"/>
              <a:buChar char="Ø"/>
            </a:pPr>
            <a:r>
              <a:rPr lang="cs-CZ" i="1" dirty="0" smtClean="0"/>
              <a:t>OSVČ odvádějí 29,2 % z ročního vyměřovacího základu. </a:t>
            </a:r>
          </a:p>
          <a:p>
            <a:pPr>
              <a:buFont typeface="Wingdings" pitchFamily="2" charset="2"/>
              <a:buChar char="Ø"/>
            </a:pPr>
            <a:r>
              <a:rPr lang="cs-CZ" i="1" dirty="0" smtClean="0"/>
              <a:t>Dobrovolně nemocensky pojištěné OSVČ si připlatí další 1,4 %. 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FF0000"/>
                </a:solidFill>
              </a:rPr>
              <a:t>Výše pojistného = vyměřovací základ/100 x sazba</a:t>
            </a:r>
          </a:p>
          <a:p>
            <a:pPr>
              <a:buNone/>
            </a:pPr>
            <a:endParaRPr lang="cs-CZ" i="1" u="sng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/>
              <a:t>Použité zdroje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MACH, Josef. </a:t>
            </a:r>
            <a:r>
              <a:rPr lang="cs-CZ" sz="2000" i="1" dirty="0" smtClean="0"/>
              <a:t>Ekonomika pro střední odborná učiliště obor kuchař/číšník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Praha: Fortuna, 2000. ISBN 80-716-8729-4. </a:t>
            </a:r>
          </a:p>
          <a:p>
            <a:r>
              <a:rPr lang="cs-CZ" sz="2000" dirty="0" smtClean="0"/>
              <a:t>Sociální pojištění. [online]. [cit. </a:t>
            </a:r>
            <a:r>
              <a:rPr lang="cs-CZ" sz="2000" smtClean="0"/>
              <a:t>2013-01-03]. </a:t>
            </a:r>
            <a:r>
              <a:rPr lang="cs-CZ" sz="2000" dirty="0" smtClean="0"/>
              <a:t>Dostupné z: http://www.</a:t>
            </a:r>
            <a:r>
              <a:rPr lang="cs-CZ" sz="2000" dirty="0" err="1" smtClean="0"/>
              <a:t>mesec.cz</a:t>
            </a:r>
            <a:r>
              <a:rPr lang="cs-CZ" sz="2000" dirty="0" smtClean="0"/>
              <a:t>/</a:t>
            </a:r>
            <a:r>
              <a:rPr lang="cs-CZ" sz="2000" dirty="0" err="1" smtClean="0"/>
              <a:t>dane</a:t>
            </a:r>
            <a:r>
              <a:rPr lang="cs-CZ" sz="2000" dirty="0" smtClean="0"/>
              <a:t>/</a:t>
            </a:r>
            <a:r>
              <a:rPr lang="cs-CZ" sz="2000" dirty="0" err="1" smtClean="0"/>
              <a:t>socialni</a:t>
            </a:r>
            <a:r>
              <a:rPr lang="cs-CZ" sz="2000" dirty="0" smtClean="0"/>
              <a:t>-</a:t>
            </a:r>
            <a:r>
              <a:rPr lang="cs-CZ" sz="2000" dirty="0" err="1" smtClean="0"/>
              <a:t>pojisteni</a:t>
            </a:r>
            <a:r>
              <a:rPr lang="cs-CZ" sz="2000" dirty="0" smtClean="0"/>
              <a:t>/</a:t>
            </a:r>
            <a:r>
              <a:rPr lang="cs-CZ" sz="2000" dirty="0" err="1" smtClean="0"/>
              <a:t>pruvodce</a:t>
            </a:r>
            <a:r>
              <a:rPr lang="cs-CZ" sz="2000" dirty="0" smtClean="0"/>
              <a:t>/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236</Words>
  <PresentationFormat>Předvádění na obrazovce (4:3)</PresentationFormat>
  <Paragraphs>38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Sociální zabezpečení</vt:lpstr>
      <vt:lpstr>Plátci pojistného</vt:lpstr>
      <vt:lpstr>Výpočet pojistného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Jindřiška</dc:creator>
  <cp:lastModifiedBy>Jindřiška Baronová</cp:lastModifiedBy>
  <cp:revision>13</cp:revision>
  <dcterms:created xsi:type="dcterms:W3CDTF">2013-03-29T15:27:22Z</dcterms:created>
  <dcterms:modified xsi:type="dcterms:W3CDTF">2013-05-29T14:25:08Z</dcterms:modified>
</cp:coreProperties>
</file>