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64" r:id="rId2"/>
    <p:sldId id="262" r:id="rId3"/>
    <p:sldId id="257" r:id="rId4"/>
    <p:sldId id="256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35714" autoAdjust="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1" d="100"/>
          <a:sy n="51" d="100"/>
        </p:scale>
        <p:origin x="-183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AB11C4E-2566-4B08-BDBA-AA6161A7974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F1E3EB1-9D6A-4406-9916-F7C0201BC1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72184F3-EFF6-4FD6-BA83-9924F063676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0EDAC55-45B6-4833-A690-1D32B970E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EA466C-777A-4B86-92EF-02434BACFB8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A1C68-A194-4820-86B9-7BE680B865B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AB9DB-A240-4B3E-8042-6A6B11E3A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B57E1-9B63-4AC8-BE81-4FB1F833BE0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8B1E7-1332-462A-A783-F1593126C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44775-2432-4D64-A874-4CB87B08A67E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017D8-CE51-4B22-957E-C9D97FCBF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9114B-EDDF-4122-ADD8-0DE0141FE4F0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2DFBD-F6E4-44B0-B1CB-ADDAF5548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EB388-6DD1-4026-BB49-5AC2AE0E602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91AEF-6CCE-4D6B-9E92-7C49DCAF5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91D43-9F63-41AB-BF71-2B29BC4CC46F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C0800-DD16-4EC5-98F5-A24593F79F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C582E-F896-4E86-BA01-02B6794D16F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C36D4-8A27-4AFD-A054-997D67263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B1D38-7362-4FA1-8A5B-AF0D74EEBE4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26CFF-9351-46C8-89C3-63761CE48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6A876-40D3-47D2-BCCD-A47286DC6938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76F21-EEE1-494A-8001-ED692512D5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23D44-6FEE-4BA4-B58A-95CEF2A2C14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4DCD9-51E5-4291-A4C1-BA8A4BCFF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A3D4C8-FCD7-4B8C-9645-BAC8F35FE1D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73B72-4F13-4365-BF92-EDCA59855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FFA0A67-8BCA-4FCF-95C9-5D064CBD483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31202E-35AF-40A9-876F-FD5716426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</a:t>
                      </a:r>
                      <a:r>
                        <a:rPr lang="cs-CZ" baseline="0" dirty="0" smtClean="0"/>
                        <a:t> - </a:t>
                      </a:r>
                      <a:r>
                        <a:rPr lang="cs-CZ" dirty="0" smtClean="0"/>
                        <a:t>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285750"/>
            <a:ext cx="8229600" cy="6192838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digitální učební materiál je zpracován k výuce ekonomiky ve 3. ročníku (tematický okruh daně a daňová soustava) pro učební obory 65-51-H/01 Kuchař-číšník, 65-51-H/01 Číšník, </a:t>
            </a:r>
            <a:r>
              <a:rPr lang="cs-CZ" smtClean="0"/>
              <a:t>65-51-H/01 Kuchař.</a:t>
            </a:r>
            <a:endParaRPr lang="cs-CZ" dirty="0" smtClean="0"/>
          </a:p>
          <a:p>
            <a:pPr fontAlgn="auto">
              <a:spcAft>
                <a:spcPts val="60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stručně vysvětluje pojmy, které se v souvislosti s tematikou daní vyskytují a se kterými se žáci setkají v dalších kapitolách.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cap="all" dirty="0" smtClean="0"/>
              <a:t>Daň = </a:t>
            </a:r>
            <a:r>
              <a:rPr lang="cs-CZ" dirty="0" smtClean="0"/>
              <a:t>zákonem stanovená nenávratná platba, kterou platí domácnosti a firmy do rozpočtu státu nebo obce.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57438"/>
            <a:ext cx="8229600" cy="37687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Daňové zákony tvoří </a:t>
            </a:r>
            <a:r>
              <a:rPr lang="cs-CZ" b="1" dirty="0" smtClean="0"/>
              <a:t>daňovou soustavu      </a:t>
            </a:r>
            <a:r>
              <a:rPr lang="cs-CZ" dirty="0" smtClean="0"/>
              <a:t>(nově vytvořena s účinností od 1. 1. 1993).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1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Úpravy daňových zákonů se provádí </a:t>
            </a:r>
            <a:r>
              <a:rPr lang="cs-CZ" b="1" dirty="0" smtClean="0"/>
              <a:t>novelizací.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100" b="1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b="1" dirty="0" smtClean="0"/>
              <a:t>Novely zákonů </a:t>
            </a:r>
            <a:r>
              <a:rPr lang="cs-CZ" dirty="0" smtClean="0"/>
              <a:t>směřují k úpravám podle aktuálního hospodářského vývoje a potřeb společnosti.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41178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Poplatník daně </a:t>
            </a:r>
            <a:r>
              <a:rPr lang="cs-CZ" dirty="0" smtClean="0"/>
              <a:t>= fyzická nebo právnická osoba, která nese daňové břemeno</a:t>
            </a:r>
          </a:p>
          <a:p>
            <a:pPr marL="1889125" indent="-45085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i="1" dirty="0" smtClean="0"/>
              <a:t>ten, z jehož příjmů se daň </a:t>
            </a:r>
            <a:r>
              <a:rPr lang="cs-CZ" b="1" i="1" dirty="0" smtClean="0"/>
              <a:t>platí</a:t>
            </a:r>
            <a:endParaRPr lang="cs-CZ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Plátce daně </a:t>
            </a:r>
            <a:r>
              <a:rPr lang="cs-CZ" dirty="0" smtClean="0"/>
              <a:t>= fyzická nebo právnická osoba, která je povinná daň vypočítat, vybrat a odvést do státního rozpočtu </a:t>
            </a:r>
            <a:r>
              <a:rPr lang="cs-CZ" dirty="0" err="1" smtClean="0"/>
              <a:t>prostř</a:t>
            </a:r>
            <a:r>
              <a:rPr lang="cs-CZ" dirty="0" smtClean="0"/>
              <a:t>. FÚ </a:t>
            </a:r>
          </a:p>
          <a:p>
            <a:pPr marL="1889125" indent="-360363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i="1" dirty="0" smtClean="0"/>
              <a:t> ten, kdo daň </a:t>
            </a:r>
            <a:r>
              <a:rPr lang="cs-CZ" b="1" i="1" dirty="0" smtClean="0"/>
              <a:t>odvádí</a:t>
            </a:r>
            <a:r>
              <a:rPr lang="cs-CZ" i="1" dirty="0" smtClean="0"/>
              <a:t> státu</a:t>
            </a:r>
          </a:p>
          <a:p>
            <a:pPr marL="1889125" indent="-360363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i="1" dirty="0" smtClean="0"/>
          </a:p>
          <a:p>
            <a:pPr marL="360363" indent="-360363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Subjekt</a:t>
            </a:r>
            <a:r>
              <a:rPr lang="cs-CZ" dirty="0" smtClean="0"/>
              <a:t> = osoba, které se daň týká (plátce nebo poplatník</a:t>
            </a:r>
            <a:r>
              <a:rPr lang="cs-CZ" i="1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75"/>
            <a:ext cx="8229600" cy="5411788"/>
          </a:xfrm>
        </p:spPr>
        <p:txBody>
          <a:bodyPr>
            <a:normAutofit/>
          </a:bodyPr>
          <a:lstStyle/>
          <a:p>
            <a:r>
              <a:rPr lang="cs-CZ" sz="3000" b="1" u="sng" smtClean="0"/>
              <a:t>Předmět daně </a:t>
            </a:r>
            <a:r>
              <a:rPr lang="cs-CZ" sz="3000" smtClean="0"/>
              <a:t>= skutečnost (příjem, majetek, spotřeba) na jejímž základě vzniká platební povinnost </a:t>
            </a:r>
            <a:r>
              <a:rPr lang="cs-CZ" sz="3000" i="1" smtClean="0"/>
              <a:t>(např. když mám příjem, vzniká povinnost zaplatit daň z příjmu; když vlastní nemovitost, vzniká povinnost platit daň </a:t>
            </a:r>
            <a:r>
              <a:rPr lang="cs-CZ" sz="3000" i="1" smtClean="0">
                <a:latin typeface="Arial" charset="0"/>
              </a:rPr>
              <a:t>                        </a:t>
            </a:r>
            <a:r>
              <a:rPr lang="cs-CZ" sz="3000" i="1" smtClean="0"/>
              <a:t>z nemovitosti)</a:t>
            </a:r>
          </a:p>
          <a:p>
            <a:r>
              <a:rPr lang="cs-CZ" sz="3000" b="1" u="sng" smtClean="0"/>
              <a:t>Základ daně </a:t>
            </a:r>
            <a:r>
              <a:rPr lang="cs-CZ" sz="3000" smtClean="0"/>
              <a:t>= je předmět vyjádřený v jednotkách peněžních nebo měřících (ks, hl, t) </a:t>
            </a:r>
            <a:r>
              <a:rPr lang="cs-CZ" sz="3000" i="1" smtClean="0"/>
              <a:t>(např. hrubá mzda u daně z příjmů pro zaměstnance; cena majetku nabytého dědicem u daně dědické; objem motoru v cm</a:t>
            </a:r>
            <a:r>
              <a:rPr lang="cs-CZ" sz="3000" i="1" baseline="30000" smtClean="0"/>
              <a:t>3</a:t>
            </a:r>
            <a:r>
              <a:rPr lang="cs-CZ" sz="3000" i="1" smtClean="0"/>
              <a:t> pro daň silniční u os. aut.)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4"/>
          <p:cNvSpPr>
            <a:spLocks noGrp="1"/>
          </p:cNvSpPr>
          <p:nvPr>
            <p:ph idx="1"/>
          </p:nvPr>
        </p:nvSpPr>
        <p:spPr>
          <a:xfrm>
            <a:off x="457200" y="571500"/>
            <a:ext cx="8229600" cy="5554663"/>
          </a:xfrm>
        </p:spPr>
        <p:txBody>
          <a:bodyPr/>
          <a:lstStyle/>
          <a:p>
            <a:r>
              <a:rPr lang="cs-CZ" b="1" u="sng" smtClean="0"/>
              <a:t>Sazba daně </a:t>
            </a:r>
            <a:r>
              <a:rPr lang="cs-CZ" smtClean="0"/>
              <a:t>= výše daně stanovená na určité množství základu daně; způsob stanovení daně</a:t>
            </a:r>
          </a:p>
          <a:p>
            <a:pPr lvl="1"/>
            <a:r>
              <a:rPr lang="cs-CZ" smtClean="0"/>
              <a:t>nejčastěji stanovena procentem ze základu daně</a:t>
            </a:r>
          </a:p>
          <a:p>
            <a:r>
              <a:rPr lang="cs-CZ" b="1" u="sng" smtClean="0"/>
              <a:t>Splatnost daně </a:t>
            </a:r>
            <a:r>
              <a:rPr lang="cs-CZ" smtClean="0"/>
              <a:t>= termín, ve kterém musí být daň zaplacena (termín je určen také pro podání daňového přiznání)</a:t>
            </a:r>
          </a:p>
          <a:p>
            <a:r>
              <a:rPr lang="cs-CZ" b="1" u="sng" smtClean="0"/>
              <a:t>Daňové přiznání </a:t>
            </a:r>
            <a:r>
              <a:rPr lang="cs-CZ" smtClean="0"/>
              <a:t>= dokument, ve kterém plátce uvádí výpočet daně a tomu příslušné potřebné skutečnosti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5483225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100" b="1" u="sng" dirty="0" smtClean="0"/>
              <a:t>Zdaňovací období </a:t>
            </a:r>
            <a:r>
              <a:rPr lang="cs-CZ" sz="4100" dirty="0" smtClean="0"/>
              <a:t>= je časový úsek, za který se daňová povinnost zjišťuje a vyměřuje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100" b="1" u="sng" dirty="0" smtClean="0"/>
              <a:t>Správce daně </a:t>
            </a:r>
            <a:r>
              <a:rPr lang="cs-CZ" sz="4100" dirty="0" smtClean="0"/>
              <a:t>= místně příslušný finanční úřad podle místa bydliště nebo sídla FO nebo PO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100" b="1" u="sng" dirty="0" smtClean="0"/>
              <a:t>Daňové identifikační číslo </a:t>
            </a:r>
            <a:r>
              <a:rPr lang="cs-CZ" sz="4100" dirty="0" smtClean="0"/>
              <a:t>= </a:t>
            </a:r>
            <a:r>
              <a:rPr lang="cs-CZ" sz="4100" dirty="0" err="1" smtClean="0"/>
              <a:t>číslo</a:t>
            </a:r>
            <a:r>
              <a:rPr lang="cs-CZ" sz="4100" dirty="0" smtClean="0"/>
              <a:t>, které přiděluje správce daní po provedení registrace k daním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3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i="1" dirty="0" smtClean="0"/>
              <a:t>Pozn.: DIČ se sestává z kódu země a z číselné kmenové části - identifikátoru. U poplatníka, fyzické osoby je identifikátorem jeho rodné číslo, případně jiný, určený identifikátor. U právnické osoby je to jeho identifikační číslo – IČO.</a:t>
            </a:r>
            <a:endParaRPr lang="cs-CZ" sz="36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smtClean="0"/>
              <a:t>POUŽITÉ 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KRÁLOVÁ, Irena. </a:t>
            </a:r>
            <a:r>
              <a:rPr lang="cs-CZ" sz="2000" i="1" smtClean="0"/>
              <a:t>Makroekonomie a hospodářská politika státu: pro střední a vyšší hotelové školy</a:t>
            </a:r>
            <a:r>
              <a:rPr lang="cs-CZ" sz="2000" smtClean="0"/>
              <a:t>. 1. vyd. Praha: Fortuna, 2010, 175 s. ISBN 978-80-7373-062-8.</a:t>
            </a:r>
          </a:p>
          <a:p>
            <a:r>
              <a:rPr lang="cs-CZ" sz="2000" smtClean="0"/>
              <a:t>PALYZOVÁ, Martina a Romana LEŠENAROVÁ. </a:t>
            </a:r>
            <a:r>
              <a:rPr lang="cs-CZ" sz="2000" i="1" smtClean="0"/>
              <a:t>Ekonomika 3 pro střední a vyšší hotelové školy</a:t>
            </a:r>
            <a:r>
              <a:rPr lang="cs-CZ" sz="2000" smtClean="0"/>
              <a:t>. 1. vyd. Praha: Fortuna, 2004, 159 s. ISBN 80-716-8897-5. 75 s. ISBN 978-80-7373-062-8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</TotalTime>
  <Words>476</Words>
  <PresentationFormat>On-screen Show (4:3)</PresentationFormat>
  <Paragraphs>50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Calibri</vt:lpstr>
      <vt:lpstr>Arial</vt:lpstr>
      <vt:lpstr>Times New Roman</vt:lpstr>
      <vt:lpstr>Wingdings 2</vt:lpstr>
      <vt:lpstr>Wingdings</vt:lpstr>
      <vt:lpstr>Motiv sady Office</vt:lpstr>
      <vt:lpstr>Snímek 1</vt:lpstr>
      <vt:lpstr>Snímek 2</vt:lpstr>
      <vt:lpstr>DAŇ = zákonem stanovená nenávratná platba, kterou platí domácnosti a firmy do rozpočtu státu nebo obce.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17</cp:revision>
  <dcterms:created xsi:type="dcterms:W3CDTF">2013-01-27T16:56:04Z</dcterms:created>
  <dcterms:modified xsi:type="dcterms:W3CDTF">2013-06-16T16:42:27Z</dcterms:modified>
</cp:coreProperties>
</file>