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63" r:id="rId3"/>
    <p:sldId id="258" r:id="rId4"/>
    <p:sldId id="259" r:id="rId5"/>
    <p:sldId id="256" r:id="rId6"/>
    <p:sldId id="260" r:id="rId7"/>
    <p:sldId id="257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BA0D563-C991-417F-9ADA-BBFE44E26C12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70A53F5-1A25-4DE1-A6F4-F911621204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68A9931-BCAF-4D28-BA70-7DC2F2315AC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06CDA-4191-43CA-81E2-BBA0B7524507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78D65-C144-44BD-8CA4-BA43EC1892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75F46-794C-4F9A-BF33-EC7A5D9FAF5E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6EA27-B57E-44E0-9A6F-1ACCE37B26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5FE37-A7F2-45AA-91B0-CB1486D76B2C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09117-FD5E-4C40-AAD8-CDCBE228DD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F2DA3-9653-4C71-A24D-9C6705495BAB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98F5A-E64D-4C0A-844F-A37811FF33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1CD23-32B5-4698-869E-110E2D40C478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B34D7-327A-4BB9-A237-4D878E1824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2EC61-A306-4F8E-B51C-D6AB67405D6A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59436-A344-4629-B866-398E572479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44427-760E-4DE9-A943-B6D0E1C4A43B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922C8-318B-4697-955F-F91320092A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0DAA7-500C-427D-A60B-A73F97C4FD98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F97DB-9899-422E-85A4-D0505C0ED1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F8A3B-F452-45D1-8592-4D96D9699DC6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2A15A5-9252-4782-8C47-7D1C5B2254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9E2C-FBE4-45A1-AFF1-EC700AD4B4A7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9AC3F-F6EA-4242-94F8-A4B2AD679A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2CCF8-DD25-470B-BDC5-59A704E90BD5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14549-77A4-4190-A563-49EFA0A62B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20F414-F3BD-40B3-904A-F53DD8D0C99C}" type="datetimeFigureOut">
              <a:rPr lang="cs-CZ"/>
              <a:pPr>
                <a:defRPr/>
              </a:pPr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AC2C59-999B-4C3A-B668-BA313A4263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hyperlink" Target="http://www.jakpodnikat.cz/pausalni-vydaje-procentem.ph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6525"/>
            <a:ext cx="91440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088" y="6356350"/>
            <a:ext cx="7632700" cy="365125"/>
          </a:xfrm>
        </p:spPr>
        <p:txBody>
          <a:bodyPr/>
          <a:lstStyle/>
          <a:p>
            <a:pPr>
              <a:defRPr/>
            </a:pPr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008063" y="2924175"/>
          <a:ext cx="7248525" cy="3163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Ing. Jindřiška</a:t>
                      </a:r>
                      <a:r>
                        <a:rPr lang="cs-CZ" baseline="0" dirty="0" smtClean="0"/>
                        <a:t> Baronová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Ekonomika - Daně 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ČK3B</a:t>
                      </a:r>
                      <a:r>
                        <a:rPr lang="cs-CZ" baseline="0" dirty="0" smtClean="0"/>
                        <a:t> – III. ročník, učební obor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Leden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88" y="285750"/>
            <a:ext cx="8229600" cy="6192838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</a:t>
            </a:r>
            <a:r>
              <a:rPr lang="cs-CZ" b="1" dirty="0" smtClean="0"/>
              <a:t>Anotace: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Tento digitální učební materiál je zpracován k výuce ekonomiky ve 3. ročníku (tematický okruh daně a daňová soustava) pro učební obory 65-51-H/01 Kuchař-číšník, 65-51-H/01 Číšník, 65-51-H/01 Kuchař.</a:t>
            </a:r>
          </a:p>
          <a:p>
            <a:pPr fontAlgn="auto">
              <a:spcAft>
                <a:spcPts val="600"/>
              </a:spcAft>
              <a:buFont typeface="Arial" pitchFamily="34" charset="0"/>
              <a:buNone/>
              <a:defRPr/>
            </a:pPr>
            <a:r>
              <a:rPr lang="cs-CZ" dirty="0" smtClean="0"/>
              <a:t>	Materiál charakterizuje daně z příjmů fyzických a právnických osob, kdo je poplatníkem, co je předmětem a základem daně.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</a:t>
            </a:r>
            <a:r>
              <a:rPr lang="cs-CZ" b="1" dirty="0" smtClean="0"/>
              <a:t>Metodické pokyny: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	Materiál je vytvořen jako prezentace v programu MS PowerPoint. Pro jeho využití je potřeba mít k dispozici počítač nebo notebook, dataprojektor, promítací plochu a příslušné programové vybavení.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 idx="4294967295"/>
          </p:nvPr>
        </p:nvSpPr>
        <p:spPr>
          <a:xfrm>
            <a:off x="304800" y="457200"/>
            <a:ext cx="86868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Daň z příjmů</a:t>
            </a:r>
          </a:p>
        </p:txBody>
      </p:sp>
      <p:sp>
        <p:nvSpPr>
          <p:cNvPr id="15363" name="Rectangle 3"/>
          <p:cNvSpPr>
            <a:spLocks noGrp="1"/>
          </p:cNvSpPr>
          <p:nvPr>
            <p:ph type="body" idx="4294967295"/>
          </p:nvPr>
        </p:nvSpPr>
        <p:spPr>
          <a:xfrm>
            <a:off x="214313" y="1143000"/>
            <a:ext cx="8786812" cy="4929188"/>
          </a:xfrm>
          <a:ln>
            <a:prstDash val="dash"/>
          </a:ln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000" dirty="0" smtClean="0"/>
              <a:t>Upravuje zákon o dani z příjmů (č. 586/92 Sb., o dani z příjmů, ve znění pozdějších předpisů)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3000" dirty="0" smtClean="0"/>
              <a:t>Patří sem 	DAŇ Z PŘÍJMŮ FYZICKÝCH OSOB</a:t>
            </a:r>
          </a:p>
          <a:p>
            <a:pPr lvl="4" fontAlgn="auto">
              <a:spcBef>
                <a:spcPts val="600"/>
              </a:spcBef>
              <a:spcAft>
                <a:spcPts val="600"/>
              </a:spcAft>
              <a:buFont typeface="Wingdings 2" pitchFamily="18" charset="2"/>
              <a:buNone/>
              <a:defRPr/>
            </a:pPr>
            <a:r>
              <a:rPr lang="cs-CZ" sz="3000" dirty="0" smtClean="0"/>
              <a:t>		DAŇ Z PŘÍJMŮ PRÁVNICKÝCH OSOB</a:t>
            </a:r>
          </a:p>
          <a:p>
            <a:pPr lvl="4" indent="-197485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3000" b="1" dirty="0" smtClean="0"/>
              <a:t>DAŇ Z PŘÍJMŮ FYZICKÝCH OSOB</a:t>
            </a:r>
          </a:p>
          <a:p>
            <a:pPr marL="82550" lvl="4" indent="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 2" pitchFamily="18" charset="2"/>
              <a:buNone/>
              <a:defRPr/>
            </a:pPr>
            <a:r>
              <a:rPr lang="cs-CZ" sz="3000" dirty="0" smtClean="0"/>
              <a:t>- poplatníkem je fyzická osoba, která má na území ČR bydliště nebo se zde obvykle zdržuje, daň se vztahuje na příjmy jak v ČR tak i na příjmy ze zahraničí</a:t>
            </a:r>
          </a:p>
          <a:p>
            <a:pPr marL="82550" lvl="4" indent="0" fontAlgn="auto">
              <a:spcAft>
                <a:spcPts val="0"/>
              </a:spcAft>
              <a:buFontTx/>
              <a:buChar char="-"/>
              <a:defRPr/>
            </a:pPr>
            <a:r>
              <a:rPr lang="cs-CZ" sz="3000" dirty="0" smtClean="0"/>
              <a:t> zdaňovacím obdobím je kalendářní rok</a:t>
            </a:r>
          </a:p>
        </p:txBody>
      </p:sp>
      <p:cxnSp>
        <p:nvCxnSpPr>
          <p:cNvPr id="9" name="Přímá spojovací šipka 8"/>
          <p:cNvCxnSpPr/>
          <p:nvPr/>
        </p:nvCxnSpPr>
        <p:spPr>
          <a:xfrm>
            <a:off x="2286000" y="2428875"/>
            <a:ext cx="64293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rot="16200000" flipH="1">
            <a:off x="2286000" y="2428875"/>
            <a:ext cx="571500" cy="5715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7413" name="Picture 6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0" y="4714875"/>
            <a:ext cx="12604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smtClean="0"/>
              <a:t>Předmět DPFO</a:t>
            </a:r>
            <a:r>
              <a:rPr lang="cs-CZ" smtClean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313"/>
            <a:ext cx="8229600" cy="4768850"/>
          </a:xfrm>
        </p:spPr>
        <p:txBody>
          <a:bodyPr>
            <a:normAutofit/>
          </a:bodyPr>
          <a:lstStyle/>
          <a:p>
            <a:pPr marL="82550" lvl="4" indent="0">
              <a:buFont typeface="Arial" charset="0"/>
              <a:buNone/>
            </a:pPr>
            <a:r>
              <a:rPr lang="cs-CZ" sz="3000" smtClean="0"/>
              <a:t>1</a:t>
            </a:r>
            <a:r>
              <a:rPr lang="cs-CZ" sz="3000" u="sng" smtClean="0"/>
              <a:t>) </a:t>
            </a:r>
            <a:r>
              <a:rPr lang="cs-CZ" sz="3000" b="1" u="sng" smtClean="0"/>
              <a:t>příjmy ze závislé činnosti a funkční požitky </a:t>
            </a:r>
            <a:r>
              <a:rPr lang="cs-CZ" sz="3000" smtClean="0"/>
              <a:t>(mzdy zaměstnanců, odměny za výkon funkce ve vládě, v organizacích obcí, občanských a zájmových sdruženích, platy poslanců)</a:t>
            </a:r>
          </a:p>
          <a:p>
            <a:pPr marL="82550" lvl="4" indent="0">
              <a:buFont typeface="Arial" charset="0"/>
              <a:buNone/>
            </a:pPr>
            <a:r>
              <a:rPr lang="cs-CZ" sz="3000" smtClean="0"/>
              <a:t>2) </a:t>
            </a:r>
            <a:r>
              <a:rPr lang="cs-CZ" sz="3000" b="1" u="sng" smtClean="0"/>
              <a:t>příjmy z podnikání a jiné samostatně výdělečné činnosti </a:t>
            </a:r>
            <a:r>
              <a:rPr lang="cs-CZ" sz="3000" smtClean="0"/>
              <a:t>– např. ze </a:t>
            </a:r>
            <a:r>
              <a:rPr lang="cs-CZ" sz="3000" b="1" smtClean="0"/>
              <a:t>živností</a:t>
            </a:r>
            <a:r>
              <a:rPr lang="cs-CZ" sz="3000" smtClean="0"/>
              <a:t>, ze zemědělské výroby, lesního a vodního hospodářství, podnikání podle zvl. zákonů (lékaři, advokáti, auditoři,</a:t>
            </a:r>
            <a:r>
              <a:rPr lang="cs-CZ" sz="3000" smtClean="0">
                <a:latin typeface="Arial" charset="0"/>
              </a:rPr>
              <a:t> </a:t>
            </a:r>
            <a:r>
              <a:rPr lang="cs-CZ" sz="3000" smtClean="0"/>
              <a:t>podíly společníků v. o. s. a  komplementářů k. s. ze zisku)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/>
          </p:cNvSpPr>
          <p:nvPr>
            <p:ph type="body" idx="4294967295"/>
          </p:nvPr>
        </p:nvSpPr>
        <p:spPr>
          <a:xfrm>
            <a:off x="214282" y="571480"/>
            <a:ext cx="8686800" cy="5857873"/>
          </a:xfrm>
        </p:spPr>
        <p:txBody>
          <a:bodyPr rtlCol="0">
            <a:noAutofit/>
          </a:bodyPr>
          <a:lstStyle/>
          <a:p>
            <a:pPr marL="271463" lvl="4" indent="0" fontAlgn="auto">
              <a:spcAft>
                <a:spcPts val="0"/>
              </a:spcAft>
              <a:buFont typeface="Wingdings 2" pitchFamily="18" charset="2"/>
              <a:buNone/>
              <a:tabLst>
                <a:tab pos="1793875" algn="l"/>
              </a:tabLst>
              <a:defRPr/>
            </a:pPr>
            <a:r>
              <a:rPr lang="cs-CZ" sz="3000" dirty="0" smtClean="0"/>
              <a:t>3) </a:t>
            </a:r>
            <a:r>
              <a:rPr lang="cs-CZ" sz="3000" b="1" u="dashLong" dirty="0" smtClean="0"/>
              <a:t>příjmy z kapitálového majetku </a:t>
            </a:r>
            <a:r>
              <a:rPr lang="cs-CZ" sz="3000" dirty="0" smtClean="0"/>
              <a:t>= příjmy z držení cenných papírů (dividendy), přijatých úroků z vkladů a z poskytnutých půjček (vybírá se srážkou – zvláštní sazbou)</a:t>
            </a:r>
          </a:p>
          <a:p>
            <a:pPr marL="271463" lvl="4" indent="0" fontAlgn="auto">
              <a:spcAft>
                <a:spcPts val="600"/>
              </a:spcAft>
              <a:buFont typeface="Wingdings 2" pitchFamily="18" charset="2"/>
              <a:buNone/>
              <a:tabLst>
                <a:tab pos="1793875" algn="l"/>
              </a:tabLst>
              <a:defRPr/>
            </a:pPr>
            <a:r>
              <a:rPr lang="cs-CZ" sz="3000" dirty="0" smtClean="0"/>
              <a:t>4) </a:t>
            </a:r>
            <a:r>
              <a:rPr lang="cs-CZ" sz="3000" b="1" u="dashLong" dirty="0" smtClean="0"/>
              <a:t>z pronájmu</a:t>
            </a:r>
            <a:r>
              <a:rPr lang="cs-CZ" sz="3000" dirty="0" smtClean="0"/>
              <a:t> nemovitého a movitého majetku</a:t>
            </a:r>
          </a:p>
          <a:p>
            <a:pPr marL="271463" lvl="4" indent="0" fontAlgn="auto">
              <a:spcAft>
                <a:spcPts val="0"/>
              </a:spcAft>
              <a:buFont typeface="Wingdings 2" pitchFamily="18" charset="2"/>
              <a:buNone/>
              <a:tabLst>
                <a:tab pos="1793875" algn="l"/>
              </a:tabLst>
              <a:defRPr/>
            </a:pPr>
            <a:r>
              <a:rPr lang="cs-CZ" sz="3000" dirty="0" smtClean="0"/>
              <a:t>5) </a:t>
            </a:r>
            <a:r>
              <a:rPr lang="cs-CZ" sz="3000" b="1" u="dashLong" dirty="0" smtClean="0"/>
              <a:t>ostatní příjmy </a:t>
            </a:r>
            <a:r>
              <a:rPr lang="cs-CZ" sz="3000" dirty="0" smtClean="0"/>
              <a:t>– příležitostná činnost nebo pronájem movité věci, příjmy z duševního vlastnictví</a:t>
            </a:r>
          </a:p>
          <a:p>
            <a:pPr marL="271463" lvl="4" indent="0" fontAlgn="auto">
              <a:spcAft>
                <a:spcPts val="0"/>
              </a:spcAft>
              <a:buFont typeface="Arial" pitchFamily="34" charset="0"/>
              <a:buNone/>
              <a:tabLst>
                <a:tab pos="1793875" algn="l"/>
              </a:tabLst>
              <a:defRPr/>
            </a:pPr>
            <a:endParaRPr lang="cs-CZ" sz="3000" dirty="0" smtClean="0"/>
          </a:p>
          <a:p>
            <a:pPr marL="271463" lvl="4" indent="0" fontAlgn="auto">
              <a:spcAft>
                <a:spcPts val="0"/>
              </a:spcAft>
              <a:buFont typeface="Arial" pitchFamily="34" charset="0"/>
              <a:buNone/>
              <a:tabLst>
                <a:tab pos="1793875" algn="l"/>
              </a:tabLst>
              <a:defRPr/>
            </a:pPr>
            <a:r>
              <a:rPr lang="cs-CZ" sz="30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ZÁKLAD DANĚ = PŘÍJMY – VÝDAJE</a:t>
            </a:r>
          </a:p>
          <a:p>
            <a:pPr marL="271463" lvl="4" indent="0" fontAlgn="auto">
              <a:spcAft>
                <a:spcPts val="0"/>
              </a:spcAft>
              <a:buFont typeface="Arial" pitchFamily="34" charset="0"/>
              <a:buChar char="»"/>
              <a:tabLst>
                <a:tab pos="1793875" algn="l"/>
              </a:tabLst>
              <a:defRPr/>
            </a:pPr>
            <a:endParaRPr lang="cs-CZ" sz="3000" dirty="0" smtClean="0"/>
          </a:p>
          <a:p>
            <a:pPr marL="271463" lvl="4" indent="0" fontAlgn="auto">
              <a:spcAft>
                <a:spcPts val="0"/>
              </a:spcAft>
              <a:buFont typeface="Wingdings 2" pitchFamily="18" charset="2"/>
              <a:buNone/>
              <a:tabLst>
                <a:tab pos="1793875" algn="l"/>
              </a:tabLst>
              <a:defRPr/>
            </a:pPr>
            <a:endParaRPr lang="cs-CZ" sz="3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cs-CZ" smtClean="0"/>
              <a:t>Uplatnění výdajů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625" y="1143000"/>
            <a:ext cx="8229600" cy="4929188"/>
          </a:xfrm>
        </p:spPr>
        <p:txBody>
          <a:bodyPr rtlCol="0">
            <a:noAutofit/>
          </a:bodyPr>
          <a:lstStyle/>
          <a:p>
            <a:pPr marL="514350" lvl="4" indent="-514350" fontAlgn="auto">
              <a:spcAft>
                <a:spcPts val="0"/>
              </a:spcAft>
              <a:buFont typeface="Arial" pitchFamily="34" charset="0"/>
              <a:buNone/>
              <a:tabLst>
                <a:tab pos="3941763" algn="l"/>
              </a:tabLst>
              <a:defRPr/>
            </a:pPr>
            <a:r>
              <a:rPr lang="cs-CZ" sz="3000" b="1" dirty="0" smtClean="0"/>
              <a:t>a) procentem z příjmů: </a:t>
            </a:r>
          </a:p>
          <a:p>
            <a:pPr marL="358775" lvl="4" indent="0" fontAlgn="auto">
              <a:spcAft>
                <a:spcPts val="0"/>
              </a:spcAft>
              <a:buFont typeface="Arial" pitchFamily="34" charset="0"/>
              <a:buNone/>
              <a:tabLst>
                <a:tab pos="3941763" algn="l"/>
              </a:tabLst>
              <a:defRPr/>
            </a:pPr>
            <a:r>
              <a:rPr lang="cs-CZ" sz="3000" dirty="0" smtClean="0"/>
              <a:t>80 % u zemědělské činnosti a u řemeslné živnosti </a:t>
            </a:r>
          </a:p>
          <a:p>
            <a:pPr marL="358775" lvl="4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3000" dirty="0" smtClean="0"/>
              <a:t>60 % u všech živností kromě řemeslných</a:t>
            </a:r>
          </a:p>
          <a:p>
            <a:pPr marL="358775" lvl="4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3000" dirty="0" smtClean="0"/>
              <a:t>40</a:t>
            </a:r>
            <a:r>
              <a:rPr lang="cs-CZ" sz="3000" b="1" dirty="0" smtClean="0"/>
              <a:t> %</a:t>
            </a:r>
            <a:r>
              <a:rPr lang="cs-CZ" sz="3000" dirty="0" smtClean="0"/>
              <a:t> u příjmů z jiného podnikání podle zvláštních právních předpisů (max. však částku 800.000 Kč)</a:t>
            </a:r>
          </a:p>
          <a:p>
            <a:pPr marL="358775" lvl="4" indent="0" fontAlgn="auto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3000" dirty="0" smtClean="0"/>
              <a:t>30 % u příjmů z pronájmu (max. však 600.000 Kč)</a:t>
            </a:r>
          </a:p>
          <a:p>
            <a:pPr marL="514350" lvl="4" indent="-514350" fontAlgn="auto">
              <a:spcAft>
                <a:spcPts val="1200"/>
              </a:spcAft>
              <a:buFont typeface="Arial" pitchFamily="34" charset="0"/>
              <a:buNone/>
              <a:tabLst>
                <a:tab pos="3941763" algn="l"/>
              </a:tabLst>
              <a:defRPr/>
            </a:pPr>
            <a:r>
              <a:rPr lang="cs-CZ" sz="3000" b="1" dirty="0" smtClean="0"/>
              <a:t>b) v prokazatelné výši - </a:t>
            </a:r>
            <a:r>
              <a:rPr lang="cs-CZ" sz="3000" dirty="0" smtClean="0"/>
              <a:t>podle dokladů, které musí souviset s podnikatelskou činností</a:t>
            </a:r>
          </a:p>
          <a:p>
            <a:pPr marL="0" lvl="4" indent="0" fontAlgn="auto">
              <a:spcAft>
                <a:spcPts val="0"/>
              </a:spcAft>
              <a:buFont typeface="Arial" pitchFamily="34" charset="0"/>
              <a:buNone/>
              <a:tabLst>
                <a:tab pos="1793875" algn="l"/>
              </a:tabLst>
              <a:defRPr/>
            </a:pPr>
            <a:r>
              <a:rPr lang="cs-CZ" sz="3000" b="1" dirty="0" smtClean="0">
                <a:solidFill>
                  <a:srgbClr val="FF0000"/>
                </a:solidFill>
              </a:rPr>
              <a:t>Sazba daně je nyní 15 %.</a:t>
            </a:r>
            <a:r>
              <a:rPr lang="cs-CZ" sz="3000" dirty="0" smtClean="0"/>
              <a:t>	</a:t>
            </a:r>
            <a:endParaRPr lang="cs-CZ" sz="3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850" y="549275"/>
            <a:ext cx="8686800" cy="736600"/>
          </a:xfrm>
        </p:spPr>
        <p:txBody>
          <a:bodyPr rtlCol="0">
            <a:normAutofit fontScale="9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800" b="1" dirty="0" smtClean="0">
                <a:solidFill>
                  <a:srgbClr val="4E3B30"/>
                </a:solidFill>
                <a:latin typeface="Franklin Gothic Book" pitchFamily="34" charset="0"/>
              </a:rPr>
              <a:t/>
            </a:r>
            <a:br>
              <a:rPr lang="cs-CZ" sz="1800" b="1" dirty="0" smtClean="0">
                <a:solidFill>
                  <a:srgbClr val="4E3B30"/>
                </a:solidFill>
                <a:latin typeface="Franklin Gothic Book" pitchFamily="34" charset="0"/>
              </a:rPr>
            </a:br>
            <a:r>
              <a:rPr lang="cs-CZ" sz="3300" b="1" dirty="0" smtClean="0">
                <a:latin typeface="+mn-lt"/>
                <a:ea typeface="+mn-ea"/>
                <a:cs typeface="+mn-cs"/>
              </a:rPr>
              <a:t>DAŇ Z PŘÍJMŮ PRÁVNICKÝCH OSOB</a:t>
            </a:r>
            <a:r>
              <a:rPr lang="cs-CZ" sz="1800" b="1" dirty="0" smtClean="0">
                <a:solidFill>
                  <a:srgbClr val="4E3B30"/>
                </a:solidFill>
                <a:latin typeface="Franklin Gothic Book" pitchFamily="34" charset="0"/>
              </a:rPr>
              <a:t/>
            </a:r>
            <a:br>
              <a:rPr lang="cs-CZ" sz="1800" b="1" dirty="0" smtClean="0">
                <a:solidFill>
                  <a:srgbClr val="4E3B30"/>
                </a:solidFill>
                <a:latin typeface="Franklin Gothic Book" pitchFamily="34" charset="0"/>
              </a:rPr>
            </a:br>
            <a:endParaRPr lang="cs-CZ" sz="3200" dirty="0" smtClean="0"/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285750" y="1143000"/>
            <a:ext cx="8686800" cy="5164138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endParaRPr lang="cs-CZ" sz="2000" smtClean="0"/>
          </a:p>
          <a:p>
            <a:pPr marL="0" indent="0">
              <a:buFont typeface="Wingdings 2" pitchFamily="18" charset="2"/>
              <a:buNone/>
            </a:pPr>
            <a:r>
              <a:rPr lang="cs-CZ" sz="3000" smtClean="0"/>
              <a:t>- poplatníky jsou osoby, které nejsou FO (a. s., s. r. o., družstvo …)</a:t>
            </a:r>
          </a:p>
          <a:p>
            <a:pPr marL="0" indent="0">
              <a:buFont typeface="Wingdings 2" pitchFamily="18" charset="2"/>
              <a:buNone/>
            </a:pPr>
            <a:r>
              <a:rPr lang="cs-CZ" sz="3000" smtClean="0"/>
              <a:t>- předmětem daně jsou výnosy z veškeré činnosti</a:t>
            </a:r>
            <a:r>
              <a:rPr lang="cs-CZ" sz="3000" smtClean="0">
                <a:latin typeface="Arial" charset="0"/>
              </a:rPr>
              <a:t>                      </a:t>
            </a:r>
            <a:r>
              <a:rPr lang="cs-CZ" sz="3000" smtClean="0"/>
              <a:t> a z nakládání s veškerým majetkem</a:t>
            </a:r>
          </a:p>
          <a:p>
            <a:pPr marL="0" indent="0">
              <a:buFontTx/>
              <a:buChar char="-"/>
            </a:pPr>
            <a:r>
              <a:rPr lang="cs-CZ" sz="3000" smtClean="0"/>
              <a:t> základem daně je hospodářský výsledek </a:t>
            </a:r>
          </a:p>
          <a:p>
            <a:pPr marL="0" indent="0">
              <a:buFont typeface="Arial" charset="0"/>
              <a:buNone/>
            </a:pPr>
            <a:r>
              <a:rPr lang="cs-CZ" sz="3000" smtClean="0"/>
              <a:t>(</a:t>
            </a:r>
            <a:r>
              <a:rPr lang="cs-CZ" sz="3000" b="1" smtClean="0"/>
              <a:t>příjmy – výdaje </a:t>
            </a:r>
            <a:r>
              <a:rPr lang="cs-CZ" sz="3000" smtClean="0"/>
              <a:t>prokazatelně vynaložené na dosažení těchto příjmů)</a:t>
            </a:r>
          </a:p>
          <a:p>
            <a:pPr marL="0" indent="0">
              <a:buFontTx/>
              <a:buChar char="-"/>
            </a:pPr>
            <a:r>
              <a:rPr lang="cs-CZ" sz="3000" smtClean="0"/>
              <a:t> sazba daně je nyní 19 %</a:t>
            </a:r>
          </a:p>
          <a:p>
            <a:pPr marL="0" indent="0">
              <a:buFontTx/>
              <a:buChar char="-"/>
            </a:pPr>
            <a:endParaRPr lang="cs-CZ" sz="3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i="1" smtClean="0"/>
              <a:t>POUŽITÉ ZDROJE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smtClean="0"/>
              <a:t>MACH, Josef. </a:t>
            </a:r>
            <a:r>
              <a:rPr lang="cs-CZ" sz="2000" i="1" smtClean="0"/>
              <a:t>Ekonomika pro střední odborná učiliště obor kuchař/číšník</a:t>
            </a:r>
            <a:r>
              <a:rPr lang="cs-CZ" sz="2000" smtClean="0"/>
              <a:t>. Vyd. 1. Praha: Fortuna, 2000. ISBN 80-716-8729-4. </a:t>
            </a:r>
          </a:p>
          <a:p>
            <a:r>
              <a:rPr lang="cs-CZ" sz="2000" smtClean="0"/>
              <a:t>PALYZOVÁ, Martina a Romana LEŠENAROVÁ. </a:t>
            </a:r>
            <a:r>
              <a:rPr lang="cs-CZ" sz="2000" i="1" smtClean="0"/>
              <a:t>Ekonomika 3 pro střední a vyšší hotelové školy</a:t>
            </a:r>
            <a:r>
              <a:rPr lang="cs-CZ" sz="2000" smtClean="0"/>
              <a:t>. 1. vyd. Praha: Fortuna, 2004, 159 s. ISBN 80-716-8897-5. 75 s. ISBN 978-80-7373-062-8</a:t>
            </a:r>
          </a:p>
          <a:p>
            <a:r>
              <a:rPr lang="cs-CZ" sz="2000" smtClean="0"/>
              <a:t>Paušální výdaje procentem. [online]. [cit. 2013-01-06]. Dostupné z: </a:t>
            </a:r>
            <a:r>
              <a:rPr lang="cs-CZ" sz="2000" smtClean="0">
                <a:hlinkClick r:id="rId2"/>
              </a:rPr>
              <a:t>http://www.jakpodnikat.cz/pausalni-vydaje-procentem.php</a:t>
            </a:r>
            <a:endParaRPr lang="cs-CZ" sz="2000" smtClean="0">
              <a:latin typeface="Arial" charset="0"/>
            </a:endParaRPr>
          </a:p>
          <a:p>
            <a:r>
              <a:rPr lang="cs-CZ" sz="2000" smtClean="0">
                <a:hlinkClick r:id="rId3"/>
              </a:rPr>
              <a:t>www.office.microsoft.com</a:t>
            </a:r>
            <a:endParaRPr lang="cs-CZ" sz="2000" smtClean="0"/>
          </a:p>
          <a:p>
            <a:endParaRPr lang="cs-CZ" sz="2000" smtClean="0"/>
          </a:p>
          <a:p>
            <a:pPr>
              <a:buFont typeface="Arial" charset="0"/>
              <a:buNone/>
            </a:pPr>
            <a:endParaRPr lang="cs-CZ" sz="20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431</Words>
  <PresentationFormat>On-screen Show (4:3)</PresentationFormat>
  <Paragraphs>51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Calibri</vt:lpstr>
      <vt:lpstr>Arial</vt:lpstr>
      <vt:lpstr>Times New Roman</vt:lpstr>
      <vt:lpstr>Wingdings 2</vt:lpstr>
      <vt:lpstr>Franklin Gothic Book</vt:lpstr>
      <vt:lpstr>Motiv sady Office</vt:lpstr>
      <vt:lpstr>Snímek 1</vt:lpstr>
      <vt:lpstr>Snímek 2</vt:lpstr>
      <vt:lpstr>Daň z příjmů</vt:lpstr>
      <vt:lpstr>Předmět DPFO:</vt:lpstr>
      <vt:lpstr>Snímek 5</vt:lpstr>
      <vt:lpstr>Uplatnění výdajů</vt:lpstr>
      <vt:lpstr> DAŇ Z PŘÍJMŮ PRÁVNICKÝCH OSOB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Daň z příjmů</dc:title>
  <dc:creator>Jindřiška</dc:creator>
  <cp:lastModifiedBy>DUM</cp:lastModifiedBy>
  <cp:revision>17</cp:revision>
  <dcterms:created xsi:type="dcterms:W3CDTF">2013-03-29T15:28:11Z</dcterms:created>
  <dcterms:modified xsi:type="dcterms:W3CDTF">2013-06-16T16:44:26Z</dcterms:modified>
</cp:coreProperties>
</file>