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65" r:id="rId3"/>
    <p:sldId id="257" r:id="rId4"/>
    <p:sldId id="262" r:id="rId5"/>
    <p:sldId id="260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EBB8E6-D6C3-4B15-8094-D42B2B6C7F46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436D4F-F5A9-47E8-B4B4-86D8853F6D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76106088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Ing. Jindřiška</a:t>
                      </a:r>
                      <a:r>
                        <a:rPr lang="cs-CZ" baseline="0" dirty="0" smtClean="0"/>
                        <a:t> Baronová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Ekonomika - Daně 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ČK3B</a:t>
                      </a:r>
                      <a:r>
                        <a:rPr lang="cs-CZ" baseline="0" dirty="0" smtClean="0"/>
                        <a:t> – III. ročník, učební obor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Březen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57158" y="285728"/>
            <a:ext cx="8229600" cy="619283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Anotace:</a:t>
            </a:r>
          </a:p>
          <a:p>
            <a:pPr>
              <a:buNone/>
            </a:pPr>
            <a:r>
              <a:rPr lang="cs-CZ" dirty="0" smtClean="0"/>
              <a:t>	Tento digitální učební materiál je zpracován k výuce ekonomiky ve 3. ročníku (tematický okruh daně a daňová soustava) pro učební obory 65-51-H/01 Kuchař-číšník, 65-51-H/01 Číšník, 65-51-H/01 Kuchař.</a:t>
            </a:r>
          </a:p>
          <a:p>
            <a:pPr>
              <a:spcAft>
                <a:spcPts val="600"/>
              </a:spcAft>
              <a:buNone/>
            </a:pPr>
            <a:r>
              <a:rPr lang="cs-CZ" dirty="0" smtClean="0"/>
              <a:t>	Materiál charakterizuje daň silniční, kdo je poplatníkem, co je předmětem a základem daně.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/>
              <a:t>Metodické pokyny:</a:t>
            </a:r>
          </a:p>
          <a:p>
            <a:pPr>
              <a:buNone/>
            </a:pPr>
            <a:r>
              <a:rPr lang="cs-CZ" dirty="0" smtClean="0"/>
              <a:t>	Materiál je vytvořen jako prezentace v programu MS PowerPoint. Pro jeho využití je potřeba mít k dispozici počítač nebo notebook, dataprojektor, promítací plochu a příslušné programové vybavení.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DAŇ SILNIČNÍ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29222"/>
          </a:xfrm>
        </p:spPr>
        <p:txBody>
          <a:bodyPr>
            <a:normAutofit fontScale="92500" lnSpcReduction="10000"/>
          </a:bodyPr>
          <a:lstStyle/>
          <a:p>
            <a:pPr marL="0" indent="0"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pl-PL" sz="3400" dirty="0" smtClean="0"/>
              <a:t> </a:t>
            </a:r>
            <a:r>
              <a:rPr lang="pl-PL" sz="3700" dirty="0" smtClean="0"/>
              <a:t>upravuje</a:t>
            </a:r>
            <a:r>
              <a:rPr lang="pl-PL" sz="3700" b="1" dirty="0" smtClean="0"/>
              <a:t> Zákon č. 16/1993 Sb., o dani silniční </a:t>
            </a:r>
          </a:p>
          <a:p>
            <a:pPr marL="0" indent="0"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cs-CZ" sz="3700" dirty="0" smtClean="0"/>
              <a:t> předmětem daně jsou </a:t>
            </a:r>
            <a:r>
              <a:rPr lang="cs-CZ" sz="3700" b="1" dirty="0" smtClean="0"/>
              <a:t>veškerá vozidla</a:t>
            </a:r>
            <a:r>
              <a:rPr lang="cs-CZ" sz="3700" dirty="0" smtClean="0"/>
              <a:t>, kterým byla přidělena SPZ  a jsou </a:t>
            </a:r>
            <a:r>
              <a:rPr lang="cs-CZ" sz="3700" b="1" dirty="0" smtClean="0"/>
              <a:t>využívána k podnikání.</a:t>
            </a:r>
            <a:endParaRPr lang="cs-CZ" sz="3700" dirty="0" smtClean="0"/>
          </a:p>
          <a:p>
            <a:pPr marL="0" indent="0"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cs-CZ" sz="3700" dirty="0" smtClean="0"/>
              <a:t> platí ji (poplatníkem je) </a:t>
            </a:r>
            <a:r>
              <a:rPr lang="cs-CZ" sz="3700" b="1" dirty="0" smtClean="0"/>
              <a:t>držitel vozidla </a:t>
            </a:r>
            <a:r>
              <a:rPr lang="cs-CZ" sz="3700" dirty="0" smtClean="0"/>
              <a:t>zapsaný v technickém průkazu vozidla.</a:t>
            </a:r>
          </a:p>
          <a:p>
            <a:pPr marL="0" indent="0"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cs-CZ" sz="3000" i="1" dirty="0" smtClean="0"/>
              <a:t>poplatníkem daně je rovněž zaměstnavatel, pokud vyplácí cestovní náhrady svému zaměstnanci za použití osobního automobilu. </a:t>
            </a:r>
          </a:p>
          <a:p>
            <a:pPr marL="0" indent="0">
              <a:buClr>
                <a:srgbClr val="00B050"/>
              </a:buClr>
              <a:buFont typeface="Wingdings" pitchFamily="2" charset="2"/>
              <a:buChar char="Ø"/>
              <a:defRPr/>
            </a:pPr>
            <a:endParaRPr lang="cs-CZ" sz="34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indřiška\AppData\Local\Microsoft\Windows\Temporary Internet Files\Content.IE5\4XBYK4QA\MC900214972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5000636"/>
            <a:ext cx="2381061" cy="1348966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>
              <a:buClr>
                <a:srgbClr val="00B050"/>
              </a:buClr>
              <a:buFont typeface="Wingdings" pitchFamily="2" charset="2"/>
              <a:buChar char="Ø"/>
            </a:pPr>
            <a:r>
              <a:rPr lang="cs-CZ" sz="3400" dirty="0" smtClean="0"/>
              <a:t>od daně jsou </a:t>
            </a:r>
            <a:r>
              <a:rPr lang="cs-CZ" sz="3400" b="1" dirty="0" smtClean="0"/>
              <a:t>osvobozena</a:t>
            </a:r>
            <a:r>
              <a:rPr lang="cs-CZ" sz="3400" dirty="0" smtClean="0"/>
              <a:t> vozidla jednostopá, diplomatická, vozidla MHD, vozidla zdravotní péče, požární ochrany, aj.</a:t>
            </a:r>
          </a:p>
          <a:p>
            <a:pPr>
              <a:buClr>
                <a:srgbClr val="00B050"/>
              </a:buClr>
              <a:buFont typeface="Wingdings" pitchFamily="2" charset="2"/>
              <a:buChar char="Ø"/>
            </a:pPr>
            <a:endParaRPr lang="cs-CZ" sz="3400" dirty="0" smtClean="0"/>
          </a:p>
          <a:p>
            <a:pPr>
              <a:buClr>
                <a:srgbClr val="00B050"/>
              </a:buClr>
              <a:buFont typeface="Wingdings" pitchFamily="2" charset="2"/>
              <a:buChar char="Ø"/>
            </a:pPr>
            <a:endParaRPr lang="cs-CZ" sz="2000" dirty="0" smtClean="0"/>
          </a:p>
          <a:p>
            <a:pPr>
              <a:buClr>
                <a:srgbClr val="00B050"/>
              </a:buClr>
              <a:buFont typeface="Wingdings" pitchFamily="2" charset="2"/>
              <a:buChar char="Ø"/>
            </a:pPr>
            <a:r>
              <a:rPr lang="cs-CZ" sz="3400" b="1" dirty="0" smtClean="0"/>
              <a:t>předmětem daně nejsou </a:t>
            </a:r>
            <a:r>
              <a:rPr lang="cs-CZ" sz="3400" dirty="0" smtClean="0"/>
              <a:t>např. speciální pásové automobily, zemědělské a lesnické traktory a jejich přípojná vozidla apod.</a:t>
            </a:r>
          </a:p>
          <a:p>
            <a:pPr>
              <a:buClr>
                <a:srgbClr val="00B050"/>
              </a:buClr>
              <a:buFont typeface="Wingdings" pitchFamily="2" charset="2"/>
              <a:buChar char="Ø"/>
            </a:pPr>
            <a:endParaRPr lang="cs-CZ" sz="3400" dirty="0"/>
          </a:p>
        </p:txBody>
      </p:sp>
      <p:pic>
        <p:nvPicPr>
          <p:cNvPr id="4" name="Picture 3" descr="C:\Program Files\Microsoft Office\MEDIA\CAGCAT10\j0211949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2571744"/>
            <a:ext cx="152558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3143240" y="3571876"/>
            <a:ext cx="4357718" cy="221457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401080" cy="4714908"/>
          </a:xfrm>
        </p:spPr>
        <p:txBody>
          <a:bodyPr>
            <a:normAutofit/>
          </a:bodyPr>
          <a:lstStyle/>
          <a:p>
            <a:pPr>
              <a:buFontTx/>
              <a:buChar char="-"/>
              <a:defRPr/>
            </a:pPr>
            <a:r>
              <a:rPr lang="cs-CZ" sz="3000" dirty="0" smtClean="0"/>
              <a:t>u osobních aut z objemu válců v cm</a:t>
            </a:r>
            <a:r>
              <a:rPr lang="cs-CZ" sz="3000" baseline="30000" dirty="0" smtClean="0"/>
              <a:t>3</a:t>
            </a:r>
            <a:endParaRPr lang="cs-CZ" sz="3000" dirty="0" smtClean="0"/>
          </a:p>
          <a:p>
            <a:pPr>
              <a:buFontTx/>
              <a:buChar char="-"/>
              <a:defRPr/>
            </a:pPr>
            <a:r>
              <a:rPr lang="cs-CZ" sz="3000" dirty="0" smtClean="0"/>
              <a:t>u nákladních vozidel z celkové hmotnosti a počtu náprav</a:t>
            </a:r>
            <a:r>
              <a:rPr lang="cs-CZ" sz="2800" dirty="0" smtClean="0"/>
              <a:t>	</a:t>
            </a:r>
          </a:p>
          <a:p>
            <a:pPr>
              <a:buFontTx/>
              <a:buChar char="-"/>
              <a:defRPr/>
            </a:pPr>
            <a:endParaRPr lang="cs-CZ" sz="2000" dirty="0" smtClean="0"/>
          </a:p>
          <a:p>
            <a:pPr>
              <a:buNone/>
              <a:defRPr/>
            </a:pPr>
            <a:r>
              <a:rPr lang="cs-CZ" sz="2000" dirty="0" smtClean="0"/>
              <a:t>	UKÁZKA SAZEB PRO OSOBNÍ VOZIDLA</a:t>
            </a:r>
          </a:p>
          <a:p>
            <a:pPr>
              <a:buNone/>
              <a:defRPr/>
            </a:pPr>
            <a:r>
              <a:rPr lang="cs-CZ" sz="2000" dirty="0" smtClean="0"/>
              <a:t> 				do 800 cm</a:t>
            </a:r>
            <a:r>
              <a:rPr lang="cs-CZ" sz="2000" baseline="30000" dirty="0" smtClean="0"/>
              <a:t>3	</a:t>
            </a:r>
            <a:r>
              <a:rPr lang="cs-CZ" sz="2000" dirty="0" smtClean="0"/>
              <a:t>                    1 200 Kč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/>
              <a:t>				nad 800 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 do 1250 cm</a:t>
            </a:r>
            <a:r>
              <a:rPr lang="cs-CZ" sz="2000" baseline="30000" dirty="0" smtClean="0"/>
              <a:t>3  </a:t>
            </a:r>
            <a:r>
              <a:rPr lang="cs-CZ" sz="2000" dirty="0" smtClean="0"/>
              <a:t>     1 800 Kč 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/>
              <a:t>			                nad 1250 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 do 1500 cm</a:t>
            </a:r>
            <a:r>
              <a:rPr lang="cs-CZ" sz="2000" baseline="30000" dirty="0" smtClean="0"/>
              <a:t>3 </a:t>
            </a:r>
            <a:r>
              <a:rPr lang="cs-CZ" sz="2000" dirty="0" smtClean="0"/>
              <a:t>   2 400 Kč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/>
              <a:t>				nad 1500 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 do 2000 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    3 000 Kč 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/>
              <a:t>				nad 2000 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 do 3000 cm</a:t>
            </a:r>
            <a:r>
              <a:rPr lang="cs-CZ" sz="2000" baseline="30000" dirty="0" smtClean="0"/>
              <a:t>3 </a:t>
            </a:r>
            <a:r>
              <a:rPr lang="cs-CZ" sz="2000" dirty="0" smtClean="0"/>
              <a:t>   3 600 Kč</a:t>
            </a:r>
          </a:p>
          <a:p>
            <a:pPr>
              <a:buFont typeface="Wingdings 2" pitchFamily="18" charset="2"/>
              <a:buNone/>
              <a:defRPr/>
            </a:pPr>
            <a:r>
              <a:rPr lang="cs-CZ" sz="2000" dirty="0" smtClean="0"/>
              <a:t>				nad 3000 cm</a:t>
            </a:r>
            <a:r>
              <a:rPr lang="cs-CZ" sz="2000" baseline="30000" dirty="0" smtClean="0"/>
              <a:t>3  	</a:t>
            </a:r>
            <a:r>
              <a:rPr lang="cs-CZ" sz="2000" dirty="0" smtClean="0"/>
              <a:t>                    4 200 Kč</a:t>
            </a:r>
            <a:endParaRPr lang="cs-CZ" sz="2000" dirty="0"/>
          </a:p>
        </p:txBody>
      </p:sp>
      <p:sp>
        <p:nvSpPr>
          <p:cNvPr id="8" name="Šipka doprava 7"/>
          <p:cNvSpPr/>
          <p:nvPr/>
        </p:nvSpPr>
        <p:spPr>
          <a:xfrm>
            <a:off x="2285984" y="3643314"/>
            <a:ext cx="500063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8440" name="Picture 7" descr="C:\Users\Jindřiška\AppData\Local\Microsoft\Windows\Temporary Internet Files\Content.IE5\4XBYK4QA\MC90005363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429132"/>
            <a:ext cx="1700212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785818"/>
          </a:xfrm>
        </p:spPr>
        <p:txBody>
          <a:bodyPr/>
          <a:lstStyle/>
          <a:p>
            <a:pPr algn="l"/>
            <a:r>
              <a:rPr lang="cs-CZ" dirty="0" smtClean="0"/>
              <a:t>Základ daně vychází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Použité zdroje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2000" dirty="0" smtClean="0"/>
              <a:t>KRÁLOVÁ, Irena a Jindřich SOUKUP. </a:t>
            </a:r>
            <a:r>
              <a:rPr lang="cs-CZ" sz="2000" i="1" dirty="0" smtClean="0"/>
              <a:t>Makroekonomie a hospodářská politika státu: pro střední a vyšší hotelové školy</a:t>
            </a:r>
            <a:r>
              <a:rPr lang="cs-CZ" sz="2000" dirty="0" smtClean="0"/>
              <a:t>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Praha: Fortuna, 2010, 175 s. ISBN 978-80-7373-062-8. </a:t>
            </a:r>
          </a:p>
          <a:p>
            <a:r>
              <a:rPr lang="cs-CZ" sz="2000" dirty="0" smtClean="0"/>
              <a:t>Zákon č. 16/1993 Sb., o dani silniční. [online]. [cit. 2013-03-10]. Dostupné z: http://business.center.</a:t>
            </a:r>
            <a:r>
              <a:rPr lang="cs-CZ" sz="2000" dirty="0" err="1" smtClean="0"/>
              <a:t>cz</a:t>
            </a:r>
            <a:r>
              <a:rPr lang="cs-CZ" sz="2000" dirty="0" smtClean="0"/>
              <a:t>/business/</a:t>
            </a:r>
            <a:r>
              <a:rPr lang="cs-CZ" sz="2000" dirty="0" err="1" smtClean="0"/>
              <a:t>pravo</a:t>
            </a:r>
            <a:r>
              <a:rPr lang="cs-CZ" sz="2000" dirty="0" smtClean="0"/>
              <a:t>/</a:t>
            </a:r>
            <a:r>
              <a:rPr lang="cs-CZ" sz="2000" dirty="0" err="1" smtClean="0"/>
              <a:t>zakony</a:t>
            </a:r>
            <a:r>
              <a:rPr lang="cs-CZ" sz="2000" dirty="0" smtClean="0"/>
              <a:t>/</a:t>
            </a:r>
            <a:r>
              <a:rPr lang="cs-CZ" sz="2000" dirty="0" err="1" smtClean="0"/>
              <a:t>silnicnidan</a:t>
            </a:r>
            <a:r>
              <a:rPr lang="cs-CZ" sz="2000" dirty="0" smtClean="0"/>
              <a:t>/</a:t>
            </a:r>
            <a:r>
              <a:rPr lang="cs-CZ" sz="2000" dirty="0" err="1" smtClean="0"/>
              <a:t>zakon.aspx</a:t>
            </a:r>
            <a:r>
              <a:rPr lang="cs-CZ" sz="2000" dirty="0" smtClean="0"/>
              <a:t> </a:t>
            </a:r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251</Words>
  <PresentationFormat>Předvádění na obrazovce (4:3)</PresentationFormat>
  <Paragraphs>44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DAŇ SILNIČNÍ</vt:lpstr>
      <vt:lpstr>Snímek 4</vt:lpstr>
      <vt:lpstr>Základ daně vychází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Jindřiška</dc:creator>
  <cp:lastModifiedBy>Jindřiška Baronová</cp:lastModifiedBy>
  <cp:revision>22</cp:revision>
  <dcterms:created xsi:type="dcterms:W3CDTF">2013-03-10T09:25:08Z</dcterms:created>
  <dcterms:modified xsi:type="dcterms:W3CDTF">2013-05-29T14:37:43Z</dcterms:modified>
</cp:coreProperties>
</file>