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4" r:id="rId3"/>
    <p:sldId id="257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74D0829-76E9-409C-A6C0-06A0A6FB5B94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BD1BA56-882E-4EB3-973C-F55437156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F88B0E-39BE-43F0-BF9D-0CA167A4E58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25007-2725-4868-ABCD-662832A1E3BC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851D4-A15C-4289-AF58-83CFC8404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AD619-4FC8-4CF2-A464-CBAA3A35F90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AC9BF-6774-47BC-A517-585929B1B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D63DE-A456-4305-BA6F-E9BDABC601C7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58CFE-8F09-4E81-8871-87B7715215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EB876-CF00-4147-81C3-65F9BA5B06A4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503DB-F886-4030-80AD-E309CC591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8C6F7-47F1-46A1-B9EA-72656610096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3E53F-4A8E-4C43-AACF-B634EA010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ADAF54-6ECA-4EA6-9E6A-D554926F3A22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44AF6-24D4-4CD0-95AA-9EE977EE9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089BD-4B0F-458E-BA71-69556642CE2A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01CB4-67D6-49A2-B906-86545602D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2C66F-BD9D-4BAC-9989-39EC8BFA557D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CACE3-7E96-4BD3-A458-2CE49C23B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D5EA1-03FB-4610-B80C-F20796A5549D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0EBDB-4620-46F2-9BBE-2EAE0C630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31F9B-519A-49D5-9891-AB663DB552B6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A9C9B-B993-4600-83CD-7089171A1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D7C2B-3A5D-49CC-B8CC-3F4C30B53DAB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3B8B8-2D1B-4266-9869-37B6D5F384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714BA5-DDD5-40B4-97C7-04C68121336C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D6C62F-9598-49F9-8164-9B0C2C1B43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525" cy="3163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Březen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285750"/>
            <a:ext cx="8229600" cy="6192838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Tento digitální učební materiál je zpracován k výuce ekonomiky ve 3. ročníku (tematický okruh daně a daňová soustava) pro učební obory 65-51-H/01 Kuchař-číšník, 65-51-H/01 Číšník, 65-51-H/01 Kuchař.</a:t>
            </a:r>
          </a:p>
          <a:p>
            <a:pPr fontAlgn="auto">
              <a:spcAft>
                <a:spcPts val="60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charakterizuje daň z nemovitostí </a:t>
            </a:r>
            <a:r>
              <a:rPr lang="cs-CZ" smtClean="0"/>
              <a:t>(pozemků a staveb), </a:t>
            </a:r>
            <a:r>
              <a:rPr lang="cs-CZ" dirty="0" smtClean="0"/>
              <a:t>kdo je poplatníkem, na čem je závislá výše daně, co je předmětem a základem daně.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6" descr="C:\Users\Jindřiška\AppData\Local\Microsoft\Windows\Temporary Internet Files\Content.IE5\VO0B1D07\MC9004151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4929188"/>
            <a:ext cx="1914525" cy="157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28675"/>
          </a:xfrm>
        </p:spPr>
        <p:txBody>
          <a:bodyPr/>
          <a:lstStyle/>
          <a:p>
            <a:r>
              <a:rPr lang="cs-CZ" smtClean="0"/>
              <a:t>Daň z nemovitostí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7543800" cy="486568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000" dirty="0" smtClean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Platí ji vlastníci </a:t>
            </a:r>
            <a:r>
              <a:rPr lang="cs-CZ" b="1" dirty="0" smtClean="0"/>
              <a:t>pozemků</a:t>
            </a:r>
            <a:r>
              <a:rPr lang="cs-CZ" dirty="0" smtClean="0"/>
              <a:t> a </a:t>
            </a:r>
            <a:r>
              <a:rPr lang="cs-CZ" b="1" dirty="0" smtClean="0"/>
              <a:t>staveb</a:t>
            </a:r>
            <a:r>
              <a:rPr lang="cs-CZ" dirty="0" smtClean="0"/>
              <a:t>, které jsou na území ČR zapsány do katastru nemovitostí.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závislá </a:t>
            </a:r>
            <a:r>
              <a:rPr lang="cs-CZ" b="1" dirty="0" smtClean="0"/>
              <a:t>na velikosti, poloze a účelu využívání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 daně jsou osvobozeny nemovitosti ve vlastnictví státu, obcí, církví, škol, zdravotnických zařízení, kulturní památky, (cesty, přehrady, rozvody, apod.).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Daň z pozemků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5750" y="1357313"/>
            <a:ext cx="8401050" cy="49291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400" smtClean="0"/>
              <a:t>Základem daně u pozemků (orné půdy, chmelnic, vinic, zahrad, ovocných sadů </a:t>
            </a:r>
            <a:r>
              <a:rPr lang="cs-CZ" sz="3400" smtClean="0">
                <a:latin typeface="Arial" charset="0"/>
              </a:rPr>
              <a:t>                </a:t>
            </a:r>
            <a:r>
              <a:rPr lang="cs-CZ" sz="3400" smtClean="0"/>
              <a:t>a trvalých travních porostů) je výměr pozemku v m</a:t>
            </a:r>
            <a:r>
              <a:rPr lang="cs-CZ" sz="3400" baseline="30000" smtClean="0"/>
              <a:t>2</a:t>
            </a:r>
            <a:r>
              <a:rPr lang="cs-CZ" sz="3400" smtClean="0"/>
              <a:t> násobený cenou půdy za 1 m</a:t>
            </a:r>
            <a:r>
              <a:rPr lang="cs-CZ" sz="3400" baseline="30000" smtClean="0"/>
              <a:t>2</a:t>
            </a:r>
            <a:r>
              <a:rPr lang="cs-CZ" sz="3400" smtClean="0"/>
              <a:t> (cena se odvíjí od bonity půdy a umístění pozemku a je stanovena ve vyhlášce).</a:t>
            </a:r>
          </a:p>
          <a:p>
            <a:pPr>
              <a:lnSpc>
                <a:spcPct val="90000"/>
              </a:lnSpc>
            </a:pPr>
            <a:r>
              <a:rPr lang="cs-CZ" sz="3400" smtClean="0"/>
              <a:t>Od daně je osvobozena např. také zemědělská půda, pokud není využívána</a:t>
            </a:r>
            <a:r>
              <a:rPr lang="cs-CZ" sz="3400" smtClean="0">
                <a:latin typeface="Arial" charset="0"/>
              </a:rPr>
              <a:t>                </a:t>
            </a:r>
            <a:r>
              <a:rPr lang="cs-CZ" sz="3400" smtClean="0"/>
              <a:t> k podnikání (orná půda, vinice, chmelnice, ovocné sady, trvalé travní porosty).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i="1" dirty="0" smtClean="0"/>
              <a:t>Ukázka ze zákona o dani z nemovitostí</a:t>
            </a:r>
            <a:endParaRPr lang="cs-CZ" i="1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500063" y="1857375"/>
            <a:ext cx="8229600" cy="3571875"/>
          </a:xfrm>
        </p:spPr>
        <p:txBody>
          <a:bodyPr/>
          <a:lstStyle/>
          <a:p>
            <a:r>
              <a:rPr lang="cs-CZ" i="1" smtClean="0"/>
              <a:t>Základem daně u pozemků hospodářských lesů a rybníků s intenzivním a průmyslovým chovem ryb je cena pozemku zjištěná podle platných cenových předpisů k 1. lednu zdaňovacího období nebo součin skutečné výměry pozemku v m</a:t>
            </a:r>
            <a:r>
              <a:rPr lang="cs-CZ" i="1" baseline="30000" smtClean="0"/>
              <a:t>2</a:t>
            </a:r>
            <a:r>
              <a:rPr lang="cs-CZ" i="1" smtClean="0"/>
              <a:t> a částky 3,80 Kč.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Daň ze staveb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0720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700" dirty="0" smtClean="0"/>
              <a:t>Základem daně ze staveb je zastavená plocha (výměra půdorysu) každé nadzemní části stavby v m</a:t>
            </a:r>
            <a:r>
              <a:rPr lang="cs-CZ" sz="3700" baseline="30000" dirty="0" smtClean="0"/>
              <a:t>2</a:t>
            </a:r>
            <a:r>
              <a:rPr lang="cs-CZ" sz="3700" dirty="0" smtClean="0"/>
              <a:t> 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i="1" dirty="0" smtClean="0"/>
              <a:t>Základem daně z bytu nebo ze samostatného nebytového prostoru je výměra podlahové plochy bytu v m</a:t>
            </a:r>
            <a:r>
              <a:rPr lang="cs-CZ" sz="2800" i="1" baseline="30000" dirty="0" smtClean="0"/>
              <a:t>2</a:t>
            </a:r>
            <a:r>
              <a:rPr lang="cs-CZ" sz="2800" i="1" dirty="0" smtClean="0"/>
              <a:t> (podle stavu k 1. lednu zdaňovacího období) vynásobená koeficientem 1,20.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/>
              <a:t>Sazby daně se liší podle účelu využití stavby</a:t>
            </a:r>
            <a:r>
              <a:rPr lang="cs-CZ" sz="34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dirty="0" smtClean="0">
                <a:solidFill>
                  <a:srgbClr val="FF0000"/>
                </a:solidFill>
              </a:rPr>
              <a:t>Do výše daně z nemovitostí mohou zasáhnou také obce, pokud stanoví koeficienty obecně závaznou vyhláškou.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smtClean="0"/>
              <a:t>Použité 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cs-CZ" sz="2000" i="1" smtClean="0"/>
              <a:t>KRÁLOVÁ, Irena a Jindřich SOUKUP. Makroekonomie a hospodářská politika státu: pro střední a vyšší hotelové školy. 1. vyd. Praha: Fortuna, 2010, 175 s. ISBN 978-80-7373-062-8. </a:t>
            </a:r>
          </a:p>
          <a:p>
            <a:r>
              <a:rPr lang="cs-CZ" sz="2000" i="1" smtClean="0"/>
              <a:t>Zákon č. 338/1992 Sb., o dani z nemovitostí. [online]. [cit. 2013-03-10]. Dostupné z: http://business.center.cz/business/pravo/zakony/dan_z_nemovitosti/cast2.aspx </a:t>
            </a:r>
            <a:endParaRPr lang="cs-CZ" sz="2000" i="1" smtClean="0">
              <a:latin typeface="Arial" charset="0"/>
            </a:endParaRPr>
          </a:p>
          <a:p>
            <a:r>
              <a:rPr lang="cs-CZ" sz="2000" i="1" smtClean="0"/>
              <a:t>www.office.microsoft.com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</TotalTime>
  <Words>402</Words>
  <PresentationFormat>On-screen Show (4:3)</PresentationFormat>
  <Paragraphs>40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Calibri</vt:lpstr>
      <vt:lpstr>Arial</vt:lpstr>
      <vt:lpstr>Times New Roman</vt:lpstr>
      <vt:lpstr>Wingdings 2</vt:lpstr>
      <vt:lpstr>Motiv sady Office</vt:lpstr>
      <vt:lpstr>Snímek 1</vt:lpstr>
      <vt:lpstr>Snímek 2</vt:lpstr>
      <vt:lpstr>Daň z nemovitostí</vt:lpstr>
      <vt:lpstr>Daň z pozemků</vt:lpstr>
      <vt:lpstr>Ukázka ze zákona o dani z nemovitostí</vt:lpstr>
      <vt:lpstr>Daň ze staveb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DUM</cp:lastModifiedBy>
  <cp:revision>30</cp:revision>
  <dcterms:created xsi:type="dcterms:W3CDTF">2013-03-10T09:27:35Z</dcterms:created>
  <dcterms:modified xsi:type="dcterms:W3CDTF">2013-06-16T16:48:52Z</dcterms:modified>
</cp:coreProperties>
</file>