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77" r:id="rId5"/>
    <p:sldId id="267" r:id="rId6"/>
    <p:sldId id="278" r:id="rId7"/>
    <p:sldId id="258" r:id="rId8"/>
    <p:sldId id="271" r:id="rId9"/>
    <p:sldId id="274" r:id="rId10"/>
    <p:sldId id="259" r:id="rId11"/>
    <p:sldId id="279" r:id="rId12"/>
    <p:sldId id="260" r:id="rId13"/>
    <p:sldId id="261" r:id="rId14"/>
    <p:sldId id="262" r:id="rId15"/>
    <p:sldId id="268" r:id="rId16"/>
    <p:sldId id="275" r:id="rId17"/>
    <p:sldId id="273" r:id="rId18"/>
    <p:sldId id="269" r:id="rId19"/>
    <p:sldId id="263" r:id="rId20"/>
    <p:sldId id="280" r:id="rId21"/>
    <p:sldId id="264" r:id="rId22"/>
    <p:sldId id="272" r:id="rId23"/>
    <p:sldId id="276" r:id="rId24"/>
    <p:sldId id="265" r:id="rId25"/>
    <p:sldId id="27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1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111347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096835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273308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091595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900454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965848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357024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459014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798357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537165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880014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95E02-E423-4AB7-A732-B8ECECCF6CC1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5C5DF4-5158-49F3-8D16-6295E9CC1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discovery.com/earth/exxon-valdez-110324.html" TargetMode="External"/><Relationship Id="rId2" Type="http://schemas.openxmlformats.org/officeDocument/2006/relationships/hyperlink" Target="http://gliving.com/exxon-balks-on-punitive-damages-for-valde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nnpost.com/stories/2008/02/22/962/as_exxon_valdez_case_heads_to_high_court_law_firm_hopes_25_billion_judgment_doesnt_run_aground" TargetMode="External"/><Relationship Id="rId5" Type="http://schemas.openxmlformats.org/officeDocument/2006/relationships/hyperlink" Target="http://www.ecsonwaldes.com/tanker_exxon.htm" TargetMode="External"/><Relationship Id="rId4" Type="http://schemas.openxmlformats.org/officeDocument/2006/relationships/hyperlink" Target="http://science5grade.blogspot.com/2010/04/exxon-valdez-oil-tanke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780928"/>
            <a:ext cx="7664896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VY_32_INOVACE_15_19_Exxon </a:t>
            </a:r>
            <a:r>
              <a:rPr lang="cs-CZ" dirty="0" err="1" smtClean="0">
                <a:solidFill>
                  <a:schemeClr val="tx1"/>
                </a:solidFill>
              </a:rPr>
              <a:t>Valdez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80745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Exxon </a:t>
            </a:r>
            <a:r>
              <a:rPr lang="cs-CZ" dirty="0" err="1" smtClean="0"/>
              <a:t>Valdez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Anotace: Prezentace může sloužit jako rozšiřující učivo k tématu Ekologické katastrofy</a:t>
            </a:r>
          </a:p>
          <a:p>
            <a:r>
              <a:rPr lang="cs-CZ" dirty="0" smtClean="0"/>
              <a:t>Autor: Mgr. Lenka </a:t>
            </a:r>
            <a:r>
              <a:rPr lang="cs-CZ" dirty="0" err="1" smtClean="0"/>
              <a:t>Kajabová</a:t>
            </a:r>
            <a:endParaRPr lang="cs-CZ" dirty="0" smtClean="0"/>
          </a:p>
          <a:p>
            <a:r>
              <a:rPr lang="cs-CZ" dirty="0" smtClean="0"/>
              <a:t>Předmět: Chemie</a:t>
            </a:r>
          </a:p>
          <a:p>
            <a:r>
              <a:rPr lang="cs-CZ" dirty="0" smtClean="0"/>
              <a:t>Očekávaný výstup: seznámit se s nebezpečím ekologických katastrof</a:t>
            </a:r>
          </a:p>
          <a:p>
            <a:r>
              <a:rPr lang="cs-CZ" dirty="0" smtClean="0"/>
              <a:t>Speciální vzdělávací potřeby: dataprojektor, interaktivní tabule</a:t>
            </a:r>
          </a:p>
          <a:p>
            <a:r>
              <a:rPr lang="cs-CZ" dirty="0" smtClean="0"/>
              <a:t>Klíčová slova: ekologické katastrofy</a:t>
            </a:r>
          </a:p>
          <a:p>
            <a:r>
              <a:rPr lang="cs-CZ" dirty="0" smtClean="0"/>
              <a:t>Druh učebního materiálu: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vzdělávání: základní vzdělávání – druhý stupeň</a:t>
            </a:r>
          </a:p>
          <a:p>
            <a:r>
              <a:rPr lang="cs-CZ" dirty="0" smtClean="0"/>
              <a:t>Typická věková skupina: 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7032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80928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Exxon </a:t>
            </a:r>
            <a:r>
              <a:rPr lang="cs-CZ" sz="9600" dirty="0" err="1" smtClean="0"/>
              <a:t>Valdez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6319783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-20329"/>
            <a:ext cx="9824547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02423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8035291" cy="53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42933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0199719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72048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r>
              <a:rPr lang="cs-CZ" dirty="0" smtClean="0"/>
              <a:t>tanker </a:t>
            </a:r>
            <a:r>
              <a:rPr lang="cs-CZ" dirty="0"/>
              <a:t>americké petrolejářské společnosti Exxon </a:t>
            </a:r>
            <a:r>
              <a:rPr lang="cs-CZ" dirty="0" smtClean="0"/>
              <a:t>Mobil</a:t>
            </a:r>
          </a:p>
          <a:p>
            <a:r>
              <a:rPr lang="cs-CZ" dirty="0"/>
              <a:t>ztroskotal 24. března 1989 okolo 21:00 na pobřeží Aljašky v zálivu prince Williama s plným nákladem </a:t>
            </a:r>
            <a:r>
              <a:rPr lang="cs-CZ" dirty="0" smtClean="0"/>
              <a:t>ropy</a:t>
            </a:r>
          </a:p>
          <a:p>
            <a:r>
              <a:rPr lang="cs-CZ" dirty="0" smtClean="0"/>
              <a:t>při </a:t>
            </a:r>
            <a:r>
              <a:rPr lang="cs-CZ" dirty="0"/>
              <a:t>katastrofě uniklo do moře přes 40 tisíc tun </a:t>
            </a:r>
            <a:r>
              <a:rPr lang="cs-CZ" dirty="0" smtClean="0"/>
              <a:t>ropy</a:t>
            </a:r>
          </a:p>
          <a:p>
            <a:r>
              <a:rPr lang="cs-CZ" dirty="0" smtClean="0"/>
              <a:t>byla </a:t>
            </a:r>
            <a:r>
              <a:rPr lang="cs-CZ" dirty="0"/>
              <a:t>jednou z největších ekologických </a:t>
            </a:r>
            <a:r>
              <a:rPr lang="cs-CZ" dirty="0" smtClean="0"/>
              <a:t>katastrof na světě </a:t>
            </a:r>
            <a:r>
              <a:rPr lang="cs-CZ" dirty="0"/>
              <a:t>zaviněných člověkem </a:t>
            </a:r>
          </a:p>
        </p:txBody>
      </p:sp>
    </p:spTree>
    <p:extLst>
      <p:ext uri="{BB962C8B-B14F-4D97-AF65-F5344CB8AC3E}">
        <p14:creationId xmlns:p14="http://schemas.microsoft.com/office/powerpoint/2010/main" val="36671001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9123612" cy="49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53281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18000"/>
            <a:ext cx="9356766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04430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Následky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4525963"/>
          </a:xfrm>
        </p:spPr>
        <p:txBody>
          <a:bodyPr/>
          <a:lstStyle/>
          <a:p>
            <a:pPr algn="ctr"/>
            <a:r>
              <a:rPr lang="cs-CZ" dirty="0"/>
              <a:t>smrt 250 000 mořských ptáků, 2800 mořských vyder, 300 tuleňů, 250 orlů, asi 22 kosatek a miliardy jiker lososů a </a:t>
            </a:r>
            <a:r>
              <a:rPr lang="cs-CZ" dirty="0" err="1"/>
              <a:t>herinků</a:t>
            </a:r>
            <a:r>
              <a:rPr lang="cs-CZ" dirty="0"/>
              <a:t>. Ropa také znečistila celé pobřeží a zapříčinila zničení většiny planktonu v oblasti.</a:t>
            </a:r>
          </a:p>
        </p:txBody>
      </p:sp>
    </p:spTree>
    <p:extLst>
      <p:ext uri="{BB962C8B-B14F-4D97-AF65-F5344CB8AC3E}">
        <p14:creationId xmlns:p14="http://schemas.microsoft.com/office/powerpoint/2010/main" val="8134519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0"/>
            <a:ext cx="454712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1327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8647973" cy="57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09574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Likvidace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4525963"/>
          </a:xfrm>
        </p:spPr>
        <p:txBody>
          <a:bodyPr/>
          <a:lstStyle/>
          <a:p>
            <a:pPr algn="ctr"/>
            <a:r>
              <a:rPr lang="cs-CZ" dirty="0"/>
              <a:t>Likvidace následků se </a:t>
            </a:r>
            <a:r>
              <a:rPr lang="cs-CZ" dirty="0" smtClean="0"/>
              <a:t>účastnilo </a:t>
            </a:r>
            <a:r>
              <a:rPr lang="cs-CZ" dirty="0"/>
              <a:t>více než 11 tisíc lidí. Stála asi 2 </a:t>
            </a:r>
            <a:r>
              <a:rPr lang="cs-CZ" dirty="0" smtClean="0"/>
              <a:t>miliardy </a:t>
            </a:r>
            <a:r>
              <a:rPr lang="cs-CZ" dirty="0"/>
              <a:t>dolarů. Havárie také způsobila ekonomický kolaps nedalekého na rybolovu závislého města Cordova.</a:t>
            </a:r>
          </a:p>
        </p:txBody>
      </p:sp>
    </p:spTree>
    <p:extLst>
      <p:ext uri="{BB962C8B-B14F-4D97-AF65-F5344CB8AC3E}">
        <p14:creationId xmlns:p14="http://schemas.microsoft.com/office/powerpoint/2010/main" val="10125886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8228535" cy="53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55215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463"/>
            <a:ext cx="9129067" cy="6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42388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8560" y="0"/>
            <a:ext cx="10378750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98203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191258" cy="63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77614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6" y="6927"/>
            <a:ext cx="4977637" cy="35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226" y="3402000"/>
            <a:ext cx="5111774" cy="34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484" y="708927"/>
            <a:ext cx="3966797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9" y="4176256"/>
            <a:ext cx="3834571" cy="20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67596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Další osud lodi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Po nehodě byl poškozený tanker odtažen v červnu 1989 do San Diega (zde byl také postaven). Muselo být opraveno nebo vyměněno 1600 tun ocelových plátů a cena opravy se vyšplhala na 30 miliónů dolarů. Po opravě trvající deset měsíců byl kvůli nežádoucí publicitě přejmenován na Exxon </a:t>
            </a:r>
            <a:r>
              <a:rPr lang="cs-CZ" dirty="0" err="1"/>
              <a:t>Mediterranean</a:t>
            </a:r>
            <a:r>
              <a:rPr lang="cs-CZ" dirty="0"/>
              <a:t> a později na </a:t>
            </a:r>
            <a:r>
              <a:rPr lang="cs-CZ" dirty="0" err="1"/>
              <a:t>SeaRiver</a:t>
            </a:r>
            <a:r>
              <a:rPr lang="cs-CZ" dirty="0"/>
              <a:t> </a:t>
            </a:r>
            <a:r>
              <a:rPr lang="cs-CZ" dirty="0" err="1"/>
              <a:t>Mediterranean</a:t>
            </a:r>
            <a:r>
              <a:rPr lang="cs-CZ" dirty="0"/>
              <a:t> a plul v oblasti Evropy a středního a dálného východu, pod vlajkou Marshallových ostrovů. V roce 2008 byl prodán hongkongské společnosti </a:t>
            </a:r>
            <a:r>
              <a:rPr lang="cs-CZ" dirty="0" err="1"/>
              <a:t>Hong</a:t>
            </a:r>
            <a:r>
              <a:rPr lang="cs-CZ" dirty="0"/>
              <a:t> Kong </a:t>
            </a:r>
            <a:r>
              <a:rPr lang="cs-CZ" dirty="0" err="1"/>
              <a:t>Bloom</a:t>
            </a:r>
            <a:r>
              <a:rPr lang="cs-CZ" dirty="0"/>
              <a:t> </a:t>
            </a:r>
            <a:r>
              <a:rPr lang="cs-CZ" dirty="0" err="1"/>
              <a:t>Shipping</a:t>
            </a:r>
            <a:r>
              <a:rPr lang="cs-CZ" dirty="0"/>
              <a:t>, přejmenován na </a:t>
            </a:r>
            <a:r>
              <a:rPr lang="cs-CZ" dirty="0" err="1"/>
              <a:t>Dong</a:t>
            </a:r>
            <a:r>
              <a:rPr lang="cs-CZ" dirty="0"/>
              <a:t> Fang </a:t>
            </a:r>
            <a:r>
              <a:rPr lang="cs-CZ" dirty="0" err="1"/>
              <a:t>Ocean</a:t>
            </a:r>
            <a:r>
              <a:rPr lang="cs-CZ" dirty="0"/>
              <a:t>, převeden pod panamskou vlajku a přestavěn pro přepravu železné rudy.</a:t>
            </a:r>
          </a:p>
        </p:txBody>
      </p:sp>
    </p:spTree>
    <p:extLst>
      <p:ext uri="{BB962C8B-B14F-4D97-AF65-F5344CB8AC3E}">
        <p14:creationId xmlns:p14="http://schemas.microsoft.com/office/powerpoint/2010/main" val="1811702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24" y="0"/>
            <a:ext cx="9250821" cy="70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48488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Spory o odškodné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5760640" cy="4525963"/>
          </a:xfrm>
        </p:spPr>
        <p:txBody>
          <a:bodyPr/>
          <a:lstStyle/>
          <a:p>
            <a:r>
              <a:rPr lang="cs-CZ" dirty="0"/>
              <a:t>Kapitán Joseph </a:t>
            </a:r>
            <a:r>
              <a:rPr lang="cs-CZ" dirty="0" err="1"/>
              <a:t>Hazelwood</a:t>
            </a:r>
            <a:r>
              <a:rPr lang="cs-CZ" dirty="0"/>
              <a:t> byl v roce 1991 shledán vinným </a:t>
            </a:r>
            <a:r>
              <a:rPr lang="cs-CZ" dirty="0" smtClean="0"/>
              <a:t>ze </a:t>
            </a:r>
            <a:r>
              <a:rPr lang="cs-CZ" dirty="0"/>
              <a:t>zavinění nehody z nedbalosti; nepodařilo se prokázat podezření, že by během plavby pil alkohol. Odsouzen byl k pokutě 50 000 dolarů a k 1000 hodinám veřejně prospěšných prací.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72"/>
          <a:stretch/>
        </p:blipFill>
        <p:spPr bwMode="auto">
          <a:xfrm>
            <a:off x="6370500" y="1352576"/>
            <a:ext cx="2400000" cy="2705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307" y="4243216"/>
            <a:ext cx="2484000" cy="24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59408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16632"/>
            <a:ext cx="9131713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03727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188640"/>
            <a:ext cx="9412216" cy="64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79045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Soud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r>
              <a:rPr lang="cs-CZ" dirty="0" smtClean="0"/>
              <a:t>V červnu </a:t>
            </a:r>
            <a:r>
              <a:rPr lang="cs-CZ" dirty="0"/>
              <a:t>2009 odvolací soud v San Francisku potvrdil verdikt jiného soudu z června 2008 a odsoudil společnost Exxon k zaplacení 507,5 milionu dolarů (cca 9,8 miliardy Kč). Soud také stanovil, že postižení mají právo požadovat z odškodného o úrok 5,9 % ročně od pravomocného rozhodnutí z roku 1996.</a:t>
            </a:r>
          </a:p>
        </p:txBody>
      </p:sp>
    </p:spTree>
    <p:extLst>
      <p:ext uri="{BB962C8B-B14F-4D97-AF65-F5344CB8AC3E}">
        <p14:creationId xmlns:p14="http://schemas.microsoft.com/office/powerpoint/2010/main" val="11792344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600">
                <a:hlinkClick r:id="rId2"/>
              </a:rPr>
              <a:t>http://cs.wikipedia.org/wiki/Exxon_Valdez</a:t>
            </a:r>
          </a:p>
          <a:p>
            <a:r>
              <a:rPr lang="cs-CZ" sz="2600" dirty="0" smtClean="0">
                <a:hlinkClick r:id="rId2"/>
              </a:rPr>
              <a:t>http</a:t>
            </a:r>
            <a:r>
              <a:rPr lang="cs-CZ" sz="2600" dirty="0">
                <a:hlinkClick r:id="rId2"/>
              </a:rPr>
              <a:t>://www.minnpost.com/stories/2008/02/22/962/as_exxon_valdez_case_heads_to_high_court_law_firm_hopes_25_billion_judgment_doesnt_run_aground</a:t>
            </a:r>
          </a:p>
          <a:p>
            <a:r>
              <a:rPr lang="cs-CZ" sz="2600" dirty="0" smtClean="0">
                <a:hlinkClick r:id="rId2"/>
              </a:rPr>
              <a:t>http</a:t>
            </a:r>
            <a:r>
              <a:rPr lang="cs-CZ" sz="2600" dirty="0">
                <a:hlinkClick r:id="rId2"/>
              </a:rPr>
              <a:t>://gliving.com/exxon-balks-on-punitive-damages-for-valdez</a:t>
            </a:r>
            <a:r>
              <a:rPr lang="cs-CZ" sz="2600" dirty="0" smtClean="0">
                <a:hlinkClick r:id="rId2"/>
              </a:rPr>
              <a:t>/</a:t>
            </a:r>
            <a:endParaRPr lang="cs-CZ" sz="2600" dirty="0" smtClean="0"/>
          </a:p>
          <a:p>
            <a:r>
              <a:rPr lang="cs-CZ" sz="2600" dirty="0">
                <a:hlinkClick r:id="rId3"/>
              </a:rPr>
              <a:t>http://</a:t>
            </a:r>
            <a:r>
              <a:rPr lang="cs-CZ" sz="2600" dirty="0" smtClean="0">
                <a:hlinkClick r:id="rId3"/>
              </a:rPr>
              <a:t>news.discovery.com/earth/exxon-valdez-110324.html</a:t>
            </a:r>
            <a:endParaRPr lang="cs-CZ" sz="2600" dirty="0" smtClean="0"/>
          </a:p>
          <a:p>
            <a:r>
              <a:rPr lang="cs-CZ" sz="2600" dirty="0">
                <a:hlinkClick r:id="rId4"/>
              </a:rPr>
              <a:t>http://</a:t>
            </a:r>
            <a:r>
              <a:rPr lang="cs-CZ" sz="2600" dirty="0" smtClean="0">
                <a:hlinkClick r:id="rId4"/>
              </a:rPr>
              <a:t>science5grade.blogspot.com/2010/04/exxon-valdez-oil-tanker.html</a:t>
            </a:r>
            <a:endParaRPr lang="cs-CZ" sz="2600" dirty="0" smtClean="0"/>
          </a:p>
          <a:p>
            <a:r>
              <a:rPr lang="cs-CZ" sz="2600" dirty="0">
                <a:hlinkClick r:id="rId5"/>
              </a:rPr>
              <a:t>http://</a:t>
            </a:r>
            <a:r>
              <a:rPr lang="cs-CZ" sz="2600" dirty="0" smtClean="0">
                <a:hlinkClick r:id="rId5"/>
              </a:rPr>
              <a:t>www.ecsonwaldes.com/tanker_exxon.htm</a:t>
            </a:r>
            <a:endParaRPr lang="cs-CZ" sz="2600" dirty="0" smtClean="0"/>
          </a:p>
          <a:p>
            <a:r>
              <a:rPr lang="cs-CZ" sz="2600" dirty="0">
                <a:hlinkClick r:id="rId6"/>
              </a:rPr>
              <a:t>http://</a:t>
            </a:r>
            <a:r>
              <a:rPr lang="cs-CZ" sz="2600" dirty="0" smtClean="0">
                <a:hlinkClick r:id="rId6"/>
              </a:rPr>
              <a:t>www.minnpost.com/stories/2008/02/22/962/as_exxon_valdez_case_heads_to_high_court_law_firm_hopes_25_billion_judgment_doesnt_run_aground</a:t>
            </a:r>
            <a:endParaRPr lang="cs-CZ" sz="2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6151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417</Words>
  <Application>Microsoft Office PowerPoint</Application>
  <PresentationFormat>Předvádění na obrazovce (4:3)</PresentationFormat>
  <Paragraphs>39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Šablona 32</vt:lpstr>
      <vt:lpstr>Exxon Valdez</vt:lpstr>
      <vt:lpstr>Exxon Valdez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Následky</vt:lpstr>
      <vt:lpstr>Prezentace aplikace PowerPoint</vt:lpstr>
      <vt:lpstr>Prezentace aplikace PowerPoint</vt:lpstr>
      <vt:lpstr>Likvidace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Další osud lodi</vt:lpstr>
      <vt:lpstr>Prezentace aplikace PowerPoint</vt:lpstr>
      <vt:lpstr>Spory o odškodné</vt:lpstr>
      <vt:lpstr>Prezentace aplikace PowerPoint</vt:lpstr>
      <vt:lpstr>Prezentace aplikace PowerPoint</vt:lpstr>
      <vt:lpstr>Soud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51</cp:revision>
  <dcterms:created xsi:type="dcterms:W3CDTF">2011-11-07T19:38:16Z</dcterms:created>
  <dcterms:modified xsi:type="dcterms:W3CDTF">2011-11-08T17:32:55Z</dcterms:modified>
</cp:coreProperties>
</file>