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5" r:id="rId2"/>
    <p:sldId id="266" r:id="rId3"/>
    <p:sldId id="258" r:id="rId4"/>
    <p:sldId id="261" r:id="rId5"/>
    <p:sldId id="257" r:id="rId6"/>
    <p:sldId id="263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64072F4-F414-4146-A67A-3363CF02E870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44C0A58-23CB-40DF-A89E-27D0B39A3D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BD38C64-D94A-4834-AEEA-73A40AF8317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DDD97-A3CD-491F-9218-3F50ECEA9B54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873887-F8FA-4B7B-AA13-0425085787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9753B-87A9-467E-96B9-0112E85DCFDC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92EE9-264A-4D95-9AD3-A653F59474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E0A16-9F0D-4457-9042-4D757FAC76D6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2D513D-06EA-4039-B786-6F4280637B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EFB0AC-1DDA-408A-AE09-E78361DBFDA5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D6E206-2A2E-420D-95A6-B4454471CD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FB9C25-AB1D-4F0B-AE08-75C90264045B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BDE70-C987-48A4-B21F-FD3BB4A17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1DA53-31FD-4A5A-920B-8AAE225EED93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130944-4397-4788-88E1-43F70CD6BF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CF1B66-A435-4E77-AF94-23AF5A9509E6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05D64-66DA-4C68-9AA9-5F07610188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41432-2887-4217-93B0-513E2CAFB6E9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E450D-452E-4732-8F12-6EBE8780D2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26A8B5-298A-4F17-95EC-0CD9D24B22F2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7A72D5-2C29-4EE4-8C83-03074D8CA6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3C5707-32DF-4FB9-B725-A01A8CE2978D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F51722-0248-4AAE-A9D6-5ECF5A09CA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83CA42-6667-4873-9212-5BBA0083EAFD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0E2F98-B29B-4649-9095-B6C7ABB2F6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7BDD415-B0B4-45E2-AF1E-F31CA241F007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BAAC7E4-D9FD-4FDA-8AA4-8A22BDAC9F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525" cy="31638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Ing. Jindřiška</a:t>
                      </a:r>
                      <a:r>
                        <a:rPr lang="cs-CZ" baseline="0" dirty="0" smtClean="0"/>
                        <a:t> Baronová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Ekonomika - Daně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ČK3B</a:t>
                      </a:r>
                      <a:r>
                        <a:rPr lang="cs-CZ" baseline="0" dirty="0" smtClean="0"/>
                        <a:t> – III. ročník, učební obor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Březen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88" y="285750"/>
            <a:ext cx="8229600" cy="6192838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b="1" dirty="0" smtClean="0"/>
              <a:t>Anotace: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Tento digitální učební materiál je zpracován k výuce ekonomiky ve 3. ročníku (tematický okruh daně a daňová soustava) pro učební obory 65-51-H/01 Kuchař-číšník, 65-51-H/01 Číšník, 65-51-H/01 Kuchař.</a:t>
            </a:r>
          </a:p>
          <a:p>
            <a:pPr fontAlgn="auto">
              <a:spcAft>
                <a:spcPts val="600"/>
              </a:spcAft>
              <a:buFont typeface="Arial" pitchFamily="34" charset="0"/>
              <a:buNone/>
              <a:defRPr/>
            </a:pPr>
            <a:r>
              <a:rPr lang="cs-CZ" dirty="0" smtClean="0"/>
              <a:t>	Materiál charakterizuje daň z přidané hodnoty a spotřební daně.  Rozebírá sazby DPH, zjištění základu DPH, co je předmětem a postup pro stanovení těchto daní.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b="1" dirty="0" smtClean="0"/>
              <a:t>Metodické pokyny: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Materiál je vytvořen jako prezentace v programu MS PowerPoint. Pro jeho využití je potřeba mít k dispozici počítač nebo notebook, dataprojektor, promítací plochu a příslušné programové vybavení.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304800" y="436563"/>
            <a:ext cx="8686800" cy="849312"/>
          </a:xfrm>
        </p:spPr>
        <p:txBody>
          <a:bodyPr/>
          <a:lstStyle/>
          <a:p>
            <a:r>
              <a:rPr lang="cs-CZ" smtClean="0"/>
              <a:t>Daň z přidané hodnoty</a:t>
            </a:r>
          </a:p>
        </p:txBody>
      </p:sp>
      <p:sp>
        <p:nvSpPr>
          <p:cNvPr id="17410" name="Zástupný symbol pro obsah 6"/>
          <p:cNvSpPr>
            <a:spLocks noGrp="1"/>
          </p:cNvSpPr>
          <p:nvPr>
            <p:ph idx="1"/>
          </p:nvPr>
        </p:nvSpPr>
        <p:spPr>
          <a:xfrm>
            <a:off x="250825" y="1785938"/>
            <a:ext cx="8650288" cy="4572000"/>
          </a:xfrm>
          <a:ln w="12700">
            <a:solidFill>
              <a:schemeClr val="accent1"/>
            </a:solidFill>
          </a:ln>
        </p:spPr>
        <p:txBody>
          <a:bodyPr/>
          <a:lstStyle/>
          <a:p>
            <a:r>
              <a:rPr lang="cs-CZ" smtClean="0"/>
              <a:t>Je všeobecnou daní </a:t>
            </a:r>
            <a:r>
              <a:rPr lang="cs-CZ" b="1" smtClean="0"/>
              <a:t>ze spotřeby</a:t>
            </a:r>
            <a:r>
              <a:rPr lang="cs-CZ" smtClean="0"/>
              <a:t>.</a:t>
            </a:r>
          </a:p>
          <a:p>
            <a:r>
              <a:rPr lang="cs-CZ" smtClean="0"/>
              <a:t>Je součástí cen výrobků a služeb, které konečný spotřebitel nakupuje.</a:t>
            </a:r>
          </a:p>
          <a:p>
            <a:r>
              <a:rPr lang="cs-CZ" smtClean="0"/>
              <a:t>Povinnost k DPH má zpravidla podnikatel (FO n. PO, která má sídlo nebo místo podnikání v tuzemsku), jehož roční </a:t>
            </a:r>
            <a:r>
              <a:rPr lang="cs-CZ" b="1" smtClean="0"/>
              <a:t>obrat je větší                              než 1 milion Kč</a:t>
            </a:r>
            <a:r>
              <a:rPr lang="cs-CZ" smtClean="0"/>
              <a:t>.</a:t>
            </a:r>
          </a:p>
          <a:p>
            <a:pPr>
              <a:buFont typeface="Wingdings 2" pitchFamily="18" charset="2"/>
              <a:buNone/>
            </a:pPr>
            <a:endParaRPr lang="cs-CZ" b="1" smtClean="0">
              <a:solidFill>
                <a:srgbClr val="FF0000"/>
              </a:solidFill>
              <a:latin typeface="Arial" charset="0"/>
              <a:cs typeface="Aharoni" pitchFamily="2" charset="-79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2 sazby DPH</a:t>
            </a:r>
            <a:r>
              <a:rPr lang="cs-CZ" smtClean="0"/>
              <a:t>: 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cs-CZ" u="sng" smtClean="0"/>
              <a:t>základní 21 % </a:t>
            </a:r>
            <a:r>
              <a:rPr lang="cs-CZ" smtClean="0"/>
              <a:t>- na většinu zboží a služeb kromě výjimek</a:t>
            </a:r>
          </a:p>
          <a:p>
            <a:r>
              <a:rPr lang="cs-CZ" u="sng" smtClean="0"/>
              <a:t>snížená 15 % </a:t>
            </a:r>
            <a:r>
              <a:rPr lang="cs-CZ" smtClean="0"/>
              <a:t>- na potraviny, nápoje (nealkoholické), léky, sociální a zdravotní služby, městskou hromadnou dopravu, vstupenky na sportovní utkání a kulturní pořady, knihy, noviny, úpravu a rozvod vody, aj.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0000"/>
                </a:solidFill>
                <a:cs typeface="Aharoni" pitchFamily="2" charset="-79"/>
              </a:rPr>
              <a:t>Zjištění DPH</a:t>
            </a:r>
            <a:r>
              <a:rPr lang="cs-CZ" b="1" smtClean="0">
                <a:solidFill>
                  <a:srgbClr val="FF0000"/>
                </a:solidFill>
              </a:rPr>
              <a:t>: </a:t>
            </a:r>
            <a:endParaRPr lang="cs-CZ" smtClean="0"/>
          </a:p>
        </p:txBody>
      </p:sp>
      <p:sp>
        <p:nvSpPr>
          <p:cNvPr id="19458" name="Zástupný symbol pro obsah 4"/>
          <p:cNvSpPr>
            <a:spLocks noGrp="1"/>
          </p:cNvSpPr>
          <p:nvPr>
            <p:ph idx="1"/>
          </p:nvPr>
        </p:nvSpPr>
        <p:spPr>
          <a:xfrm>
            <a:off x="714375" y="1500188"/>
            <a:ext cx="7972425" cy="4625975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3400" smtClean="0"/>
              <a:t>Nákup zboží	PODNIKATEL	prodej zboží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r>
              <a:rPr lang="cs-CZ" sz="3600" smtClean="0"/>
              <a:t>	    </a:t>
            </a:r>
            <a:r>
              <a:rPr lang="cs-CZ" smtClean="0">
                <a:solidFill>
                  <a:srgbClr val="FF0000"/>
                </a:solidFill>
                <a:latin typeface="Adobe Caslon Pro Bold"/>
                <a:cs typeface="Aharoni" pitchFamily="2" charset="-79"/>
              </a:rPr>
              <a:t>DPH na vstupu	       DPH na výstupu                             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r>
              <a:rPr lang="cs-CZ" smtClean="0">
                <a:latin typeface="Arial" charset="0"/>
              </a:rPr>
              <a:t>  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r>
              <a:rPr lang="cs-CZ" smtClean="0"/>
              <a:t>DPH na výstupu </a:t>
            </a:r>
            <a:r>
              <a:rPr lang="cs-CZ" b="1" smtClean="0">
                <a:solidFill>
                  <a:srgbClr val="FF0000"/>
                </a:solidFill>
              </a:rPr>
              <a:t>-</a:t>
            </a:r>
            <a:r>
              <a:rPr lang="cs-CZ" smtClean="0"/>
              <a:t> DPH na vstupu 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r>
              <a:rPr lang="cs-CZ" sz="2000" i="1" smtClean="0"/>
              <a:t>Pokud je výsledek:</a:t>
            </a:r>
          </a:p>
          <a:p>
            <a:pPr>
              <a:spcBef>
                <a:spcPct val="0"/>
              </a:spcBef>
              <a:buFont typeface="Wingdings 2" pitchFamily="18" charset="2"/>
              <a:buNone/>
            </a:pPr>
            <a:r>
              <a:rPr lang="cs-CZ" smtClean="0"/>
              <a:t>			</a:t>
            </a:r>
            <a:r>
              <a:rPr lang="cs-CZ" b="1" smtClean="0">
                <a:solidFill>
                  <a:srgbClr val="FF0000"/>
                </a:solidFill>
              </a:rPr>
              <a:t>+</a:t>
            </a:r>
            <a:r>
              <a:rPr lang="cs-CZ" smtClean="0"/>
              <a:t>  daňová povinnost 						(tzn. závazek vůči FÚ)		</a:t>
            </a:r>
            <a:r>
              <a:rPr lang="cs-CZ" smtClean="0">
                <a:latin typeface="Arial" charset="0"/>
              </a:rPr>
              <a:t>         		</a:t>
            </a:r>
            <a:r>
              <a:rPr lang="cs-CZ" b="1" smtClean="0">
                <a:solidFill>
                  <a:srgbClr val="FF0000"/>
                </a:solidFill>
              </a:rPr>
              <a:t>- </a:t>
            </a:r>
            <a:r>
              <a:rPr lang="cs-CZ" smtClean="0"/>
              <a:t> nadměrný odpočet 						(tzn. pohledávka za FÚ)</a:t>
            </a:r>
            <a:r>
              <a:rPr lang="cs-CZ" sz="3600" smtClean="0"/>
              <a:t>	</a:t>
            </a:r>
          </a:p>
          <a:p>
            <a:endParaRPr lang="cs-CZ" smtClean="0"/>
          </a:p>
        </p:txBody>
      </p:sp>
      <p:sp>
        <p:nvSpPr>
          <p:cNvPr id="6" name="Šipka doprava 5"/>
          <p:cNvSpPr/>
          <p:nvPr/>
        </p:nvSpPr>
        <p:spPr>
          <a:xfrm>
            <a:off x="3000375" y="1785938"/>
            <a:ext cx="428625" cy="1428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5786438" y="1785938"/>
            <a:ext cx="428625" cy="1428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1071563" y="4143375"/>
            <a:ext cx="1285875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1071563" y="4143375"/>
            <a:ext cx="1214437" cy="8572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Daň spotřební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 součástí cen zboží a služeb.</a:t>
            </a:r>
          </a:p>
          <a:p>
            <a:r>
              <a:rPr lang="cs-CZ" smtClean="0"/>
              <a:t>Umožňuje státu určitou regulaci spotřeby zboží, které má nepříznivý dopad na zdraví n. životní prostředí.</a:t>
            </a:r>
          </a:p>
          <a:p>
            <a:r>
              <a:rPr lang="cs-CZ" smtClean="0"/>
              <a:t>Zatěžuje spotřebu určité skupiny zboží, zejména pohonné hmoty,  líh a destiláty, pivo, víno, tabák a tabákové výrobky.</a:t>
            </a:r>
          </a:p>
        </p:txBody>
      </p:sp>
      <p:pic>
        <p:nvPicPr>
          <p:cNvPr id="20483" name="Picture 2" descr="C:\Users\Jindřiška\AppData\Local\Microsoft\Windows\Temporary Internet Files\Content.IE5\4XBYK4QA\MC9002909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0" y="5143500"/>
            <a:ext cx="1068388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4" descr="C:\Users\Jindřiška\AppData\Local\Microsoft\Windows\Temporary Internet Files\Content.IE5\4XBYK4QA\MC90029003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29563" y="4643438"/>
            <a:ext cx="835025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6" descr="C:\Users\Jindřiška\AppData\Local\Microsoft\Windows\Temporary Internet Files\Content.IE5\JOZ8NQ9J\MC90014992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43688" y="5214938"/>
            <a:ext cx="1071562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12" descr="C:\Users\Jindřiška\AppData\Local\Microsoft\Windows\Temporary Internet Files\Content.IE5\4MB7O20P\MC90036123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4938" y="3071813"/>
            <a:ext cx="1544637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28625" y="571500"/>
            <a:ext cx="8229600" cy="796925"/>
          </a:xfrm>
        </p:spPr>
        <p:txBody>
          <a:bodyPr/>
          <a:lstStyle/>
          <a:p>
            <a:r>
              <a:rPr lang="cs-CZ" smtClean="0"/>
              <a:t>Daň spotřební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Výše daně je dána pevnou částkou                              za množství (za hl, kg, kus)</a:t>
            </a:r>
          </a:p>
          <a:p>
            <a:r>
              <a:rPr lang="cs-CZ" smtClean="0"/>
              <a:t>Plátcem jsou výrobci, případně dovozci uvedených druhů zboží.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i="1" smtClean="0"/>
              <a:t>POUŽITÉ ZDROJE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i="1" smtClean="0"/>
              <a:t>MACH, Josef. Ekonomika pro střední odborná učiliště obor kuchař/číšník. Vyd. 1. Praha: Fortuna, 2000. ISBN 80-716-8729-4. </a:t>
            </a:r>
          </a:p>
          <a:p>
            <a:r>
              <a:rPr lang="cs-CZ" sz="2000" i="1" smtClean="0"/>
              <a:t>PALYZOVÁ, Martina a Romana LEŠENAROVÁ. Ekonomika 3 pro střední a vyšší hotelové školy. 1. vyd. Praha: Fortuna, 2004, 159 s. ISBN 80-716-8897-5. 75 s. ISBN 978-80-7373-062-8</a:t>
            </a:r>
          </a:p>
          <a:p>
            <a:r>
              <a:rPr lang="pl-PL" sz="2000" i="1" smtClean="0"/>
              <a:t>Zákon o dani z přidané hodnoty. [online]. [cit. 2013-03-06]. Dostupné z: http://business.center.cz/business/pravo/zakony/dph/ </a:t>
            </a:r>
            <a:endParaRPr lang="cs-CZ" sz="2000" i="1" smtClean="0"/>
          </a:p>
          <a:p>
            <a:pPr>
              <a:buFont typeface="Arial" charset="0"/>
              <a:buNone/>
            </a:pPr>
            <a:endParaRPr lang="cs-CZ" sz="2000" i="1" smtClean="0"/>
          </a:p>
          <a:p>
            <a:pPr>
              <a:buFont typeface="Arial" charset="0"/>
              <a:buNone/>
            </a:pPr>
            <a:r>
              <a:rPr lang="cs-CZ" sz="2000" i="1" smtClean="0">
                <a:hlinkClick r:id="rId2"/>
              </a:rPr>
              <a:t>www.office.microsoft.com</a:t>
            </a:r>
            <a:endParaRPr lang="cs-CZ" sz="2000" i="1" smtClean="0"/>
          </a:p>
          <a:p>
            <a:pPr>
              <a:buFont typeface="Arial" charset="0"/>
              <a:buNone/>
            </a:pPr>
            <a:endParaRPr lang="cs-CZ" sz="2000" i="1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377</Words>
  <PresentationFormat>On-screen Show (4:3)</PresentationFormat>
  <Paragraphs>48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5" baseType="lpstr">
      <vt:lpstr>Calibri</vt:lpstr>
      <vt:lpstr>Arial</vt:lpstr>
      <vt:lpstr>Times New Roman</vt:lpstr>
      <vt:lpstr>Aharoni</vt:lpstr>
      <vt:lpstr>Wingdings 2</vt:lpstr>
      <vt:lpstr>Adobe Caslon Pro Bold</vt:lpstr>
      <vt:lpstr>Motiv sady Office</vt:lpstr>
      <vt:lpstr>Snímek 1</vt:lpstr>
      <vt:lpstr>Snímek 2</vt:lpstr>
      <vt:lpstr>Daň z přidané hodnoty</vt:lpstr>
      <vt:lpstr>2 sazby DPH: </vt:lpstr>
      <vt:lpstr>Zjištění DPH: </vt:lpstr>
      <vt:lpstr>Daň spotřební</vt:lpstr>
      <vt:lpstr>Daň spotřební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Jindřiška</dc:creator>
  <cp:lastModifiedBy>DUM</cp:lastModifiedBy>
  <cp:revision>19</cp:revision>
  <dcterms:created xsi:type="dcterms:W3CDTF">2013-03-24T18:33:24Z</dcterms:created>
  <dcterms:modified xsi:type="dcterms:W3CDTF">2013-06-16T16:52:22Z</dcterms:modified>
</cp:coreProperties>
</file>