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3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4CCB095-4C1E-4BE8-A579-B72DE397A678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89D0C8B-F7BC-485D-9587-EC13B463D9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96E03E-EE62-4CBF-936C-2CEDC158182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4FD03-622C-49ED-8011-E31A1A3DC40B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4C0A9-ECA3-490C-8774-0E1AD491F9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7FCB4-7FFD-4A0B-87E1-2B1FE3B40723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105CC-E47D-4A87-94A2-9683A7E908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07C76-70FA-41AC-885F-9F4B42DC7C44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72CD2-24A2-4E70-BF18-A64FD854DD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48F0E-DA11-4FA3-B358-634502261143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91CFD-7EE8-43E2-9C87-968F5C9C17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9C19E-82F0-4047-9B2D-D14AAB2AF0C0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8B9F3-328F-44EB-8B88-FAB058F4D3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EE173-1267-43A5-814A-FC637DB9498C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1A2DC-8387-43A0-8D86-B7CBBFBC6A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7DE2F-2C74-4C4F-BF26-3CD711805D50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98002-9633-4C50-954B-3324678151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A45B2-380E-40A6-8D86-B70D41B21BF4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CD3E-1815-4750-9C63-B08095D808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F84A9-25C8-4639-B79B-E30EAF8E1128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BEA06-86A9-4688-9666-71FE05946C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AF3A2-1514-4F89-A630-EAD2F3FA9ABA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DFDCC-B789-4DA1-A4B0-DC2FE34D7A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A94FA-8E08-4AAA-B203-86C54096F83A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77361-6D76-44C7-88AA-71F3BAB8B9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2D3C96-3C09-4323-AFC4-1294370151C7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022D8A-355C-484A-8BD9-442D272EF6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8063" y="2924175"/>
          <a:ext cx="7248525" cy="3163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Ing. Jindřiška</a:t>
                      </a:r>
                      <a:r>
                        <a:rPr lang="cs-CZ" baseline="0" dirty="0" smtClean="0"/>
                        <a:t> Baronová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Ekonomika - Daně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ČK3B</a:t>
                      </a:r>
                      <a:r>
                        <a:rPr lang="cs-CZ" baseline="0" dirty="0" smtClean="0"/>
                        <a:t> – III. ročník, učební obor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Březen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88" y="285750"/>
            <a:ext cx="8229600" cy="619283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	</a:t>
            </a:r>
            <a:r>
              <a:rPr lang="cs-CZ" sz="3000" b="1" smtClean="0"/>
              <a:t>Anotace: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	Tento digitální učební materiál je zpracován </a:t>
            </a:r>
            <a:r>
              <a:rPr lang="cs-CZ" sz="3000" smtClean="0">
                <a:latin typeface="Arial" charset="0"/>
              </a:rPr>
              <a:t>                 </a:t>
            </a:r>
            <a:r>
              <a:rPr lang="cs-CZ" sz="3000" smtClean="0"/>
              <a:t>k výuce ekonomiky ve 3. ročníku (tematický okruh daně a daňová soustava) pro učební obory 65-51-H/01 Kuchař-číšník, 65-51-H/01 Číšník, 65-51-H/01 Kuchař.</a:t>
            </a:r>
          </a:p>
          <a:p>
            <a:pPr>
              <a:lnSpc>
                <a:spcPct val="80000"/>
              </a:lnSpc>
              <a:spcAft>
                <a:spcPts val="600"/>
              </a:spcAft>
              <a:buFont typeface="Arial" charset="0"/>
              <a:buNone/>
            </a:pPr>
            <a:r>
              <a:rPr lang="cs-CZ" sz="3000" smtClean="0"/>
              <a:t>	Materiál charakterizuje daně ekologické, kdo je plátcem, co je předmětem a základem daní a jaká je sazba u těchto daní.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	</a:t>
            </a:r>
            <a:r>
              <a:rPr lang="cs-CZ" sz="3000" b="1" smtClean="0"/>
              <a:t>Metodické pokyny: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3000" smtClean="0"/>
              <a:t>	Materiál je vytvořen jako prezentace v programu MS PowerPoint. Pro jeho využití je potřeba mít k dispozici počítač nebo notebook, dataprojektor, promítací plochu a příslušné programové vybavení.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Ekologické daně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nejmladší daň (od r. 2008)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i="1" dirty="0" smtClean="0"/>
              <a:t>Upravena zákonem o stabilizaci veřejných rozpočtů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plátcem je jejich dodavatel,nikoliv spotřebitel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výběr daní zajišťuje </a:t>
            </a:r>
            <a:r>
              <a:rPr lang="cs-CZ" b="1" dirty="0" smtClean="0"/>
              <a:t>celní úřad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Patří sem: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cs-CZ" b="1" dirty="0" smtClean="0"/>
              <a:t>daň z elektřiny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cs-CZ" b="1" dirty="0" smtClean="0"/>
              <a:t>daň ze zemního plynu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cs-CZ" b="1" dirty="0" smtClean="0"/>
              <a:t>daň z pevných paliv</a:t>
            </a:r>
          </a:p>
          <a:p>
            <a:pPr lvl="5">
              <a:defRPr/>
            </a:pPr>
            <a:endParaRPr lang="cs-CZ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lvl="1" fontAlgn="auto">
              <a:spcAft>
                <a:spcPts val="0"/>
              </a:spcAft>
              <a:defRPr/>
            </a:pPr>
            <a:r>
              <a:rPr lang="cs-CZ" sz="4000" b="1" dirty="0">
                <a:solidFill>
                  <a:sysClr val="windowText" lastClr="000000"/>
                </a:solidFill>
                <a:latin typeface="+mj-lt"/>
              </a:rPr>
              <a:t>Daň z elektřiny</a:t>
            </a:r>
            <a:endParaRPr lang="cs-CZ" sz="4000" dirty="0">
              <a:solidFill>
                <a:sysClr val="windowText" lastClr="000000"/>
              </a:solidFill>
              <a:latin typeface="+mj-lt"/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Základem daně je dodané, případně spotřebované množství elektřiny v MWh</a:t>
            </a:r>
          </a:p>
          <a:p>
            <a:r>
              <a:rPr lang="cs-CZ" smtClean="0"/>
              <a:t>Sazba daně je 28,30 Kč za 1 MWh</a:t>
            </a:r>
          </a:p>
          <a:p>
            <a:r>
              <a:rPr lang="cs-CZ" smtClean="0"/>
              <a:t>Osvobozena je výroba ekologicky šetrné elektřiny (větrná, vodní či biomasa do 2 MWh výkonu) i některá spotřeba, (např.</a:t>
            </a:r>
            <a:r>
              <a:rPr lang="cs-CZ" smtClean="0">
                <a:latin typeface="Arial" charset="0"/>
              </a:rPr>
              <a:t>                          </a:t>
            </a:r>
            <a:r>
              <a:rPr lang="cs-CZ" smtClean="0"/>
              <a:t> u provozování dráhy pro přepravu osob </a:t>
            </a:r>
            <a:r>
              <a:rPr lang="cs-CZ" smtClean="0">
                <a:latin typeface="Arial" charset="0"/>
              </a:rPr>
              <a:t>               </a:t>
            </a:r>
            <a:r>
              <a:rPr lang="cs-CZ" smtClean="0"/>
              <a:t>na železnici aj.)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lvl="1" fontAlgn="auto">
              <a:spcAft>
                <a:spcPts val="0"/>
              </a:spcAft>
              <a:defRPr/>
            </a:pPr>
            <a:r>
              <a:rPr lang="cs-CZ" sz="4000" b="1" dirty="0">
                <a:solidFill>
                  <a:sysClr val="windowText" lastClr="000000"/>
                </a:solidFill>
                <a:latin typeface="+mj-lt"/>
              </a:rPr>
              <a:t>Daň </a:t>
            </a:r>
            <a:r>
              <a:rPr lang="cs-CZ" sz="4000" b="1" dirty="0">
                <a:solidFill>
                  <a:sysClr val="windowText" lastClr="000000"/>
                </a:solidFill>
                <a:latin typeface="+mj-lt"/>
              </a:rPr>
              <a:t>ze zemního </a:t>
            </a:r>
            <a:r>
              <a:rPr lang="cs-CZ" sz="4000" b="1" dirty="0">
                <a:solidFill>
                  <a:sysClr val="windowText" lastClr="000000"/>
                </a:solidFill>
                <a:latin typeface="+mj-lt"/>
              </a:rPr>
              <a:t>plynu</a:t>
            </a:r>
            <a:endParaRPr lang="cs-CZ" sz="4000" b="1" dirty="0">
              <a:solidFill>
                <a:sysClr val="windowText" lastClr="000000"/>
              </a:solidFill>
              <a:latin typeface="+mj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3000" smtClean="0"/>
              <a:t>Předmětem daně je zemní plyn k použití, dále nabízený k prodeji nebo používaný pro pohon motorů, pro výrobu tepla a pro stacionární motory.</a:t>
            </a:r>
          </a:p>
          <a:p>
            <a:pPr>
              <a:lnSpc>
                <a:spcPct val="90000"/>
              </a:lnSpc>
            </a:pPr>
            <a:r>
              <a:rPr lang="cs-CZ" sz="3000" smtClean="0"/>
              <a:t>Základem daně je množství plynu v MWh spalného tepla.</a:t>
            </a:r>
          </a:p>
          <a:p>
            <a:pPr>
              <a:lnSpc>
                <a:spcPct val="90000"/>
              </a:lnSpc>
            </a:pPr>
            <a:r>
              <a:rPr lang="cs-CZ" sz="3000" smtClean="0"/>
              <a:t>Sazby daně jsou různé podle druhu plynu.</a:t>
            </a:r>
          </a:p>
          <a:p>
            <a:pPr>
              <a:lnSpc>
                <a:spcPct val="90000"/>
              </a:lnSpc>
            </a:pPr>
            <a:r>
              <a:rPr lang="cs-CZ" sz="3000" smtClean="0"/>
              <a:t>Osvobozena je spotřeba plynu pro výrobu tepla</a:t>
            </a:r>
            <a:r>
              <a:rPr lang="cs-CZ" sz="3000" smtClean="0">
                <a:latin typeface="Arial" charset="0"/>
              </a:rPr>
              <a:t>              </a:t>
            </a:r>
            <a:r>
              <a:rPr lang="cs-CZ" sz="3000" smtClean="0"/>
              <a:t> v domácnostech, k výrobě elektřiny, pro pohon</a:t>
            </a:r>
            <a:r>
              <a:rPr lang="cs-CZ" sz="3000" smtClean="0">
                <a:latin typeface="Arial" charset="0"/>
              </a:rPr>
              <a:t>             </a:t>
            </a:r>
            <a:r>
              <a:rPr lang="cs-CZ" sz="3000" smtClean="0"/>
              <a:t> v lodní dopravě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lvl="1" fontAlgn="auto">
              <a:spcAft>
                <a:spcPts val="0"/>
              </a:spcAft>
              <a:defRPr/>
            </a:pPr>
            <a:r>
              <a:rPr lang="cs-CZ" sz="4000" b="1" dirty="0">
                <a:solidFill>
                  <a:sysClr val="windowText" lastClr="000000"/>
                </a:solidFill>
                <a:latin typeface="+mj-lt"/>
              </a:rPr>
              <a:t>Daň</a:t>
            </a:r>
            <a:r>
              <a:rPr lang="cs-CZ" sz="1800" b="1" dirty="0">
                <a:solidFill>
                  <a:sysClr val="windowText" lastClr="000000"/>
                </a:solidFill>
              </a:rPr>
              <a:t> </a:t>
            </a:r>
            <a:r>
              <a:rPr lang="cs-CZ" sz="4000" b="1" dirty="0">
                <a:solidFill>
                  <a:sysClr val="windowText" lastClr="000000"/>
                </a:solidFill>
                <a:latin typeface="+mj-lt"/>
              </a:rPr>
              <a:t>z pevných </a:t>
            </a:r>
            <a:r>
              <a:rPr lang="cs-CZ" sz="4000" b="1" dirty="0">
                <a:solidFill>
                  <a:sysClr val="windowText" lastClr="000000"/>
                </a:solidFill>
                <a:latin typeface="+mj-lt"/>
              </a:rPr>
              <a:t>paliv</a:t>
            </a:r>
            <a:endParaRPr lang="cs-CZ" sz="4000" b="1" dirty="0">
              <a:solidFill>
                <a:sysClr val="windowText" lastClr="000000"/>
              </a:solidFill>
              <a:latin typeface="+mj-lt"/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Předmětem daně jsou pevná paliva – černé </a:t>
            </a:r>
            <a:r>
              <a:rPr lang="cs-CZ" smtClean="0">
                <a:latin typeface="Arial" charset="0"/>
              </a:rPr>
              <a:t>               </a:t>
            </a:r>
            <a:r>
              <a:rPr lang="cs-CZ" smtClean="0"/>
              <a:t>a hnědé uhlí, koks a polokoks</a:t>
            </a:r>
          </a:p>
          <a:p>
            <a:r>
              <a:rPr lang="cs-CZ" smtClean="0"/>
              <a:t>Základem daně je množství pevných paliv v GJ spalného tepla </a:t>
            </a:r>
          </a:p>
          <a:p>
            <a:r>
              <a:rPr lang="cs-CZ" smtClean="0"/>
              <a:t>Sazba daně je 8,50 Kč</a:t>
            </a:r>
            <a:r>
              <a:rPr lang="cs-CZ" sz="2800" smtClean="0"/>
              <a:t>/GJ</a:t>
            </a:r>
            <a:endParaRPr lang="cs-CZ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i="1" smtClean="0"/>
              <a:t>POUŽITÉ ZDROJE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/>
              <a:t>KRÁLOVÁ, Irena. </a:t>
            </a:r>
            <a:r>
              <a:rPr lang="cs-CZ" sz="2000" i="1" smtClean="0"/>
              <a:t>Makroekonomie a hospodářská politika státu: pro střední a vyšší hotelové školy</a:t>
            </a:r>
            <a:r>
              <a:rPr lang="cs-CZ" sz="2000" smtClean="0"/>
              <a:t>. 1. vyd. Praha: Fortuna, 2010, 175 s. ISBN 978-80-7373-062-8.</a:t>
            </a:r>
          </a:p>
          <a:p>
            <a:pPr>
              <a:buFont typeface="Arial" charset="0"/>
              <a:buNone/>
            </a:pPr>
            <a:endParaRPr lang="cs-CZ" sz="20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299</Words>
  <PresentationFormat>On-screen Show (4:3)</PresentationFormat>
  <Paragraphs>37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Calibri</vt:lpstr>
      <vt:lpstr>Arial</vt:lpstr>
      <vt:lpstr>Times New Roman</vt:lpstr>
      <vt:lpstr>Motiv sady Office</vt:lpstr>
      <vt:lpstr>Snímek 1</vt:lpstr>
      <vt:lpstr>Snímek 2</vt:lpstr>
      <vt:lpstr>Ekologické daně</vt:lpstr>
      <vt:lpstr>Daň z elektřiny</vt:lpstr>
      <vt:lpstr>Daň ze zemního plynu</vt:lpstr>
      <vt:lpstr>Daň z pevných paliv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Jindřiška</dc:creator>
  <cp:lastModifiedBy>DUM</cp:lastModifiedBy>
  <cp:revision>9</cp:revision>
  <dcterms:created xsi:type="dcterms:W3CDTF">2013-03-24T19:15:19Z</dcterms:created>
  <dcterms:modified xsi:type="dcterms:W3CDTF">2013-06-16T16:53:53Z</dcterms:modified>
</cp:coreProperties>
</file>