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9" r:id="rId4"/>
    <p:sldId id="280" r:id="rId5"/>
    <p:sldId id="258" r:id="rId6"/>
    <p:sldId id="281" r:id="rId7"/>
    <p:sldId id="259" r:id="rId8"/>
    <p:sldId id="267" r:id="rId9"/>
    <p:sldId id="268" r:id="rId10"/>
    <p:sldId id="269" r:id="rId11"/>
    <p:sldId id="270" r:id="rId12"/>
    <p:sldId id="271" r:id="rId13"/>
    <p:sldId id="272" r:id="rId14"/>
    <p:sldId id="273" r:id="rId15"/>
    <p:sldId id="274" r:id="rId16"/>
    <p:sldId id="275" r:id="rId17"/>
    <p:sldId id="276" r:id="rId18"/>
    <p:sldId id="260" r:id="rId19"/>
    <p:sldId id="261" r:id="rId20"/>
    <p:sldId id="262" r:id="rId21"/>
    <p:sldId id="263" r:id="rId22"/>
    <p:sldId id="282" r:id="rId23"/>
    <p:sldId id="277" r:id="rId24"/>
    <p:sldId id="278" r:id="rId25"/>
    <p:sldId id="266" r:id="rId2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67E4B550-8FC0-40F0-B4AB-51084F6395C7}"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218397782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E4B550-8FC0-40F0-B4AB-51084F6395C7}"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197445710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67E4B550-8FC0-40F0-B4AB-51084F6395C7}"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278198312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67E4B550-8FC0-40F0-B4AB-51084F6395C7}"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2495561167"/>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67E4B550-8FC0-40F0-B4AB-51084F6395C7}" type="datetimeFigureOut">
              <a:rPr lang="cs-CZ" smtClean="0"/>
              <a:pPr/>
              <a:t>15.3.2012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97957372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67E4B550-8FC0-40F0-B4AB-51084F6395C7}" type="datetimeFigureOut">
              <a:rPr lang="cs-CZ" smtClean="0"/>
              <a:pPr/>
              <a:t>15.3.2012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42235742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7E4B550-8FC0-40F0-B4AB-51084F6395C7}" type="datetimeFigureOut">
              <a:rPr lang="cs-CZ" smtClean="0"/>
              <a:pPr/>
              <a:t>15.3.2012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3696634087"/>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E4B550-8FC0-40F0-B4AB-51084F6395C7}"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392790240"/>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67E4B550-8FC0-40F0-B4AB-51084F6395C7}" type="datetimeFigureOut">
              <a:rPr lang="cs-CZ" smtClean="0"/>
              <a:pPr/>
              <a:t>15.3.2012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237473766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E4B550-8FC0-40F0-B4AB-51084F6395C7}"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37605812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67E4B550-8FC0-40F0-B4AB-51084F6395C7}" type="datetimeFigureOut">
              <a:rPr lang="cs-CZ" smtClean="0"/>
              <a:pPr/>
              <a:t>15.3.2012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2571667893"/>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E4B550-8FC0-40F0-B4AB-51084F6395C7}" type="datetimeFigureOut">
              <a:rPr lang="cs-CZ" smtClean="0"/>
              <a:pPr/>
              <a:t>15.3.2012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0FB830-05B6-4E1A-99E4-9E0F48704130}" type="slidenum">
              <a:rPr lang="cs-CZ" smtClean="0"/>
              <a:pPr/>
              <a:t>‹#›</a:t>
            </a:fld>
            <a:endParaRPr lang="cs-CZ"/>
          </a:p>
        </p:txBody>
      </p:sp>
    </p:spTree>
    <p:extLst>
      <p:ext uri="{BB962C8B-B14F-4D97-AF65-F5344CB8AC3E}">
        <p14:creationId xmlns:p14="http://schemas.microsoft.com/office/powerpoint/2010/main" xmlns="" val="3943268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476672"/>
            <a:ext cx="7772400" cy="1470025"/>
          </a:xfrm>
        </p:spPr>
        <p:txBody>
          <a:bodyPr/>
          <a:lstStyle/>
          <a:p>
            <a:r>
              <a:rPr lang="cs-CZ" dirty="0" smtClean="0"/>
              <a:t>Šablona 32</a:t>
            </a:r>
            <a:endParaRPr lang="cs-CZ" dirty="0"/>
          </a:p>
        </p:txBody>
      </p:sp>
      <p:sp>
        <p:nvSpPr>
          <p:cNvPr id="3" name="Podnadpis 2"/>
          <p:cNvSpPr>
            <a:spLocks noGrp="1"/>
          </p:cNvSpPr>
          <p:nvPr>
            <p:ph type="subTitle" idx="1"/>
          </p:nvPr>
        </p:nvSpPr>
        <p:spPr>
          <a:xfrm>
            <a:off x="754484" y="2492896"/>
            <a:ext cx="7660432" cy="1752600"/>
          </a:xfrm>
        </p:spPr>
        <p:txBody>
          <a:bodyPr/>
          <a:lstStyle/>
          <a:p>
            <a:r>
              <a:rPr lang="cs-CZ" dirty="0" smtClean="0">
                <a:solidFill>
                  <a:schemeClr val="tx1"/>
                </a:solidFill>
              </a:rPr>
              <a:t>VY_32_INOVACE_11_19_Nebezpečné látky</a:t>
            </a:r>
            <a:endParaRPr lang="cs-CZ" dirty="0">
              <a:solidFill>
                <a:schemeClr val="tx1"/>
              </a:solidFill>
            </a:endParaRPr>
          </a:p>
        </p:txBody>
      </p:sp>
      <p:pic>
        <p:nvPicPr>
          <p:cNvPr id="4" name="Picture 1"/>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400" y="5130800"/>
            <a:ext cx="9118600" cy="172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391812509"/>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1143000"/>
          </a:xfrm>
        </p:spPr>
        <p:txBody>
          <a:bodyPr>
            <a:normAutofit fontScale="90000"/>
          </a:bodyPr>
          <a:lstStyle/>
          <a:p>
            <a:r>
              <a:rPr lang="cs-CZ" dirty="0" smtClean="0">
                <a:solidFill>
                  <a:schemeClr val="tx1"/>
                </a:solidFill>
              </a:rPr>
              <a:t>Havárie s únikem nebezpečných látek</a:t>
            </a:r>
            <a:br>
              <a:rPr lang="cs-CZ" dirty="0" smtClean="0">
                <a:solidFill>
                  <a:schemeClr val="tx1"/>
                </a:solidFill>
              </a:rPr>
            </a:br>
            <a:endParaRPr lang="cs-CZ" dirty="0"/>
          </a:p>
        </p:txBody>
      </p:sp>
      <p:sp>
        <p:nvSpPr>
          <p:cNvPr id="3" name="Zástupný symbol pro obsah 2"/>
          <p:cNvSpPr>
            <a:spLocks noGrp="1"/>
          </p:cNvSpPr>
          <p:nvPr>
            <p:ph idx="1"/>
          </p:nvPr>
        </p:nvSpPr>
        <p:spPr>
          <a:xfrm>
            <a:off x="457200" y="1600200"/>
            <a:ext cx="8229600" cy="5069160"/>
          </a:xfrm>
        </p:spPr>
        <p:txBody>
          <a:bodyPr>
            <a:normAutofit fontScale="40000" lnSpcReduction="20000"/>
          </a:bodyPr>
          <a:lstStyle/>
          <a:p>
            <a:r>
              <a:rPr lang="cs-CZ" sz="6000" b="1" dirty="0" smtClean="0">
                <a:solidFill>
                  <a:schemeClr val="accent2">
                    <a:lumMod val="75000"/>
                  </a:schemeClr>
                </a:solidFill>
                <a:latin typeface="Arial" pitchFamily="34" charset="0"/>
                <a:cs typeface="Arial" pitchFamily="34" charset="0"/>
              </a:rPr>
              <a:t>Anotace:</a:t>
            </a:r>
            <a:r>
              <a:rPr lang="cs-CZ" sz="6000" dirty="0" smtClean="0">
                <a:solidFill>
                  <a:schemeClr val="accent2">
                    <a:lumMod val="75000"/>
                  </a:schemeClr>
                </a:solidFill>
                <a:latin typeface="Arial" pitchFamily="34" charset="0"/>
                <a:cs typeface="Arial" pitchFamily="34" charset="0"/>
              </a:rPr>
              <a:t> </a:t>
            </a:r>
            <a:r>
              <a:rPr lang="cs-CZ" sz="6000" dirty="0" smtClean="0">
                <a:latin typeface="Arial" pitchFamily="34" charset="0"/>
                <a:cs typeface="Arial" pitchFamily="34" charset="0"/>
              </a:rPr>
              <a:t>Prezentace může sloužit jako výkladové, opakovací učivo</a:t>
            </a:r>
          </a:p>
          <a:p>
            <a:r>
              <a:rPr lang="cs-CZ" sz="6000" b="1" dirty="0" smtClean="0">
                <a:solidFill>
                  <a:schemeClr val="accent2">
                    <a:lumMod val="75000"/>
                  </a:schemeClr>
                </a:solidFill>
                <a:latin typeface="Arial" pitchFamily="34" charset="0"/>
                <a:cs typeface="Arial" pitchFamily="34" charset="0"/>
              </a:rPr>
              <a:t>Autor: </a:t>
            </a:r>
            <a:r>
              <a:rPr lang="cs-CZ" sz="6000" dirty="0" smtClean="0">
                <a:latin typeface="Arial" pitchFamily="34" charset="0"/>
                <a:cs typeface="Arial" pitchFamily="34" charset="0"/>
              </a:rPr>
              <a:t>Mgr. Lenka </a:t>
            </a:r>
            <a:r>
              <a:rPr lang="cs-CZ" sz="6000" dirty="0" err="1" smtClean="0">
                <a:latin typeface="Arial" pitchFamily="34" charset="0"/>
                <a:cs typeface="Arial" pitchFamily="34" charset="0"/>
              </a:rPr>
              <a:t>Kajabová</a:t>
            </a:r>
            <a:endParaRPr lang="cs-CZ" sz="6000" dirty="0" smtClean="0">
              <a:latin typeface="Arial" pitchFamily="34" charset="0"/>
              <a:cs typeface="Arial" pitchFamily="34" charset="0"/>
            </a:endParaRPr>
          </a:p>
          <a:p>
            <a:r>
              <a:rPr lang="cs-CZ" sz="6000" b="1" dirty="0" smtClean="0">
                <a:solidFill>
                  <a:schemeClr val="accent2">
                    <a:lumMod val="75000"/>
                  </a:schemeClr>
                </a:solidFill>
                <a:latin typeface="Arial" pitchFamily="34" charset="0"/>
                <a:cs typeface="Arial" pitchFamily="34" charset="0"/>
              </a:rPr>
              <a:t>Předmět: </a:t>
            </a:r>
            <a:r>
              <a:rPr lang="cs-CZ" sz="6000" dirty="0" smtClean="0">
                <a:latin typeface="Arial" pitchFamily="34" charset="0"/>
                <a:cs typeface="Arial" pitchFamily="34" charset="0"/>
              </a:rPr>
              <a:t>Chemie</a:t>
            </a:r>
          </a:p>
          <a:p>
            <a:r>
              <a:rPr lang="cs-CZ" sz="6000" b="1" dirty="0" smtClean="0">
                <a:solidFill>
                  <a:schemeClr val="accent2">
                    <a:lumMod val="75000"/>
                  </a:schemeClr>
                </a:solidFill>
                <a:latin typeface="Arial" pitchFamily="34" charset="0"/>
                <a:cs typeface="Arial" pitchFamily="34" charset="0"/>
              </a:rPr>
              <a:t>Očekávaný výstup: </a:t>
            </a:r>
            <a:r>
              <a:rPr lang="cs-CZ" sz="6000" dirty="0" smtClean="0">
                <a:latin typeface="Arial" pitchFamily="34" charset="0"/>
                <a:cs typeface="Arial" pitchFamily="34" charset="0"/>
              </a:rPr>
              <a:t>seznámení dětí s nebezpečnými látkami</a:t>
            </a:r>
          </a:p>
          <a:p>
            <a:r>
              <a:rPr lang="cs-CZ" sz="6000" b="1" dirty="0" smtClean="0">
                <a:solidFill>
                  <a:schemeClr val="accent2">
                    <a:lumMod val="75000"/>
                  </a:schemeClr>
                </a:solidFill>
                <a:latin typeface="Arial" pitchFamily="34" charset="0"/>
                <a:cs typeface="Arial" pitchFamily="34" charset="0"/>
              </a:rPr>
              <a:t>Speciální vzdělávací potřeby: </a:t>
            </a:r>
            <a:r>
              <a:rPr lang="cs-CZ" sz="6000" dirty="0" smtClean="0">
                <a:latin typeface="Arial" pitchFamily="34" charset="0"/>
                <a:cs typeface="Arial" pitchFamily="34" charset="0"/>
              </a:rPr>
              <a:t>dataprojektor, interaktivní tabule</a:t>
            </a:r>
          </a:p>
          <a:p>
            <a:r>
              <a:rPr lang="cs-CZ" sz="6000" b="1" dirty="0" smtClean="0">
                <a:solidFill>
                  <a:schemeClr val="accent2">
                    <a:lumMod val="75000"/>
                  </a:schemeClr>
                </a:solidFill>
                <a:latin typeface="Arial" pitchFamily="34" charset="0"/>
                <a:cs typeface="Arial" pitchFamily="34" charset="0"/>
              </a:rPr>
              <a:t>Klíčová slova: </a:t>
            </a:r>
            <a:r>
              <a:rPr lang="cs-CZ" sz="6000" dirty="0" smtClean="0">
                <a:latin typeface="Arial" pitchFamily="34" charset="0"/>
                <a:cs typeface="Arial" pitchFamily="34" charset="0"/>
              </a:rPr>
              <a:t>nebezpečné látky</a:t>
            </a:r>
          </a:p>
          <a:p>
            <a:r>
              <a:rPr lang="cs-CZ" sz="6000" b="1" dirty="0" smtClean="0">
                <a:solidFill>
                  <a:schemeClr val="accent2">
                    <a:lumMod val="75000"/>
                  </a:schemeClr>
                </a:solidFill>
                <a:latin typeface="Arial" pitchFamily="34" charset="0"/>
                <a:cs typeface="Arial" pitchFamily="34" charset="0"/>
              </a:rPr>
              <a:t>Druh učebního materiálu</a:t>
            </a:r>
            <a:r>
              <a:rPr lang="cs-CZ" sz="6000" b="1" dirty="0" smtClean="0">
                <a:solidFill>
                  <a:schemeClr val="accent6">
                    <a:lumMod val="60000"/>
                    <a:lumOff val="40000"/>
                  </a:schemeClr>
                </a:solidFill>
                <a:latin typeface="Arial" pitchFamily="34" charset="0"/>
                <a:cs typeface="Arial" pitchFamily="34" charset="0"/>
              </a:rPr>
              <a:t>: </a:t>
            </a:r>
            <a:r>
              <a:rPr lang="cs-CZ" sz="6000" dirty="0" smtClean="0">
                <a:latin typeface="Arial" pitchFamily="34" charset="0"/>
                <a:cs typeface="Arial" pitchFamily="34" charset="0"/>
              </a:rPr>
              <a:t>prezentace</a:t>
            </a:r>
          </a:p>
          <a:p>
            <a:r>
              <a:rPr lang="cs-CZ" sz="6000" b="1" dirty="0" smtClean="0">
                <a:solidFill>
                  <a:schemeClr val="accent2">
                    <a:lumMod val="75000"/>
                  </a:schemeClr>
                </a:solidFill>
                <a:latin typeface="Arial" pitchFamily="34" charset="0"/>
                <a:cs typeface="Arial" pitchFamily="34" charset="0"/>
              </a:rPr>
              <a:t>Cílová skupina: </a:t>
            </a:r>
            <a:r>
              <a:rPr lang="cs-CZ" sz="6000" dirty="0" smtClean="0">
                <a:latin typeface="Arial" pitchFamily="34" charset="0"/>
                <a:cs typeface="Arial" pitchFamily="34" charset="0"/>
              </a:rPr>
              <a:t>žák</a:t>
            </a:r>
          </a:p>
          <a:p>
            <a:r>
              <a:rPr lang="cs-CZ" sz="6000" b="1" dirty="0" smtClean="0">
                <a:solidFill>
                  <a:schemeClr val="accent2">
                    <a:lumMod val="75000"/>
                  </a:schemeClr>
                </a:solidFill>
                <a:latin typeface="Arial" pitchFamily="34" charset="0"/>
                <a:cs typeface="Arial" pitchFamily="34" charset="0"/>
              </a:rPr>
              <a:t>Stupeň a typ vzdělávání: </a:t>
            </a:r>
            <a:r>
              <a:rPr lang="cs-CZ" sz="6000" dirty="0" smtClean="0">
                <a:latin typeface="Arial" pitchFamily="34" charset="0"/>
                <a:cs typeface="Arial" pitchFamily="34" charset="0"/>
              </a:rPr>
              <a:t>základní vzdělávání – druhý stupeň</a:t>
            </a:r>
          </a:p>
          <a:p>
            <a:r>
              <a:rPr lang="cs-CZ" sz="6000" b="1" dirty="0" smtClean="0">
                <a:solidFill>
                  <a:schemeClr val="accent2">
                    <a:lumMod val="75000"/>
                  </a:schemeClr>
                </a:solidFill>
                <a:latin typeface="Arial" pitchFamily="34" charset="0"/>
                <a:cs typeface="Arial" pitchFamily="34" charset="0"/>
              </a:rPr>
              <a:t>Typická věková skupina</a:t>
            </a:r>
            <a:r>
              <a:rPr lang="cs-CZ" sz="6000" b="1" dirty="0" smtClean="0">
                <a:solidFill>
                  <a:schemeClr val="accent6">
                    <a:lumMod val="60000"/>
                    <a:lumOff val="40000"/>
                  </a:schemeClr>
                </a:solidFill>
                <a:latin typeface="Arial" pitchFamily="34" charset="0"/>
                <a:cs typeface="Arial" pitchFamily="34" charset="0"/>
              </a:rPr>
              <a:t>: </a:t>
            </a:r>
            <a:r>
              <a:rPr lang="cs-CZ" sz="6000" dirty="0" smtClean="0">
                <a:latin typeface="Arial" pitchFamily="34" charset="0"/>
                <a:cs typeface="Arial" pitchFamily="34" charset="0"/>
              </a:rPr>
              <a:t>12 – 15 let</a:t>
            </a:r>
          </a:p>
          <a:p>
            <a:endParaRPr lang="cs-CZ" dirty="0" smtClean="0"/>
          </a:p>
          <a:p>
            <a:endParaRPr lang="cs-CZ" dirty="0"/>
          </a:p>
        </p:txBody>
      </p:sp>
    </p:spTree>
    <p:extLst>
      <p:ext uri="{BB962C8B-B14F-4D97-AF65-F5344CB8AC3E}">
        <p14:creationId xmlns:p14="http://schemas.microsoft.com/office/powerpoint/2010/main" xmlns="" val="4081467863"/>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073852" y="2190750"/>
            <a:ext cx="4857750" cy="4667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Nadpis 4"/>
          <p:cNvSpPr>
            <a:spLocks noGrp="1"/>
          </p:cNvSpPr>
          <p:nvPr>
            <p:ph type="title"/>
          </p:nvPr>
        </p:nvSpPr>
        <p:spPr>
          <a:xfrm>
            <a:off x="0" y="692696"/>
            <a:ext cx="9144000" cy="1143000"/>
          </a:xfrm>
        </p:spPr>
        <p:txBody>
          <a:bodyPr>
            <a:normAutofit fontScale="90000"/>
          </a:bodyPr>
          <a:lstStyle/>
          <a:p>
            <a:r>
              <a:rPr lang="cs-CZ" b="1" dirty="0" smtClean="0">
                <a:solidFill>
                  <a:srgbClr val="C00000"/>
                </a:solidFill>
              </a:rPr>
              <a:t>Lebka se zkříženými hnáty je tradiční symbol jedovaté látky. Používá se jako nálepka na obaly.</a:t>
            </a:r>
            <a:endParaRPr lang="cs-CZ" b="1" dirty="0">
              <a:solidFill>
                <a:srgbClr val="C00000"/>
              </a:solidFill>
            </a:endParaRPr>
          </a:p>
        </p:txBody>
      </p:sp>
    </p:spTree>
    <p:extLst>
      <p:ext uri="{BB962C8B-B14F-4D97-AF65-F5344CB8AC3E}">
        <p14:creationId xmlns:p14="http://schemas.microsoft.com/office/powerpoint/2010/main" xmlns="" val="95570636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C00000"/>
                </a:solidFill>
              </a:rPr>
              <a:t>Zdraví škodlivý</a:t>
            </a:r>
            <a:endParaRPr lang="cs-CZ" b="1" dirty="0">
              <a:solidFill>
                <a:srgbClr val="C00000"/>
              </a:solidFill>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35696" y="1362839"/>
            <a:ext cx="5472000" cy="547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83323959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chemeClr val="accent2">
                    <a:lumMod val="75000"/>
                  </a:schemeClr>
                </a:solidFill>
              </a:rPr>
              <a:t>Nebezpečné látky</a:t>
            </a:r>
            <a:endParaRPr lang="cs-CZ" b="1" dirty="0">
              <a:solidFill>
                <a:schemeClr val="accent2">
                  <a:lumMod val="75000"/>
                </a:schemeClr>
              </a:solidFill>
            </a:endParaRPr>
          </a:p>
        </p:txBody>
      </p:sp>
      <p:sp>
        <p:nvSpPr>
          <p:cNvPr id="4" name="Zástupný symbol pro obsah 3"/>
          <p:cNvSpPr>
            <a:spLocks noGrp="1"/>
          </p:cNvSpPr>
          <p:nvPr>
            <p:ph sz="half" idx="1"/>
          </p:nvPr>
        </p:nvSpPr>
        <p:spPr/>
        <p:txBody>
          <a:bodyPr>
            <a:normAutofit/>
          </a:bodyPr>
          <a:lstStyle/>
          <a:p>
            <a:r>
              <a:rPr lang="cs-CZ" b="1" dirty="0" smtClean="0">
                <a:solidFill>
                  <a:schemeClr val="accent6">
                    <a:lumMod val="75000"/>
                  </a:schemeClr>
                </a:solidFill>
              </a:rPr>
              <a:t>Acetylén C2H2</a:t>
            </a:r>
          </a:p>
          <a:p>
            <a:r>
              <a:rPr lang="cs-CZ" b="1" dirty="0" smtClean="0">
                <a:solidFill>
                  <a:schemeClr val="accent6">
                    <a:lumMod val="75000"/>
                  </a:schemeClr>
                </a:solidFill>
              </a:rPr>
              <a:t>Amoniak – čpavek NH3</a:t>
            </a:r>
          </a:p>
          <a:p>
            <a:r>
              <a:rPr lang="cs-CZ" b="1" dirty="0" smtClean="0">
                <a:solidFill>
                  <a:schemeClr val="accent6">
                    <a:lumMod val="75000"/>
                  </a:schemeClr>
                </a:solidFill>
              </a:rPr>
              <a:t>Benzín</a:t>
            </a:r>
          </a:p>
          <a:p>
            <a:r>
              <a:rPr lang="cs-CZ" b="1" dirty="0" smtClean="0">
                <a:solidFill>
                  <a:schemeClr val="accent6">
                    <a:lumMod val="75000"/>
                  </a:schemeClr>
                </a:solidFill>
              </a:rPr>
              <a:t>Etylén C2H4</a:t>
            </a:r>
          </a:p>
          <a:p>
            <a:r>
              <a:rPr lang="cs-CZ" b="1" dirty="0" smtClean="0">
                <a:solidFill>
                  <a:schemeClr val="accent6">
                    <a:lumMod val="75000"/>
                  </a:schemeClr>
                </a:solidFill>
              </a:rPr>
              <a:t>Formaldehyd HCHO</a:t>
            </a:r>
          </a:p>
          <a:p>
            <a:r>
              <a:rPr lang="cs-CZ" b="1" dirty="0" smtClean="0">
                <a:solidFill>
                  <a:schemeClr val="accent6">
                    <a:lumMod val="75000"/>
                  </a:schemeClr>
                </a:solidFill>
              </a:rPr>
              <a:t>Fosgen COCl2</a:t>
            </a:r>
          </a:p>
          <a:p>
            <a:r>
              <a:rPr lang="cs-CZ" b="1" dirty="0" smtClean="0">
                <a:solidFill>
                  <a:schemeClr val="accent6">
                    <a:lumMod val="75000"/>
                  </a:schemeClr>
                </a:solidFill>
              </a:rPr>
              <a:t>Chlór Cl2</a:t>
            </a:r>
          </a:p>
          <a:p>
            <a:r>
              <a:rPr lang="cs-CZ" b="1" dirty="0" smtClean="0">
                <a:solidFill>
                  <a:schemeClr val="accent6">
                    <a:lumMod val="75000"/>
                  </a:schemeClr>
                </a:solidFill>
              </a:rPr>
              <a:t>Chlorovodík </a:t>
            </a:r>
            <a:r>
              <a:rPr lang="cs-CZ" b="1" dirty="0" err="1" smtClean="0">
                <a:solidFill>
                  <a:schemeClr val="accent6">
                    <a:lumMod val="75000"/>
                  </a:schemeClr>
                </a:solidFill>
              </a:rPr>
              <a:t>HCl</a:t>
            </a:r>
            <a:endParaRPr lang="cs-CZ" b="1" dirty="0" smtClean="0">
              <a:solidFill>
                <a:schemeClr val="accent6">
                  <a:lumMod val="75000"/>
                </a:schemeClr>
              </a:solidFill>
            </a:endParaRPr>
          </a:p>
        </p:txBody>
      </p:sp>
      <p:sp>
        <p:nvSpPr>
          <p:cNvPr id="5" name="Zástupný symbol pro obsah 4"/>
          <p:cNvSpPr>
            <a:spLocks noGrp="1"/>
          </p:cNvSpPr>
          <p:nvPr>
            <p:ph sz="half" idx="2"/>
          </p:nvPr>
        </p:nvSpPr>
        <p:spPr>
          <a:xfrm>
            <a:off x="4355976" y="1556792"/>
            <a:ext cx="4495800" cy="4525963"/>
          </a:xfrm>
        </p:spPr>
        <p:txBody>
          <a:bodyPr>
            <a:normAutofit/>
          </a:bodyPr>
          <a:lstStyle/>
          <a:p>
            <a:r>
              <a:rPr lang="cs-CZ" b="1" dirty="0" smtClean="0">
                <a:solidFill>
                  <a:schemeClr val="accent6">
                    <a:lumMod val="75000"/>
                  </a:schemeClr>
                </a:solidFill>
              </a:rPr>
              <a:t>Kyanovodík HCN</a:t>
            </a:r>
          </a:p>
          <a:p>
            <a:r>
              <a:rPr lang="cs-CZ" b="1" dirty="0" smtClean="0">
                <a:solidFill>
                  <a:schemeClr val="accent6">
                    <a:lumMod val="75000"/>
                  </a:schemeClr>
                </a:solidFill>
              </a:rPr>
              <a:t>Oxid siřičitý SO2</a:t>
            </a:r>
          </a:p>
          <a:p>
            <a:r>
              <a:rPr lang="cs-CZ" b="1" dirty="0" smtClean="0">
                <a:solidFill>
                  <a:schemeClr val="accent6">
                    <a:lumMod val="75000"/>
                  </a:schemeClr>
                </a:solidFill>
              </a:rPr>
              <a:t>Oxid uhelnatý CO</a:t>
            </a:r>
          </a:p>
          <a:p>
            <a:r>
              <a:rPr lang="cs-CZ" b="1" dirty="0" smtClean="0">
                <a:solidFill>
                  <a:schemeClr val="accent6">
                    <a:lumMod val="75000"/>
                  </a:schemeClr>
                </a:solidFill>
              </a:rPr>
              <a:t>Propan </a:t>
            </a:r>
            <a:r>
              <a:rPr lang="cs-CZ" b="1" dirty="0">
                <a:solidFill>
                  <a:schemeClr val="accent6">
                    <a:lumMod val="75000"/>
                  </a:schemeClr>
                </a:solidFill>
              </a:rPr>
              <a:t>b</a:t>
            </a:r>
            <a:r>
              <a:rPr lang="cs-CZ" b="1" dirty="0" smtClean="0">
                <a:solidFill>
                  <a:schemeClr val="accent6">
                    <a:lumMod val="75000"/>
                  </a:schemeClr>
                </a:solidFill>
              </a:rPr>
              <a:t>utan C3H8  C4H10</a:t>
            </a:r>
          </a:p>
          <a:p>
            <a:r>
              <a:rPr lang="cs-CZ" b="1" dirty="0" smtClean="0">
                <a:solidFill>
                  <a:schemeClr val="accent6">
                    <a:lumMod val="75000"/>
                  </a:schemeClr>
                </a:solidFill>
              </a:rPr>
              <a:t>Sirouhlík CS2</a:t>
            </a:r>
          </a:p>
          <a:p>
            <a:r>
              <a:rPr lang="cs-CZ" b="1" dirty="0" smtClean="0">
                <a:solidFill>
                  <a:schemeClr val="accent6">
                    <a:lumMod val="75000"/>
                  </a:schemeClr>
                </a:solidFill>
              </a:rPr>
              <a:t>Sulfan H2S</a:t>
            </a:r>
          </a:p>
          <a:p>
            <a:r>
              <a:rPr lang="cs-CZ" b="1" dirty="0" smtClean="0">
                <a:solidFill>
                  <a:schemeClr val="accent6">
                    <a:lumMod val="75000"/>
                  </a:schemeClr>
                </a:solidFill>
              </a:rPr>
              <a:t>Zemní plyn</a:t>
            </a:r>
            <a:endParaRPr lang="cs-CZ" b="1" dirty="0">
              <a:solidFill>
                <a:schemeClr val="accent6">
                  <a:lumMod val="75000"/>
                </a:schemeClr>
              </a:solidFill>
            </a:endParaRPr>
          </a:p>
        </p:txBody>
      </p:sp>
    </p:spTree>
    <p:extLst>
      <p:ext uri="{BB962C8B-B14F-4D97-AF65-F5344CB8AC3E}">
        <p14:creationId xmlns:p14="http://schemas.microsoft.com/office/powerpoint/2010/main" xmlns="" val="192083575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188640"/>
            <a:ext cx="7889607" cy="644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5936269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76672"/>
            <a:ext cx="8229600" cy="1143000"/>
          </a:xfrm>
        </p:spPr>
        <p:txBody>
          <a:bodyPr>
            <a:normAutofit fontScale="90000"/>
          </a:bodyPr>
          <a:lstStyle/>
          <a:p>
            <a:r>
              <a:rPr lang="cs-CZ" b="1" dirty="0" smtClean="0">
                <a:solidFill>
                  <a:srgbClr val="C00000"/>
                </a:solidFill>
              </a:rPr>
              <a:t>Acetylén – C</a:t>
            </a:r>
            <a:r>
              <a:rPr lang="cs-CZ" b="1" baseline="-25000" dirty="0" smtClean="0">
                <a:solidFill>
                  <a:srgbClr val="C00000"/>
                </a:solidFill>
              </a:rPr>
              <a:t>2</a:t>
            </a:r>
            <a:r>
              <a:rPr lang="cs-CZ" b="1" dirty="0" smtClean="0">
                <a:solidFill>
                  <a:srgbClr val="C00000"/>
                </a:solidFill>
              </a:rPr>
              <a:t>H</a:t>
            </a:r>
            <a:r>
              <a:rPr lang="cs-CZ" b="1" baseline="-25000" dirty="0" smtClean="0">
                <a:solidFill>
                  <a:srgbClr val="C00000"/>
                </a:solidFill>
              </a:rPr>
              <a:t>2</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a:xfrm>
            <a:off x="457200" y="1412776"/>
            <a:ext cx="8229600" cy="4713387"/>
          </a:xfrm>
        </p:spPr>
        <p:txBody>
          <a:bodyPr>
            <a:normAutofit fontScale="92500" lnSpcReduction="20000"/>
          </a:bodyPr>
          <a:lstStyle/>
          <a:p>
            <a:r>
              <a:rPr lang="cs-CZ" b="1" dirty="0" smtClean="0">
                <a:solidFill>
                  <a:schemeClr val="accent6">
                    <a:lumMod val="50000"/>
                  </a:schemeClr>
                </a:solidFill>
              </a:rPr>
              <a:t>je </a:t>
            </a:r>
            <a:r>
              <a:rPr lang="cs-CZ" b="1" dirty="0">
                <a:solidFill>
                  <a:schemeClr val="accent6">
                    <a:lumMod val="50000"/>
                  </a:schemeClr>
                </a:solidFill>
              </a:rPr>
              <a:t>bezbarvý plyn, čistý, příjemně voní po éteru, technický produkt páchne po česneku, není jedovatý, rozpouští se ve vodě, plyn je mimořádně hořlavý a snadno vznětlivý</a:t>
            </a:r>
            <a:endParaRPr lang="cs-CZ" b="1" dirty="0" smtClean="0">
              <a:solidFill>
                <a:schemeClr val="accent6">
                  <a:lumMod val="50000"/>
                </a:schemeClr>
              </a:solidFill>
              <a:effectLst/>
            </a:endParaRPr>
          </a:p>
          <a:p>
            <a:r>
              <a:rPr lang="cs-CZ" b="1" dirty="0" smtClean="0">
                <a:solidFill>
                  <a:schemeClr val="accent6">
                    <a:lumMod val="50000"/>
                  </a:schemeClr>
                </a:solidFill>
              </a:rPr>
              <a:t>plyn </a:t>
            </a:r>
            <a:r>
              <a:rPr lang="cs-CZ" b="1" dirty="0">
                <a:solidFill>
                  <a:schemeClr val="accent6">
                    <a:lumMod val="50000"/>
                  </a:schemeClr>
                </a:solidFill>
              </a:rPr>
              <a:t>způsobuje nevolnost, bolest hlavy, zvracení, otupělost, bezvědomí, vysoké koncentrace působí narkoticky</a:t>
            </a:r>
            <a:endParaRPr lang="cs-CZ" b="1" dirty="0" smtClean="0">
              <a:solidFill>
                <a:schemeClr val="accent6">
                  <a:lumMod val="50000"/>
                </a:schemeClr>
              </a:solidFill>
              <a:effectLst/>
            </a:endParaRPr>
          </a:p>
          <a:p>
            <a:r>
              <a:rPr lang="cs-CZ" b="1" dirty="0">
                <a:solidFill>
                  <a:schemeClr val="accent6">
                    <a:lumMod val="50000"/>
                  </a:schemeClr>
                </a:solidFill>
              </a:rPr>
              <a:t>První pomoc: </a:t>
            </a:r>
            <a:br>
              <a:rPr lang="cs-CZ" b="1" dirty="0">
                <a:solidFill>
                  <a:schemeClr val="accent6">
                    <a:lumMod val="50000"/>
                  </a:schemeClr>
                </a:solidFill>
              </a:rPr>
            </a:br>
            <a:r>
              <a:rPr lang="cs-CZ" b="1" dirty="0" smtClean="0">
                <a:solidFill>
                  <a:schemeClr val="accent6">
                    <a:lumMod val="50000"/>
                  </a:schemeClr>
                </a:solidFill>
              </a:rPr>
              <a:t>uvolnit </a:t>
            </a:r>
            <a:r>
              <a:rPr lang="cs-CZ" b="1" dirty="0">
                <a:solidFill>
                  <a:schemeClr val="accent6">
                    <a:lumMod val="50000"/>
                  </a:schemeClr>
                </a:solidFill>
              </a:rPr>
              <a:t>těsné části oděvu, při zástavě dechu zavést umělé dýchání, přivolat lékaře, nenechat postiženého prochladnout, přepravovat pouze v leže</a:t>
            </a:r>
            <a:endParaRPr lang="cs-CZ" b="1" dirty="0" smtClean="0">
              <a:solidFill>
                <a:schemeClr val="accent6">
                  <a:lumMod val="50000"/>
                </a:schemeClr>
              </a:solidFill>
              <a:effectLst/>
            </a:endParaRPr>
          </a:p>
          <a:p>
            <a:endParaRPr lang="cs-CZ" dirty="0"/>
          </a:p>
        </p:txBody>
      </p:sp>
    </p:spTree>
    <p:extLst>
      <p:ext uri="{BB962C8B-B14F-4D97-AF65-F5344CB8AC3E}">
        <p14:creationId xmlns:p14="http://schemas.microsoft.com/office/powerpoint/2010/main" xmlns="" val="2533919952"/>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Amoniak – čpavek – NH</a:t>
            </a:r>
            <a:r>
              <a:rPr lang="cs-CZ" b="1" baseline="-25000" dirty="0" smtClean="0">
                <a:solidFill>
                  <a:srgbClr val="C00000"/>
                </a:solidFill>
              </a:rPr>
              <a:t>3</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a:xfrm>
            <a:off x="457200" y="1052736"/>
            <a:ext cx="8229600" cy="5073427"/>
          </a:xfrm>
        </p:spPr>
        <p:txBody>
          <a:bodyPr>
            <a:normAutofit fontScale="70000" lnSpcReduction="20000"/>
          </a:bodyPr>
          <a:lstStyle/>
          <a:p>
            <a:r>
              <a:rPr lang="cs-CZ" b="1" dirty="0" smtClean="0">
                <a:solidFill>
                  <a:schemeClr val="accent6">
                    <a:lumMod val="50000"/>
                  </a:schemeClr>
                </a:solidFill>
              </a:rPr>
              <a:t>je </a:t>
            </a:r>
            <a:r>
              <a:rPr lang="cs-CZ" b="1" dirty="0">
                <a:solidFill>
                  <a:schemeClr val="accent6">
                    <a:lumMod val="50000"/>
                  </a:schemeClr>
                </a:solidFill>
              </a:rPr>
              <a:t>bezbarvý plyn, lehčí než vzduch, ostrého štiplavého zápachu, při odpařování z kapalného stavu tvoří chladné mlhy, které jsou těžší vzduchu, se vzduchem tvoří leptavé výbušné směsi, je málo </a:t>
            </a:r>
            <a:r>
              <a:rPr lang="cs-CZ" b="1" dirty="0" smtClean="0">
                <a:solidFill>
                  <a:schemeClr val="accent6">
                    <a:lumMod val="50000"/>
                  </a:schemeClr>
                </a:solidFill>
              </a:rPr>
              <a:t>hořlavý</a:t>
            </a:r>
            <a:endParaRPr lang="cs-CZ" b="1" dirty="0" smtClean="0">
              <a:solidFill>
                <a:schemeClr val="accent6">
                  <a:lumMod val="50000"/>
                </a:schemeClr>
              </a:solidFill>
              <a:effectLst/>
            </a:endParaRPr>
          </a:p>
          <a:p>
            <a:r>
              <a:rPr lang="cs-CZ" b="1" dirty="0" smtClean="0">
                <a:solidFill>
                  <a:schemeClr val="accent6">
                    <a:lumMod val="50000"/>
                  </a:schemeClr>
                </a:solidFill>
              </a:rPr>
              <a:t>kapalný </a:t>
            </a:r>
            <a:r>
              <a:rPr lang="cs-CZ" b="1" dirty="0">
                <a:solidFill>
                  <a:schemeClr val="accent6">
                    <a:lumMod val="50000"/>
                  </a:schemeClr>
                </a:solidFill>
              </a:rPr>
              <a:t>i plynný silně dráždí a leptá oči, dýchací cesty, plíce, kůži, způsobuje dráždivý kašel a dušnost, křeče dýchání mohou vést až k udušení, kapalný vyvolává silné omrzliny, nadýchání vyšších koncentrací může přivodit </a:t>
            </a:r>
            <a:r>
              <a:rPr lang="cs-CZ" b="1" dirty="0" smtClean="0">
                <a:solidFill>
                  <a:schemeClr val="accent6">
                    <a:lumMod val="50000"/>
                  </a:schemeClr>
                </a:solidFill>
              </a:rPr>
              <a:t>smrt</a:t>
            </a:r>
            <a:endParaRPr lang="cs-CZ" b="1" dirty="0" smtClean="0">
              <a:solidFill>
                <a:schemeClr val="accent6">
                  <a:lumMod val="50000"/>
                </a:schemeClr>
              </a:solidFill>
              <a:effectLst/>
            </a:endParaRPr>
          </a:p>
          <a:p>
            <a:r>
              <a:rPr lang="cs-CZ" b="1" dirty="0">
                <a:solidFill>
                  <a:schemeClr val="accent6">
                    <a:lumMod val="50000"/>
                  </a:schemeClr>
                </a:solidFill>
              </a:rPr>
              <a:t>První pomoc: </a:t>
            </a:r>
            <a:br>
              <a:rPr lang="cs-CZ" b="1" dirty="0">
                <a:solidFill>
                  <a:schemeClr val="accent6">
                    <a:lumMod val="50000"/>
                  </a:schemeClr>
                </a:solidFill>
              </a:rPr>
            </a:br>
            <a:r>
              <a:rPr lang="cs-CZ" b="1" dirty="0" smtClean="0">
                <a:solidFill>
                  <a:schemeClr val="accent6">
                    <a:lumMod val="50000"/>
                  </a:schemeClr>
                </a:solidFill>
              </a:rPr>
              <a:t>přenést </a:t>
            </a:r>
            <a:r>
              <a:rPr lang="cs-CZ" b="1" dirty="0">
                <a:solidFill>
                  <a:schemeClr val="accent6">
                    <a:lumMod val="50000"/>
                  </a:schemeClr>
                </a:solidFill>
              </a:rPr>
              <a:t>postiženého na čerstvý vzduch, uložit ho do stabilizované polohy, uvolnit těsné součásti oděvu, při zástavě dechu okamžitě zavést umělé dýchání (i pomocí přístroje), sejmout potřísněné  součásti oděvu, postižená místa na těle okamžitě opláchnout vodou a pokrýt sterilním obvazem, omrzlá místa na těle netřít, zasažené oči důkladně promývat 10 – 15 minut vodou směrem od nosu při násilném otevření víček, transportovat vleže ve stabilizované poloze, postiženého nesmíme nechat prochladnout, přivolat lékařskou </a:t>
            </a:r>
            <a:r>
              <a:rPr lang="cs-CZ" b="1" dirty="0" smtClean="0">
                <a:solidFill>
                  <a:schemeClr val="accent6">
                    <a:lumMod val="50000"/>
                  </a:schemeClr>
                </a:solidFill>
              </a:rPr>
              <a:t>pomoc</a:t>
            </a:r>
            <a:endParaRPr lang="cs-CZ" b="1" dirty="0" smtClean="0">
              <a:solidFill>
                <a:schemeClr val="accent6">
                  <a:lumMod val="50000"/>
                </a:schemeClr>
              </a:solidFill>
              <a:effectLst/>
            </a:endParaRPr>
          </a:p>
          <a:p>
            <a:endParaRPr lang="cs-CZ" dirty="0">
              <a:solidFill>
                <a:schemeClr val="accent6">
                  <a:lumMod val="50000"/>
                </a:schemeClr>
              </a:solidFill>
            </a:endParaRPr>
          </a:p>
        </p:txBody>
      </p:sp>
    </p:spTree>
    <p:extLst>
      <p:ext uri="{BB962C8B-B14F-4D97-AF65-F5344CB8AC3E}">
        <p14:creationId xmlns:p14="http://schemas.microsoft.com/office/powerpoint/2010/main" xmlns="" val="49501445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76672"/>
            <a:ext cx="8229600" cy="1143000"/>
          </a:xfrm>
        </p:spPr>
        <p:txBody>
          <a:bodyPr>
            <a:normAutofit fontScale="90000"/>
          </a:bodyPr>
          <a:lstStyle/>
          <a:p>
            <a:r>
              <a:rPr lang="cs-CZ" b="1" dirty="0" smtClean="0">
                <a:solidFill>
                  <a:srgbClr val="C00000"/>
                </a:solidFill>
              </a:rPr>
              <a:t>Benzín</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p:txBody>
          <a:bodyPr>
            <a:normAutofit fontScale="77500" lnSpcReduction="20000"/>
          </a:bodyPr>
          <a:lstStyle/>
          <a:p>
            <a:r>
              <a:rPr lang="cs-CZ" b="1" dirty="0" smtClean="0">
                <a:solidFill>
                  <a:schemeClr val="accent6">
                    <a:lumMod val="50000"/>
                  </a:schemeClr>
                </a:solidFill>
              </a:rPr>
              <a:t>je </a:t>
            </a:r>
            <a:r>
              <a:rPr lang="cs-CZ" b="1" dirty="0">
                <a:solidFill>
                  <a:schemeClr val="accent6">
                    <a:lumMod val="50000"/>
                  </a:schemeClr>
                </a:solidFill>
              </a:rPr>
              <a:t>bezbarvá kapalina s typickým zápachem, obchodní formy bývají zbarvené, páry tvoří výbušné směsi, které jsou těžší vzduchu, benzín se s vodou nemísí</a:t>
            </a:r>
            <a:endParaRPr lang="cs-CZ" b="1" dirty="0" smtClean="0">
              <a:solidFill>
                <a:schemeClr val="accent6">
                  <a:lumMod val="50000"/>
                </a:schemeClr>
              </a:solidFill>
              <a:effectLst/>
            </a:endParaRPr>
          </a:p>
          <a:p>
            <a:r>
              <a:rPr lang="cs-CZ" b="1" dirty="0" smtClean="0">
                <a:solidFill>
                  <a:schemeClr val="accent6">
                    <a:lumMod val="50000"/>
                  </a:schemeClr>
                </a:solidFill>
              </a:rPr>
              <a:t>delší </a:t>
            </a:r>
            <a:r>
              <a:rPr lang="cs-CZ" b="1" dirty="0">
                <a:solidFill>
                  <a:schemeClr val="accent6">
                    <a:lumMod val="50000"/>
                  </a:schemeClr>
                </a:solidFill>
              </a:rPr>
              <a:t>vdechování výparů vede k pocitu opilosti, bolestem hlavy, stavu obluzení a zvracení, vysoké koncentrace k bezvědomí a zástavě dechu</a:t>
            </a:r>
            <a:endParaRPr lang="cs-CZ" b="1" dirty="0" smtClean="0">
              <a:solidFill>
                <a:schemeClr val="accent6">
                  <a:lumMod val="50000"/>
                </a:schemeClr>
              </a:solidFill>
              <a:effectLst/>
            </a:endParaRPr>
          </a:p>
          <a:p>
            <a:r>
              <a:rPr lang="cs-CZ" b="1" dirty="0">
                <a:solidFill>
                  <a:schemeClr val="accent6">
                    <a:lumMod val="50000"/>
                  </a:schemeClr>
                </a:solidFill>
              </a:rPr>
              <a:t>První pomoc: </a:t>
            </a:r>
            <a:br>
              <a:rPr lang="cs-CZ" b="1" dirty="0">
                <a:solidFill>
                  <a:schemeClr val="accent6">
                    <a:lumMod val="50000"/>
                  </a:schemeClr>
                </a:solidFill>
              </a:rPr>
            </a:br>
            <a:r>
              <a:rPr lang="cs-CZ" b="1" dirty="0" smtClean="0">
                <a:solidFill>
                  <a:schemeClr val="accent6">
                    <a:lumMod val="50000"/>
                  </a:schemeClr>
                </a:solidFill>
              </a:rPr>
              <a:t>vyvést </a:t>
            </a:r>
            <a:r>
              <a:rPr lang="cs-CZ" b="1" dirty="0">
                <a:solidFill>
                  <a:schemeClr val="accent6">
                    <a:lumMod val="50000"/>
                  </a:schemeClr>
                </a:solidFill>
              </a:rPr>
              <a:t>postiženého ze zamořeného prostředí, zasažené oči důkladně promývat </a:t>
            </a:r>
            <a:r>
              <a:rPr lang="cs-CZ" b="1" dirty="0" smtClean="0">
                <a:solidFill>
                  <a:schemeClr val="accent6">
                    <a:lumMod val="50000"/>
                  </a:schemeClr>
                </a:solidFill>
              </a:rPr>
              <a:t>vodou </a:t>
            </a:r>
            <a:r>
              <a:rPr lang="cs-CZ" b="1" dirty="0">
                <a:solidFill>
                  <a:schemeClr val="accent6">
                    <a:lumMod val="50000"/>
                  </a:schemeClr>
                </a:solidFill>
              </a:rPr>
              <a:t>směrem od nosu při násilném otevření víček, uložit do stabilizované polohy, uvolnit součásti oděvu, sejmout potřísněný oděv, postižená místa opláchnout, zavést umělé dýchání, k uklidnění opatrně aplikovat uklidňující látky</a:t>
            </a:r>
            <a:endParaRPr lang="cs-CZ" b="1" dirty="0" smtClean="0">
              <a:solidFill>
                <a:schemeClr val="accent6">
                  <a:lumMod val="50000"/>
                </a:schemeClr>
              </a:solidFill>
              <a:effectLst/>
            </a:endParaRPr>
          </a:p>
          <a:p>
            <a:pPr marL="0" indent="0">
              <a:buNone/>
            </a:pPr>
            <a:endParaRPr lang="cs-CZ" b="1" dirty="0" smtClean="0">
              <a:solidFill>
                <a:schemeClr val="accent6">
                  <a:lumMod val="50000"/>
                </a:schemeClr>
              </a:solidFill>
            </a:endParaRPr>
          </a:p>
          <a:p>
            <a:endParaRPr lang="cs-CZ" dirty="0"/>
          </a:p>
        </p:txBody>
      </p:sp>
    </p:spTree>
    <p:extLst>
      <p:ext uri="{BB962C8B-B14F-4D97-AF65-F5344CB8AC3E}">
        <p14:creationId xmlns:p14="http://schemas.microsoft.com/office/powerpoint/2010/main" xmlns="" val="154770834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Etylén – C</a:t>
            </a:r>
            <a:r>
              <a:rPr lang="cs-CZ" b="1" baseline="-25000" dirty="0" smtClean="0">
                <a:solidFill>
                  <a:srgbClr val="C00000"/>
                </a:solidFill>
              </a:rPr>
              <a:t>2</a:t>
            </a:r>
            <a:r>
              <a:rPr lang="cs-CZ" b="1" dirty="0" smtClean="0">
                <a:solidFill>
                  <a:srgbClr val="C00000"/>
                </a:solidFill>
              </a:rPr>
              <a:t>H</a:t>
            </a:r>
            <a:r>
              <a:rPr lang="cs-CZ" b="1" baseline="-25000" dirty="0" smtClean="0">
                <a:solidFill>
                  <a:srgbClr val="C00000"/>
                </a:solidFill>
              </a:rPr>
              <a:t>4</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a:xfrm>
            <a:off x="457200" y="1268760"/>
            <a:ext cx="8229600" cy="4857403"/>
          </a:xfrm>
        </p:spPr>
        <p:txBody>
          <a:bodyPr>
            <a:normAutofit fontScale="77500" lnSpcReduction="20000"/>
          </a:bodyPr>
          <a:lstStyle/>
          <a:p>
            <a:r>
              <a:rPr lang="cs-CZ" b="1" dirty="0" smtClean="0">
                <a:solidFill>
                  <a:schemeClr val="accent6">
                    <a:lumMod val="50000"/>
                  </a:schemeClr>
                </a:solidFill>
              </a:rPr>
              <a:t>je </a:t>
            </a:r>
            <a:r>
              <a:rPr lang="cs-CZ" b="1" dirty="0">
                <a:solidFill>
                  <a:schemeClr val="accent6">
                    <a:lumMod val="50000"/>
                  </a:schemeClr>
                </a:solidFill>
              </a:rPr>
              <a:t>bezbarvá kapalina s nasládlým zápachem, rychle se odpařuje za tvorby chladných mlh, plynný etylén je těžší vzduchu, se vzduchem tvoří výbušné směsi, plyn je málo rozpustný ve </a:t>
            </a:r>
            <a:r>
              <a:rPr lang="cs-CZ" b="1" dirty="0" smtClean="0">
                <a:solidFill>
                  <a:schemeClr val="accent6">
                    <a:lumMod val="50000"/>
                  </a:schemeClr>
                </a:solidFill>
              </a:rPr>
              <a:t>vodě</a:t>
            </a:r>
            <a:endParaRPr lang="cs-CZ" b="1" dirty="0" smtClean="0">
              <a:solidFill>
                <a:schemeClr val="accent6">
                  <a:lumMod val="50000"/>
                </a:schemeClr>
              </a:solidFill>
              <a:effectLst/>
            </a:endParaRPr>
          </a:p>
          <a:p>
            <a:r>
              <a:rPr lang="cs-CZ" b="1" dirty="0" smtClean="0">
                <a:solidFill>
                  <a:schemeClr val="accent6">
                    <a:lumMod val="50000"/>
                  </a:schemeClr>
                </a:solidFill>
              </a:rPr>
              <a:t>dráždí </a:t>
            </a:r>
            <a:r>
              <a:rPr lang="cs-CZ" b="1" dirty="0">
                <a:solidFill>
                  <a:schemeClr val="accent6">
                    <a:lumMod val="50000"/>
                  </a:schemeClr>
                </a:solidFill>
              </a:rPr>
              <a:t>oči a dýchací cesty, plyn je málo jedovatý, má narkotický účinek, může působit ochrnutí dýchacích center, způsobuje omrzliny, ospalost, závratě, bezvědomí</a:t>
            </a:r>
            <a:endParaRPr lang="cs-CZ" b="1" dirty="0" smtClean="0">
              <a:solidFill>
                <a:schemeClr val="accent6">
                  <a:lumMod val="50000"/>
                </a:schemeClr>
              </a:solidFill>
              <a:effectLst/>
            </a:endParaRPr>
          </a:p>
          <a:p>
            <a:r>
              <a:rPr lang="cs-CZ" b="1" dirty="0">
                <a:solidFill>
                  <a:schemeClr val="accent6">
                    <a:lumMod val="50000"/>
                  </a:schemeClr>
                </a:solidFill>
              </a:rPr>
              <a:t>První pomoc: </a:t>
            </a:r>
            <a:br>
              <a:rPr lang="cs-CZ" b="1" dirty="0">
                <a:solidFill>
                  <a:schemeClr val="accent6">
                    <a:lumMod val="50000"/>
                  </a:schemeClr>
                </a:solidFill>
              </a:rPr>
            </a:br>
            <a:r>
              <a:rPr lang="cs-CZ" b="1" dirty="0" smtClean="0">
                <a:solidFill>
                  <a:schemeClr val="accent6">
                    <a:lumMod val="50000"/>
                  </a:schemeClr>
                </a:solidFill>
              </a:rPr>
              <a:t>přenést </a:t>
            </a:r>
            <a:r>
              <a:rPr lang="cs-CZ" b="1" dirty="0">
                <a:solidFill>
                  <a:schemeClr val="accent6">
                    <a:lumMod val="50000"/>
                  </a:schemeClr>
                </a:solidFill>
              </a:rPr>
              <a:t>postiženého na čerstvý vzduch, uložit do stabilizované polohy, uvolnit oděv, sejmout potřísněný oděv, postižená místa  opláchnout a dát sterilní obvaz, netřít omrzlá místa, zasažené oči důkladně promývat asi 10-15 minut vodou směrem od nosu při násilném otevření víček</a:t>
            </a:r>
            <a:endParaRPr lang="cs-CZ" b="1" dirty="0" smtClean="0">
              <a:solidFill>
                <a:schemeClr val="accent6">
                  <a:lumMod val="50000"/>
                </a:schemeClr>
              </a:solidFill>
              <a:effectLst/>
            </a:endParaRPr>
          </a:p>
          <a:p>
            <a:endParaRPr lang="cs-CZ" dirty="0"/>
          </a:p>
        </p:txBody>
      </p:sp>
    </p:spTree>
    <p:extLst>
      <p:ext uri="{BB962C8B-B14F-4D97-AF65-F5344CB8AC3E}">
        <p14:creationId xmlns:p14="http://schemas.microsoft.com/office/powerpoint/2010/main" xmlns="" val="292008474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1143000"/>
          </a:xfrm>
        </p:spPr>
        <p:txBody>
          <a:bodyPr>
            <a:normAutofit fontScale="90000"/>
          </a:bodyPr>
          <a:lstStyle/>
          <a:p>
            <a:r>
              <a:rPr lang="cs-CZ" b="1" dirty="0" smtClean="0">
                <a:solidFill>
                  <a:srgbClr val="C00000"/>
                </a:solidFill>
              </a:rPr>
              <a:t>Formaldehyd - HCHO</a:t>
            </a:r>
            <a:r>
              <a:rPr lang="cs-CZ" dirty="0" smtClean="0"/>
              <a:t/>
            </a:r>
            <a:br>
              <a:rPr lang="cs-CZ" dirty="0" smtClean="0"/>
            </a:br>
            <a:endParaRPr lang="cs-CZ" dirty="0"/>
          </a:p>
        </p:txBody>
      </p:sp>
      <p:sp>
        <p:nvSpPr>
          <p:cNvPr id="3" name="Zástupný symbol pro obsah 2"/>
          <p:cNvSpPr>
            <a:spLocks noGrp="1"/>
          </p:cNvSpPr>
          <p:nvPr>
            <p:ph idx="1"/>
          </p:nvPr>
        </p:nvSpPr>
        <p:spPr>
          <a:xfrm>
            <a:off x="457200" y="1556792"/>
            <a:ext cx="8229600" cy="5040560"/>
          </a:xfrm>
        </p:spPr>
        <p:txBody>
          <a:bodyPr>
            <a:normAutofit fontScale="70000" lnSpcReduction="20000"/>
          </a:bodyPr>
          <a:lstStyle/>
          <a:p>
            <a:r>
              <a:rPr lang="cs-CZ" sz="3400" b="1" dirty="0" smtClean="0">
                <a:solidFill>
                  <a:schemeClr val="accent6">
                    <a:lumMod val="50000"/>
                  </a:schemeClr>
                </a:solidFill>
              </a:rPr>
              <a:t>bezbarvý plyn se štiplavým zápachem, hořlavý, rozpustný ve vodě za vzniku roztoku stejného štiplavého zápachu</a:t>
            </a:r>
          </a:p>
          <a:p>
            <a:r>
              <a:rPr lang="cs-CZ" sz="3400" b="1" dirty="0" smtClean="0">
                <a:solidFill>
                  <a:schemeClr val="accent6">
                    <a:lumMod val="50000"/>
                  </a:schemeClr>
                </a:solidFill>
              </a:rPr>
              <a:t>silně dráždí oči a cesty dýchací, vyvolává záchvaty kašle, silné slzení očí, silné podráždění sliznice nosu a hltanu</a:t>
            </a:r>
          </a:p>
          <a:p>
            <a:r>
              <a:rPr lang="cs-CZ" sz="3400" b="1" dirty="0" smtClean="0">
                <a:solidFill>
                  <a:schemeClr val="accent6">
                    <a:lumMod val="50000"/>
                  </a:schemeClr>
                </a:solidFill>
              </a:rPr>
              <a:t>po styku s tekutinou vyvolává ztužení a poleptání očí</a:t>
            </a:r>
          </a:p>
          <a:p>
            <a:r>
              <a:rPr lang="cs-CZ" sz="3400" b="1" dirty="0" smtClean="0">
                <a:solidFill>
                  <a:schemeClr val="accent6">
                    <a:lumMod val="50000"/>
                  </a:schemeClr>
                </a:solidFill>
              </a:rPr>
              <a:t>po požití vyvolává vnitřní těžké poleptání sliznice zažívacího ústrojí</a:t>
            </a:r>
          </a:p>
          <a:p>
            <a:r>
              <a:rPr lang="cs-CZ" sz="3400" b="1" dirty="0" smtClean="0">
                <a:solidFill>
                  <a:schemeClr val="accent6">
                    <a:lumMod val="50000"/>
                  </a:schemeClr>
                </a:solidFill>
              </a:rPr>
              <a:t>První pomoc: </a:t>
            </a:r>
            <a:br>
              <a:rPr lang="cs-CZ" sz="3400" b="1" dirty="0" smtClean="0">
                <a:solidFill>
                  <a:schemeClr val="accent6">
                    <a:lumMod val="50000"/>
                  </a:schemeClr>
                </a:solidFill>
              </a:rPr>
            </a:br>
            <a:r>
              <a:rPr lang="cs-CZ" sz="3400" b="1" dirty="0" smtClean="0">
                <a:solidFill>
                  <a:schemeClr val="accent6">
                    <a:lumMod val="50000"/>
                  </a:schemeClr>
                </a:solidFill>
              </a:rPr>
              <a:t>postiženého uložit do klidné polohy na čerstvém vzduchu, uvolnit těsné části oděvu a uklidnit. Při zasažení očí ihned rozevřít palcem a ukazováčkem víčka a důkladně promývat vodou nejméně 15 minut. Ihned přivolat očního lékaře! Při poleptání nejméně 10 minut oplachovat postižené místo velkým množstvím vody, opatrně odstranit potřísněný oděv a dále oplachovat zasaženou kůži. Zabránit infekci!</a:t>
            </a:r>
          </a:p>
          <a:p>
            <a:endParaRPr lang="cs-CZ" dirty="0"/>
          </a:p>
        </p:txBody>
      </p:sp>
    </p:spTree>
    <p:extLst>
      <p:ext uri="{BB962C8B-B14F-4D97-AF65-F5344CB8AC3E}">
        <p14:creationId xmlns:p14="http://schemas.microsoft.com/office/powerpoint/2010/main" xmlns="" val="395532146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C00000"/>
                </a:solidFill>
              </a:rPr>
              <a:t>Fosgen - COCl2</a:t>
            </a:r>
            <a:endParaRPr lang="cs-CZ" dirty="0" smtClean="0">
              <a:solidFill>
                <a:srgbClr val="C00000"/>
              </a:solidFill>
            </a:endParaRPr>
          </a:p>
        </p:txBody>
      </p:sp>
      <p:sp>
        <p:nvSpPr>
          <p:cNvPr id="3" name="Zástupný symbol pro obsah 2"/>
          <p:cNvSpPr>
            <a:spLocks noGrp="1"/>
          </p:cNvSpPr>
          <p:nvPr>
            <p:ph idx="1"/>
          </p:nvPr>
        </p:nvSpPr>
        <p:spPr>
          <a:xfrm>
            <a:off x="457200" y="1340768"/>
            <a:ext cx="8229600" cy="5256584"/>
          </a:xfrm>
        </p:spPr>
        <p:txBody>
          <a:bodyPr>
            <a:normAutofit fontScale="55000" lnSpcReduction="20000"/>
          </a:bodyPr>
          <a:lstStyle/>
          <a:p>
            <a:r>
              <a:rPr lang="cs-CZ" sz="3600" b="1" dirty="0" smtClean="0">
                <a:solidFill>
                  <a:schemeClr val="accent6">
                    <a:lumMod val="50000"/>
                  </a:schemeClr>
                </a:solidFill>
              </a:rPr>
              <a:t>bezbarvý plyn se zápachem po seně nebo tlejícím listí, bouřlivě </a:t>
            </a:r>
            <a:r>
              <a:rPr lang="cs-CZ" sz="3600" b="1" dirty="0" smtClean="0">
                <a:solidFill>
                  <a:schemeClr val="accent6">
                    <a:lumMod val="50000"/>
                  </a:schemeClr>
                </a:solidFill>
              </a:rPr>
              <a:t>reaguje </a:t>
            </a:r>
            <a:r>
              <a:rPr lang="cs-CZ" sz="3600" b="1" dirty="0" smtClean="0">
                <a:solidFill>
                  <a:schemeClr val="accent6">
                    <a:lumMod val="50000"/>
                  </a:schemeClr>
                </a:solidFill>
              </a:rPr>
              <a:t>s vodou za vzniku chlorovodíku a oxidu uhličitého</a:t>
            </a:r>
          </a:p>
          <a:p>
            <a:r>
              <a:rPr lang="cs-CZ" sz="3600" b="1" dirty="0" smtClean="0">
                <a:solidFill>
                  <a:schemeClr val="accent6">
                    <a:lumMod val="50000"/>
                  </a:schemeClr>
                </a:solidFill>
              </a:rPr>
              <a:t>působí především na hluboké partie respiračního systému a způsobuje toxický otok plic, má rovněž dráždivý účinek</a:t>
            </a:r>
          </a:p>
          <a:p>
            <a:r>
              <a:rPr lang="cs-CZ" sz="3600" b="1" dirty="0" smtClean="0">
                <a:solidFill>
                  <a:schemeClr val="accent6">
                    <a:lumMod val="50000"/>
                  </a:schemeClr>
                </a:solidFill>
              </a:rPr>
              <a:t>při nižších koncentracích se dostavuje pocit škrabání v krku, dráždivý kašel, pak následuje období o délce tří až šesti hodin bez subjektivních příznaků</a:t>
            </a:r>
          </a:p>
          <a:p>
            <a:r>
              <a:rPr lang="cs-CZ" sz="3600" b="1" dirty="0" smtClean="0">
                <a:solidFill>
                  <a:schemeClr val="accent6">
                    <a:lumMod val="50000"/>
                  </a:schemeClr>
                </a:solidFill>
              </a:rPr>
              <a:t>potom následuje dušnost, kašel, slabost, bolest hlavy, nevolnost, pocit na zvracení až zvracení</a:t>
            </a:r>
          </a:p>
          <a:p>
            <a:r>
              <a:rPr lang="cs-CZ" sz="3600" b="1" dirty="0" smtClean="0">
                <a:solidFill>
                  <a:schemeClr val="accent6">
                    <a:lumMod val="50000"/>
                  </a:schemeClr>
                </a:solidFill>
              </a:rPr>
              <a:t>při rozvinutém otoku plic následuje těžká dušnost a vykašlávání zpěněných růžových hlenů, strach z udušení</a:t>
            </a:r>
          </a:p>
          <a:p>
            <a:r>
              <a:rPr lang="cs-CZ" sz="3600" b="1" dirty="0" smtClean="0">
                <a:solidFill>
                  <a:schemeClr val="accent6">
                    <a:lumMod val="50000"/>
                  </a:schemeClr>
                </a:solidFill>
              </a:rPr>
              <a:t>při velmi vysoké koncentraci dochází k okamžité smrti v důsledku reflexní zástavy dechu</a:t>
            </a:r>
          </a:p>
          <a:p>
            <a:r>
              <a:rPr lang="cs-CZ" sz="3600" b="1" dirty="0" smtClean="0">
                <a:solidFill>
                  <a:schemeClr val="accent6">
                    <a:lumMod val="50000"/>
                  </a:schemeClr>
                </a:solidFill>
              </a:rPr>
              <a:t>První pomoc: </a:t>
            </a:r>
            <a:br>
              <a:rPr lang="cs-CZ" sz="3600" b="1" dirty="0" smtClean="0">
                <a:solidFill>
                  <a:schemeClr val="accent6">
                    <a:lumMod val="50000"/>
                  </a:schemeClr>
                </a:solidFill>
              </a:rPr>
            </a:br>
            <a:r>
              <a:rPr lang="cs-CZ" sz="3600" b="1" dirty="0" smtClean="0">
                <a:solidFill>
                  <a:schemeClr val="accent6">
                    <a:lumMod val="50000"/>
                  </a:schemeClr>
                </a:solidFill>
              </a:rPr>
              <a:t>postiženého uložit do klidové polohy na čerstvém vzduchu, uvolnit těsné části oděvu a uklidnit. Při zástavě dechu okamžitě zavést umělé dýchání. Je nezbytné zabránit jakékoliv námaze postiženého, zajistit mu klid a teplo.</a:t>
            </a:r>
          </a:p>
          <a:p>
            <a:endParaRPr lang="cs-CZ" dirty="0"/>
          </a:p>
        </p:txBody>
      </p:sp>
    </p:spTree>
    <p:extLst>
      <p:ext uri="{BB962C8B-B14F-4D97-AF65-F5344CB8AC3E}">
        <p14:creationId xmlns:p14="http://schemas.microsoft.com/office/powerpoint/2010/main" xmlns="" val="4107863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Chlór – Cl</a:t>
            </a:r>
            <a:r>
              <a:rPr lang="cs-CZ" b="1" baseline="-25000" dirty="0" smtClean="0">
                <a:solidFill>
                  <a:srgbClr val="C00000"/>
                </a:solidFill>
              </a:rPr>
              <a:t>2</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616624"/>
          </a:xfrm>
        </p:spPr>
        <p:txBody>
          <a:bodyPr>
            <a:normAutofit fontScale="70000" lnSpcReduction="20000"/>
          </a:bodyPr>
          <a:lstStyle/>
          <a:p>
            <a:r>
              <a:rPr lang="cs-CZ" sz="3400" b="1" dirty="0" smtClean="0">
                <a:solidFill>
                  <a:schemeClr val="accent6">
                    <a:lumMod val="50000"/>
                  </a:schemeClr>
                </a:solidFill>
              </a:rPr>
              <a:t>je </a:t>
            </a:r>
            <a:r>
              <a:rPr lang="cs-CZ" sz="3400" b="1" dirty="0">
                <a:solidFill>
                  <a:schemeClr val="accent6">
                    <a:lumMod val="50000"/>
                  </a:schemeClr>
                </a:solidFill>
              </a:rPr>
              <a:t>žlutozelený plyn, těžší vzduchu, značně jedovatý a žíravý, při styku s vlhkým vzduchem tvoří mlhy</a:t>
            </a:r>
            <a:endParaRPr lang="cs-CZ" sz="3400" b="1" dirty="0" smtClean="0">
              <a:solidFill>
                <a:schemeClr val="accent6">
                  <a:lumMod val="50000"/>
                </a:schemeClr>
              </a:solidFill>
              <a:effectLst/>
            </a:endParaRPr>
          </a:p>
          <a:p>
            <a:r>
              <a:rPr lang="cs-CZ" sz="3400" b="1" dirty="0" smtClean="0">
                <a:solidFill>
                  <a:schemeClr val="accent6">
                    <a:lumMod val="50000"/>
                  </a:schemeClr>
                </a:solidFill>
              </a:rPr>
              <a:t>nadýchání </a:t>
            </a:r>
            <a:r>
              <a:rPr lang="cs-CZ" sz="3400" b="1" dirty="0">
                <a:solidFill>
                  <a:schemeClr val="accent6">
                    <a:lumMod val="50000"/>
                  </a:schemeClr>
                </a:solidFill>
              </a:rPr>
              <a:t>chlórem vede k těžkému poleptání dýchacích cest a plic, je možný vznik plicního otoku, a to i se zpožděním do dvou dnů, plyn vyvolává těžké poleptání očí a podráždění kůže až tvorbu puchýřů, kapalný může vyvolat omrzliny</a:t>
            </a:r>
            <a:endParaRPr lang="cs-CZ" sz="3400" b="1" dirty="0" smtClean="0">
              <a:solidFill>
                <a:schemeClr val="accent6">
                  <a:lumMod val="50000"/>
                </a:schemeClr>
              </a:solidFill>
              <a:effectLst/>
            </a:endParaRPr>
          </a:p>
          <a:p>
            <a:r>
              <a:rPr lang="cs-CZ" sz="3400" b="1" dirty="0">
                <a:solidFill>
                  <a:schemeClr val="accent6">
                    <a:lumMod val="50000"/>
                  </a:schemeClr>
                </a:solidFill>
              </a:rPr>
              <a:t>První pomoc: </a:t>
            </a:r>
            <a:br>
              <a:rPr lang="cs-CZ" sz="3400" b="1" dirty="0">
                <a:solidFill>
                  <a:schemeClr val="accent6">
                    <a:lumMod val="50000"/>
                  </a:schemeClr>
                </a:solidFill>
              </a:rPr>
            </a:br>
            <a:r>
              <a:rPr lang="cs-CZ" sz="3400" b="1" dirty="0" smtClean="0">
                <a:solidFill>
                  <a:schemeClr val="accent6">
                    <a:lumMod val="50000"/>
                  </a:schemeClr>
                </a:solidFill>
              </a:rPr>
              <a:t>přenést </a:t>
            </a:r>
            <a:r>
              <a:rPr lang="cs-CZ" sz="3400" b="1" dirty="0">
                <a:solidFill>
                  <a:schemeClr val="accent6">
                    <a:lumMod val="50000"/>
                  </a:schemeClr>
                </a:solidFill>
              </a:rPr>
              <a:t>postiženého na čerstvý vzduch, uložit ho do stabilizované polohy, uvolnit těsné součásti oděvu, při zástavě dechu okamžitě zavést umělé dýchání (i pomocí přístroje), sejmout potřísněné  součásti oděvu, postižená místa na těle okamžitě opláchnout vodou a pokrýt sterilním obvazem, zasažené oči důkladně promývat 10 – 15 minut vodou směrem od nosu při násilném otevření víček, transportovat vleže ve stabilizované poloze, při první pomoci používat ochranné prostředky, přivolat lékařskou pomoc.</a:t>
            </a:r>
            <a:endParaRPr lang="cs-CZ" sz="3400" b="1" dirty="0" smtClean="0">
              <a:solidFill>
                <a:schemeClr val="accent6">
                  <a:lumMod val="50000"/>
                </a:schemeClr>
              </a:solidFill>
            </a:endParaRPr>
          </a:p>
          <a:p>
            <a:endParaRPr lang="cs-CZ" dirty="0"/>
          </a:p>
        </p:txBody>
      </p:sp>
    </p:spTree>
    <p:extLst>
      <p:ext uri="{BB962C8B-B14F-4D97-AF65-F5344CB8AC3E}">
        <p14:creationId xmlns:p14="http://schemas.microsoft.com/office/powerpoint/2010/main" xmlns="" val="513057739"/>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Chlorovodík - </a:t>
            </a:r>
            <a:r>
              <a:rPr lang="cs-CZ" b="1" dirty="0" err="1" smtClean="0">
                <a:solidFill>
                  <a:srgbClr val="C00000"/>
                </a:solidFill>
              </a:rPr>
              <a:t>HCl</a:t>
            </a:r>
            <a:r>
              <a:rPr lang="cs-CZ" dirty="0" smtClean="0"/>
              <a:t/>
            </a:r>
            <a:br>
              <a:rPr lang="cs-CZ" dirty="0" smtClean="0"/>
            </a:br>
            <a:endParaRPr lang="cs-CZ" dirty="0"/>
          </a:p>
        </p:txBody>
      </p:sp>
      <p:sp>
        <p:nvSpPr>
          <p:cNvPr id="3" name="Zástupný symbol pro obsah 2"/>
          <p:cNvSpPr>
            <a:spLocks noGrp="1"/>
          </p:cNvSpPr>
          <p:nvPr>
            <p:ph idx="1"/>
          </p:nvPr>
        </p:nvSpPr>
        <p:spPr>
          <a:xfrm>
            <a:off x="457200" y="1196752"/>
            <a:ext cx="8229600" cy="4929411"/>
          </a:xfrm>
        </p:spPr>
        <p:txBody>
          <a:bodyPr>
            <a:normAutofit fontScale="70000" lnSpcReduction="20000"/>
          </a:bodyPr>
          <a:lstStyle/>
          <a:p>
            <a:r>
              <a:rPr lang="cs-CZ" b="1" dirty="0" smtClean="0">
                <a:solidFill>
                  <a:schemeClr val="accent6">
                    <a:lumMod val="50000"/>
                  </a:schemeClr>
                </a:solidFill>
              </a:rPr>
              <a:t>je bezbarvý plyn se štiplavým zápachem, na vlhkém vzduchu tvoří bílou mlhu, ve vodě se rozpouští za vzniku kyseliny chlorovodíkové</a:t>
            </a:r>
          </a:p>
          <a:p>
            <a:r>
              <a:rPr lang="cs-CZ" b="1" dirty="0" smtClean="0">
                <a:solidFill>
                  <a:schemeClr val="accent6">
                    <a:lumMod val="50000"/>
                  </a:schemeClr>
                </a:solidFill>
              </a:rPr>
              <a:t>silně dráždí dýchací cesty a oči, způsobuje poškození rohovky, otoky hrtanu a plic, krvácení z nosu, styk s vodními roztoky vede k těžkému poleptání kůže, trudovitosti, vypadávání vlasů</a:t>
            </a:r>
          </a:p>
          <a:p>
            <a:r>
              <a:rPr lang="cs-CZ" b="1" dirty="0" smtClean="0">
                <a:solidFill>
                  <a:schemeClr val="accent6">
                    <a:lumMod val="50000"/>
                  </a:schemeClr>
                </a:solidFill>
              </a:rPr>
              <a:t>První pomoc: </a:t>
            </a:r>
            <a:br>
              <a:rPr lang="cs-CZ" b="1" dirty="0" smtClean="0">
                <a:solidFill>
                  <a:schemeClr val="accent6">
                    <a:lumMod val="50000"/>
                  </a:schemeClr>
                </a:solidFill>
              </a:rPr>
            </a:br>
            <a:r>
              <a:rPr lang="cs-CZ" b="1" dirty="0" smtClean="0">
                <a:solidFill>
                  <a:schemeClr val="accent6">
                    <a:lumMod val="50000"/>
                  </a:schemeClr>
                </a:solidFill>
              </a:rPr>
              <a:t>postiženého uložit do klidné polohy na čerstvém vzduchu, uvolnit těsné části oděvu a uklidnit. Při zasažení očí otevřít palcem a ukazováčkem víčka a důkladně </a:t>
            </a:r>
            <a:r>
              <a:rPr lang="cs-CZ" b="1" dirty="0" smtClean="0">
                <a:solidFill>
                  <a:schemeClr val="accent6">
                    <a:lumMod val="50000"/>
                  </a:schemeClr>
                </a:solidFill>
              </a:rPr>
              <a:t>promývat </a:t>
            </a:r>
            <a:r>
              <a:rPr lang="cs-CZ" b="1" dirty="0" smtClean="0">
                <a:solidFill>
                  <a:schemeClr val="accent6">
                    <a:lumMod val="50000"/>
                  </a:schemeClr>
                </a:solidFill>
              </a:rPr>
              <a:t>vodou nejméně 15 minut. Při poleptání nejméně 10 minut oplachovat postižené místo velkým množstvím vody, opatrně odstranit </a:t>
            </a:r>
            <a:r>
              <a:rPr lang="cs-CZ" b="1" dirty="0" smtClean="0">
                <a:solidFill>
                  <a:schemeClr val="accent6">
                    <a:lumMod val="50000"/>
                  </a:schemeClr>
                </a:solidFill>
              </a:rPr>
              <a:t>potřísněný </a:t>
            </a:r>
            <a:r>
              <a:rPr lang="cs-CZ" b="1" dirty="0" smtClean="0">
                <a:solidFill>
                  <a:schemeClr val="accent6">
                    <a:lumMod val="50000"/>
                  </a:schemeClr>
                </a:solidFill>
              </a:rPr>
              <a:t>oděv a dále oplachovat zasaženou kůži nejméně 15 minut vodou, mýdlovou vodou, slabým roztokem sody nebo alkalickou minerálkou. Přikrýt zasažené místo čistou látkou a zajistit lékařské ošetření. Při zástavě dechu okamžitě zavést umělé dýchání. Je-li riziko plicního edému, pozor na latenci, která je často bez symptomů až 2 dny!</a:t>
            </a:r>
          </a:p>
          <a:p>
            <a:endParaRPr lang="cs-CZ" dirty="0" smtClean="0"/>
          </a:p>
          <a:p>
            <a:endParaRPr lang="cs-CZ" dirty="0"/>
          </a:p>
        </p:txBody>
      </p:sp>
    </p:spTree>
    <p:extLst>
      <p:ext uri="{BB962C8B-B14F-4D97-AF65-F5344CB8AC3E}">
        <p14:creationId xmlns:p14="http://schemas.microsoft.com/office/powerpoint/2010/main" xmlns="" val="86993715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22114"/>
          </a:xfrm>
        </p:spPr>
        <p:txBody>
          <a:bodyPr>
            <a:normAutofit fontScale="90000"/>
          </a:bodyPr>
          <a:lstStyle/>
          <a:p>
            <a:r>
              <a:rPr lang="cs-CZ" b="1" dirty="0" smtClean="0">
                <a:solidFill>
                  <a:srgbClr val="C00000"/>
                </a:solidFill>
              </a:rPr>
              <a:t>Kyanovodík - HCN</a:t>
            </a:r>
            <a:r>
              <a:rPr lang="cs-CZ" dirty="0" smtClean="0"/>
              <a:t/>
            </a:r>
            <a:br>
              <a:rPr lang="cs-CZ" dirty="0" smtClean="0"/>
            </a:br>
            <a:endParaRPr lang="cs-CZ" dirty="0"/>
          </a:p>
        </p:txBody>
      </p:sp>
      <p:sp>
        <p:nvSpPr>
          <p:cNvPr id="3" name="Zástupný symbol pro obsah 2"/>
          <p:cNvSpPr>
            <a:spLocks noGrp="1"/>
          </p:cNvSpPr>
          <p:nvPr>
            <p:ph idx="1"/>
          </p:nvPr>
        </p:nvSpPr>
        <p:spPr>
          <a:xfrm>
            <a:off x="457200" y="1196752"/>
            <a:ext cx="8229600" cy="4929411"/>
          </a:xfrm>
        </p:spPr>
        <p:txBody>
          <a:bodyPr>
            <a:normAutofit fontScale="70000" lnSpcReduction="20000"/>
          </a:bodyPr>
          <a:lstStyle/>
          <a:p>
            <a:r>
              <a:rPr lang="cs-CZ" b="1" dirty="0" smtClean="0">
                <a:solidFill>
                  <a:schemeClr val="accent6">
                    <a:lumMod val="50000"/>
                  </a:schemeClr>
                </a:solidFill>
              </a:rPr>
              <a:t>bezbarvá lehce těkavá kapalina se zápachem po hořkých mandlích, hořlavá a lehce vznětlivá</a:t>
            </a:r>
          </a:p>
          <a:p>
            <a:r>
              <a:rPr lang="cs-CZ" b="1" dirty="0" smtClean="0">
                <a:solidFill>
                  <a:schemeClr val="accent6">
                    <a:lumMod val="50000"/>
                  </a:schemeClr>
                </a:solidFill>
              </a:rPr>
              <a:t>velmi toxická látka, která přerušuje přívod kyslíku a oxidační procesy v buňkách</a:t>
            </a:r>
          </a:p>
          <a:p>
            <a:r>
              <a:rPr lang="cs-CZ" b="1" dirty="0" smtClean="0">
                <a:solidFill>
                  <a:schemeClr val="accent6">
                    <a:lumMod val="50000"/>
                  </a:schemeClr>
                </a:solidFill>
              </a:rPr>
              <a:t>vdechnutí vysokých koncentrací způsobuje bezprostředně smrt</a:t>
            </a:r>
          </a:p>
          <a:p>
            <a:r>
              <a:rPr lang="cs-CZ" b="1" dirty="0" smtClean="0">
                <a:solidFill>
                  <a:schemeClr val="accent6">
                    <a:lumMod val="50000"/>
                  </a:schemeClr>
                </a:solidFill>
              </a:rPr>
              <a:t>při nízkých koncentracích vyvolává škrábání v krku, dráždění sliznic hrtanu a očí, bolesti hlavy, silnou nevolnost, zvracení, pocit strachu, bušení srdce, dušnost</a:t>
            </a:r>
          </a:p>
          <a:p>
            <a:r>
              <a:rPr lang="cs-CZ" b="1" dirty="0" smtClean="0">
                <a:solidFill>
                  <a:schemeClr val="accent6">
                    <a:lumMod val="50000"/>
                  </a:schemeClr>
                </a:solidFill>
              </a:rPr>
              <a:t>První pomoc: </a:t>
            </a:r>
            <a:br>
              <a:rPr lang="cs-CZ" b="1" dirty="0" smtClean="0">
                <a:solidFill>
                  <a:schemeClr val="accent6">
                    <a:lumMod val="50000"/>
                  </a:schemeClr>
                </a:solidFill>
              </a:rPr>
            </a:br>
            <a:r>
              <a:rPr lang="cs-CZ" b="1" dirty="0" smtClean="0">
                <a:solidFill>
                  <a:schemeClr val="accent6">
                    <a:lumMod val="50000"/>
                  </a:schemeClr>
                </a:solidFill>
              </a:rPr>
              <a:t>přenést postiženého na čerství vzduch, uložit ho do stabilizované polohy, uvolnit těsné součásti oděvu, při zástavě dechu okamžitě zavést umělé dýchání (i pomocí přístroje), sejmout potřísněné součásti oděvu, zasažené oči důkladně </a:t>
            </a:r>
            <a:r>
              <a:rPr lang="cs-CZ" b="1" dirty="0" smtClean="0">
                <a:solidFill>
                  <a:schemeClr val="accent6">
                    <a:lumMod val="50000"/>
                  </a:schemeClr>
                </a:solidFill>
              </a:rPr>
              <a:t>promývat </a:t>
            </a:r>
            <a:r>
              <a:rPr lang="cs-CZ" b="1" dirty="0" smtClean="0">
                <a:solidFill>
                  <a:schemeClr val="accent6">
                    <a:lumMod val="50000"/>
                  </a:schemeClr>
                </a:solidFill>
              </a:rPr>
              <a:t>asi 10-15 minut vodou směrem od nosu při násilném otevřené víček, transportovat vleže ve stabilizované poloze, při první pomoci používat ochranné prostředky, přivolat lékařskou pomoc</a:t>
            </a:r>
          </a:p>
          <a:p>
            <a:endParaRPr lang="cs-CZ" dirty="0"/>
          </a:p>
        </p:txBody>
      </p:sp>
    </p:spTree>
    <p:extLst>
      <p:ext uri="{BB962C8B-B14F-4D97-AF65-F5344CB8AC3E}">
        <p14:creationId xmlns:p14="http://schemas.microsoft.com/office/powerpoint/2010/main" xmlns="" val="373678571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Oxid siřičitý – SO</a:t>
            </a:r>
            <a:r>
              <a:rPr lang="cs-CZ" b="1" baseline="-25000" dirty="0" smtClean="0">
                <a:solidFill>
                  <a:srgbClr val="C00000"/>
                </a:solidFill>
              </a:rPr>
              <a:t>2</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a:xfrm>
            <a:off x="457200" y="1124744"/>
            <a:ext cx="8229600" cy="5001419"/>
          </a:xfrm>
        </p:spPr>
        <p:txBody>
          <a:bodyPr>
            <a:normAutofit fontScale="77500" lnSpcReduction="20000"/>
          </a:bodyPr>
          <a:lstStyle/>
          <a:p>
            <a:r>
              <a:rPr lang="cs-CZ" b="1" dirty="0" smtClean="0">
                <a:solidFill>
                  <a:schemeClr val="accent6">
                    <a:lumMod val="50000"/>
                  </a:schemeClr>
                </a:solidFill>
              </a:rPr>
              <a:t>kapalný </a:t>
            </a:r>
            <a:r>
              <a:rPr lang="cs-CZ" b="1" dirty="0">
                <a:solidFill>
                  <a:schemeClr val="accent6">
                    <a:lumMod val="50000"/>
                  </a:schemeClr>
                </a:solidFill>
              </a:rPr>
              <a:t>je nereaktivní, při odpařování tvoří mlhy, které jsou těžší vzduchu, tvoří lepkavé směsi, plyn je bezbarvý se štiplavým zápachem, rozpouští se ve vodě</a:t>
            </a:r>
            <a:endParaRPr lang="cs-CZ" b="1" dirty="0" smtClean="0">
              <a:solidFill>
                <a:schemeClr val="accent6">
                  <a:lumMod val="50000"/>
                </a:schemeClr>
              </a:solidFill>
              <a:effectLst/>
            </a:endParaRPr>
          </a:p>
          <a:p>
            <a:r>
              <a:rPr lang="cs-CZ" b="1" dirty="0" smtClean="0">
                <a:solidFill>
                  <a:schemeClr val="accent6">
                    <a:lumMod val="50000"/>
                  </a:schemeClr>
                </a:solidFill>
              </a:rPr>
              <a:t>dráždí </a:t>
            </a:r>
            <a:r>
              <a:rPr lang="cs-CZ" b="1" dirty="0">
                <a:solidFill>
                  <a:schemeClr val="accent6">
                    <a:lumMod val="50000"/>
                  </a:schemeClr>
                </a:solidFill>
              </a:rPr>
              <a:t>extrémně oči, dýchací cesty i plíce – tvorba otoku plic, možnost poškození hlasivek, vznik dráždivého kašle, dušnost, bezvědomí až smrt</a:t>
            </a:r>
            <a:endParaRPr lang="cs-CZ" b="1" dirty="0" smtClean="0">
              <a:solidFill>
                <a:schemeClr val="accent6">
                  <a:lumMod val="50000"/>
                </a:schemeClr>
              </a:solidFill>
              <a:effectLst/>
            </a:endParaRPr>
          </a:p>
          <a:p>
            <a:r>
              <a:rPr lang="cs-CZ" b="1" dirty="0">
                <a:solidFill>
                  <a:schemeClr val="accent6">
                    <a:lumMod val="50000"/>
                  </a:schemeClr>
                </a:solidFill>
              </a:rPr>
              <a:t>První pomoc: </a:t>
            </a:r>
            <a:br>
              <a:rPr lang="cs-CZ" b="1" dirty="0">
                <a:solidFill>
                  <a:schemeClr val="accent6">
                    <a:lumMod val="50000"/>
                  </a:schemeClr>
                </a:solidFill>
              </a:rPr>
            </a:br>
            <a:r>
              <a:rPr lang="cs-CZ" b="1" dirty="0" smtClean="0">
                <a:solidFill>
                  <a:schemeClr val="accent6">
                    <a:lumMod val="50000"/>
                  </a:schemeClr>
                </a:solidFill>
              </a:rPr>
              <a:t>zasažené </a:t>
            </a:r>
            <a:r>
              <a:rPr lang="cs-CZ" b="1" dirty="0">
                <a:solidFill>
                  <a:schemeClr val="accent6">
                    <a:lumMod val="50000"/>
                  </a:schemeClr>
                </a:solidFill>
              </a:rPr>
              <a:t>oči důkladně promývat asi 10-15 minut vodou směrem od nosu při násilném otevření víček, použít mokrý kapesník (mul, tampon) nebo masku, vyvést postiženého ze zamořeného prostředí, sejmout zasažený oděv, zasažená místa opláchnout a přikrýt sterilním obvazem, udržovat postiženého v klidu případně zajistit přívod kyslíku, je nutná lékařská pomoc</a:t>
            </a:r>
            <a:endParaRPr lang="cs-CZ" b="1" dirty="0" smtClean="0">
              <a:solidFill>
                <a:schemeClr val="accent6">
                  <a:lumMod val="50000"/>
                </a:schemeClr>
              </a:solidFill>
              <a:effectLst/>
            </a:endParaRPr>
          </a:p>
          <a:p>
            <a:endParaRPr lang="cs-CZ" dirty="0"/>
          </a:p>
        </p:txBody>
      </p:sp>
    </p:spTree>
    <p:extLst>
      <p:ext uri="{BB962C8B-B14F-4D97-AF65-F5344CB8AC3E}">
        <p14:creationId xmlns:p14="http://schemas.microsoft.com/office/powerpoint/2010/main" xmlns="" val="1795300416"/>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Oxid uhelnatý - CO</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001419"/>
          </a:xfrm>
        </p:spPr>
        <p:txBody>
          <a:bodyPr>
            <a:noAutofit/>
          </a:bodyPr>
          <a:lstStyle/>
          <a:p>
            <a:r>
              <a:rPr lang="cs-CZ" sz="2300" b="1" dirty="0" smtClean="0">
                <a:solidFill>
                  <a:schemeClr val="accent6">
                    <a:lumMod val="50000"/>
                  </a:schemeClr>
                </a:solidFill>
              </a:rPr>
              <a:t>bezbarvý plyn bez chuti a bez zápachu, mimořádně hořlavý, hoří modrým plamenem, při úniku rychle tvoří jedovaté, výbušné směsi lehčí než vzduch</a:t>
            </a:r>
          </a:p>
          <a:p>
            <a:r>
              <a:rPr lang="cs-CZ" sz="2300" b="1" dirty="0" smtClean="0">
                <a:solidFill>
                  <a:schemeClr val="accent6">
                    <a:lumMod val="50000"/>
                  </a:schemeClr>
                </a:solidFill>
              </a:rPr>
              <a:t>váže se na krevní barvivo a omezuje příjem kyslíku tvorbou karboxyhemoglobinu, což má za následek dušení</a:t>
            </a:r>
          </a:p>
          <a:p>
            <a:r>
              <a:rPr lang="cs-CZ" sz="2300" b="1" dirty="0" smtClean="0">
                <a:solidFill>
                  <a:schemeClr val="accent6">
                    <a:lumMod val="50000"/>
                  </a:schemeClr>
                </a:solidFill>
              </a:rPr>
              <a:t>otrava se projevuje bolestmi hlavy, pocitem tlaku na prsou, v hlavě a ve spáncích, žaludeční nevolností, zvracením, bolestmi břicha, stavy zmatenosti a rozrušení, bezvědomí, křeče</a:t>
            </a:r>
          </a:p>
          <a:p>
            <a:r>
              <a:rPr lang="cs-CZ" sz="2300" b="1" dirty="0" smtClean="0">
                <a:solidFill>
                  <a:schemeClr val="accent6">
                    <a:lumMod val="50000"/>
                  </a:schemeClr>
                </a:solidFill>
              </a:rPr>
              <a:t>vysoké koncentrace vedou ke smrti po několika vdechnutích</a:t>
            </a:r>
          </a:p>
          <a:p>
            <a:r>
              <a:rPr lang="cs-CZ" sz="2300" b="1" dirty="0" smtClean="0">
                <a:solidFill>
                  <a:schemeClr val="accent6">
                    <a:lumMod val="50000"/>
                  </a:schemeClr>
                </a:solidFill>
              </a:rPr>
              <a:t>První pomoc:</a:t>
            </a:r>
            <a:br>
              <a:rPr lang="cs-CZ" sz="2300" b="1" dirty="0" smtClean="0">
                <a:solidFill>
                  <a:schemeClr val="accent6">
                    <a:lumMod val="50000"/>
                  </a:schemeClr>
                </a:solidFill>
              </a:rPr>
            </a:br>
            <a:r>
              <a:rPr lang="cs-CZ" sz="2300" b="1" dirty="0" smtClean="0">
                <a:solidFill>
                  <a:schemeClr val="accent6">
                    <a:lumMod val="50000"/>
                  </a:schemeClr>
                </a:solidFill>
              </a:rPr>
              <a:t>přenést postiženého na čerstvý vzduch, uložit do stabilizované polohy, uvolnit těsné součásti oděvu, okamžitě zavést umělé dýchání (nejlépe kyslíkem), co nejdříve vyhledat lékařskou pomoc!</a:t>
            </a:r>
          </a:p>
          <a:p>
            <a:endParaRPr lang="cs-CZ" sz="2300" dirty="0"/>
          </a:p>
        </p:txBody>
      </p:sp>
    </p:spTree>
    <p:extLst>
      <p:ext uri="{BB962C8B-B14F-4D97-AF65-F5344CB8AC3E}">
        <p14:creationId xmlns:p14="http://schemas.microsoft.com/office/powerpoint/2010/main" xmlns="" val="45760639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Propan-butan – C</a:t>
            </a:r>
            <a:r>
              <a:rPr lang="cs-CZ" b="1" baseline="-25000" dirty="0" smtClean="0">
                <a:solidFill>
                  <a:srgbClr val="C00000"/>
                </a:solidFill>
              </a:rPr>
              <a:t>3</a:t>
            </a:r>
            <a:r>
              <a:rPr lang="cs-CZ" b="1" dirty="0" smtClean="0">
                <a:solidFill>
                  <a:srgbClr val="C00000"/>
                </a:solidFill>
              </a:rPr>
              <a:t>H</a:t>
            </a:r>
            <a:r>
              <a:rPr lang="cs-CZ" b="1" baseline="-25000" dirty="0" smtClean="0">
                <a:solidFill>
                  <a:srgbClr val="C00000"/>
                </a:solidFill>
              </a:rPr>
              <a:t>8</a:t>
            </a:r>
            <a:r>
              <a:rPr lang="cs-CZ" b="1" dirty="0" smtClean="0">
                <a:solidFill>
                  <a:srgbClr val="C00000"/>
                </a:solidFill>
              </a:rPr>
              <a:t> – C</a:t>
            </a:r>
            <a:r>
              <a:rPr lang="cs-CZ" b="1" baseline="-25000" dirty="0" smtClean="0">
                <a:solidFill>
                  <a:srgbClr val="C00000"/>
                </a:solidFill>
              </a:rPr>
              <a:t>4</a:t>
            </a:r>
            <a:r>
              <a:rPr lang="cs-CZ" b="1" dirty="0" smtClean="0">
                <a:solidFill>
                  <a:srgbClr val="C00000"/>
                </a:solidFill>
              </a:rPr>
              <a:t>H</a:t>
            </a:r>
            <a:r>
              <a:rPr lang="cs-CZ" b="1" baseline="-25000" dirty="0" smtClean="0">
                <a:solidFill>
                  <a:srgbClr val="C00000"/>
                </a:solidFill>
              </a:rPr>
              <a:t>10</a:t>
            </a:r>
            <a:r>
              <a:rPr lang="cs-CZ" b="1" dirty="0" smtClean="0">
                <a:solidFill>
                  <a:srgbClr val="C00000"/>
                </a:solidFill>
              </a:rPr>
              <a:t> </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a:xfrm>
            <a:off x="457200" y="1340768"/>
            <a:ext cx="8229600" cy="4785395"/>
          </a:xfrm>
        </p:spPr>
        <p:txBody>
          <a:bodyPr>
            <a:normAutofit fontScale="92500" lnSpcReduction="20000"/>
          </a:bodyPr>
          <a:lstStyle/>
          <a:p>
            <a:r>
              <a:rPr lang="cs-CZ" b="1" dirty="0" smtClean="0">
                <a:solidFill>
                  <a:schemeClr val="accent6">
                    <a:lumMod val="50000"/>
                  </a:schemeClr>
                </a:solidFill>
              </a:rPr>
              <a:t>kapalný </a:t>
            </a:r>
            <a:r>
              <a:rPr lang="cs-CZ" b="1" dirty="0">
                <a:solidFill>
                  <a:schemeClr val="accent6">
                    <a:lumMod val="50000"/>
                  </a:schemeClr>
                </a:solidFill>
              </a:rPr>
              <a:t>plyn se rychle odpařuje, vzniká studená mlha a výbušné směsi, je to bezbarvý plyn se slabým zápachem, obchodní produkt obsahuje zapáchající příměsi, je málo rozpustný ve vodě</a:t>
            </a:r>
            <a:endParaRPr lang="cs-CZ" b="1" dirty="0" smtClean="0">
              <a:solidFill>
                <a:schemeClr val="accent6">
                  <a:lumMod val="50000"/>
                </a:schemeClr>
              </a:solidFill>
              <a:effectLst/>
            </a:endParaRPr>
          </a:p>
          <a:p>
            <a:r>
              <a:rPr lang="cs-CZ" b="1" dirty="0" smtClean="0">
                <a:solidFill>
                  <a:schemeClr val="accent6">
                    <a:lumMod val="50000"/>
                  </a:schemeClr>
                </a:solidFill>
              </a:rPr>
              <a:t>působí </a:t>
            </a:r>
            <a:r>
              <a:rPr lang="cs-CZ" b="1" dirty="0">
                <a:solidFill>
                  <a:schemeClr val="accent6">
                    <a:lumMod val="50000"/>
                  </a:schemeClr>
                </a:solidFill>
              </a:rPr>
              <a:t>narkoticky, závratě, nevolnost, ospalost, svalovou ochablost, stavy podráždění, bezvědomí</a:t>
            </a:r>
            <a:endParaRPr lang="cs-CZ" b="1" dirty="0" smtClean="0">
              <a:solidFill>
                <a:schemeClr val="accent6">
                  <a:lumMod val="50000"/>
                </a:schemeClr>
              </a:solidFill>
              <a:effectLst/>
            </a:endParaRPr>
          </a:p>
          <a:p>
            <a:r>
              <a:rPr lang="cs-CZ" b="1" dirty="0">
                <a:solidFill>
                  <a:schemeClr val="accent6">
                    <a:lumMod val="50000"/>
                  </a:schemeClr>
                </a:solidFill>
              </a:rPr>
              <a:t>První pomoc: </a:t>
            </a:r>
            <a:br>
              <a:rPr lang="cs-CZ" b="1" dirty="0">
                <a:solidFill>
                  <a:schemeClr val="accent6">
                    <a:lumMod val="50000"/>
                  </a:schemeClr>
                </a:solidFill>
              </a:rPr>
            </a:br>
            <a:r>
              <a:rPr lang="cs-CZ" b="1" dirty="0" smtClean="0">
                <a:solidFill>
                  <a:schemeClr val="accent6">
                    <a:lumMod val="50000"/>
                  </a:schemeClr>
                </a:solidFill>
              </a:rPr>
              <a:t>přenést </a:t>
            </a:r>
            <a:r>
              <a:rPr lang="cs-CZ" b="1" dirty="0">
                <a:solidFill>
                  <a:schemeClr val="accent6">
                    <a:lumMod val="50000"/>
                  </a:schemeClr>
                </a:solidFill>
              </a:rPr>
              <a:t>postiženého na čerstvý vzduch, uložit ho do stabilizované polohy, uvolnit oděv, zavést umělé dýchání, sejmout potřísněný oděv, postižená místa opláchnout, omrzlá místa netřít</a:t>
            </a:r>
            <a:endParaRPr lang="cs-CZ" b="1" dirty="0" smtClean="0">
              <a:solidFill>
                <a:schemeClr val="accent6">
                  <a:lumMod val="50000"/>
                </a:schemeClr>
              </a:solidFill>
              <a:effectLst/>
            </a:endParaRPr>
          </a:p>
          <a:p>
            <a:endParaRPr lang="cs-CZ" dirty="0"/>
          </a:p>
        </p:txBody>
      </p:sp>
    </p:spTree>
    <p:extLst>
      <p:ext uri="{BB962C8B-B14F-4D97-AF65-F5344CB8AC3E}">
        <p14:creationId xmlns:p14="http://schemas.microsoft.com/office/powerpoint/2010/main" xmlns="" val="3326341588"/>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normAutofit fontScale="90000"/>
          </a:bodyPr>
          <a:lstStyle/>
          <a:p>
            <a:r>
              <a:rPr lang="cs-CZ" b="1" dirty="0" smtClean="0">
                <a:solidFill>
                  <a:srgbClr val="C00000"/>
                </a:solidFill>
              </a:rPr>
              <a:t>Sirouhlík - CS2</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001419"/>
          </a:xfrm>
        </p:spPr>
        <p:txBody>
          <a:bodyPr>
            <a:normAutofit fontScale="77500" lnSpcReduction="20000"/>
          </a:bodyPr>
          <a:lstStyle/>
          <a:p>
            <a:r>
              <a:rPr lang="cs-CZ" b="1" dirty="0" smtClean="0">
                <a:solidFill>
                  <a:schemeClr val="accent6">
                    <a:lumMod val="50000"/>
                  </a:schemeClr>
                </a:solidFill>
              </a:rPr>
              <a:t>bezbarvá nebo nažloutlá kapalina, silně hořlavá (nebezpečí vznícení za normální teploty), čistá látka téměř bez zápachu, technická - se zápachem po zkažených vejcích</a:t>
            </a:r>
          </a:p>
          <a:p>
            <a:r>
              <a:rPr lang="cs-CZ" b="1" dirty="0" smtClean="0">
                <a:solidFill>
                  <a:schemeClr val="accent6">
                    <a:lumMod val="50000"/>
                  </a:schemeClr>
                </a:solidFill>
              </a:rPr>
              <a:t>páry působí narkoticky, po přežití akutní otravy mohou po nějakou dobu přetrvávat poruchy centrálního nervového systému (např. poruchy vidění)</a:t>
            </a:r>
          </a:p>
          <a:p>
            <a:r>
              <a:rPr lang="cs-CZ" b="1" dirty="0" smtClean="0">
                <a:solidFill>
                  <a:schemeClr val="accent6">
                    <a:lumMod val="50000"/>
                  </a:schemeClr>
                </a:solidFill>
              </a:rPr>
              <a:t>po styku s tekutinou způsobuje poleptání očí, po delším působení i kůže</a:t>
            </a:r>
          </a:p>
          <a:p>
            <a:r>
              <a:rPr lang="cs-CZ" b="1" dirty="0" smtClean="0">
                <a:solidFill>
                  <a:schemeClr val="accent6">
                    <a:lumMod val="50000"/>
                  </a:schemeClr>
                </a:solidFill>
              </a:rPr>
              <a:t>je možné vstřebávání i kůží</a:t>
            </a:r>
          </a:p>
          <a:p>
            <a:r>
              <a:rPr lang="cs-CZ" b="1" dirty="0" smtClean="0">
                <a:solidFill>
                  <a:schemeClr val="accent6">
                    <a:lumMod val="50000"/>
                  </a:schemeClr>
                </a:solidFill>
              </a:rPr>
              <a:t>vyvolává euforii, stavy opilosti, delirantní stavy, bezvědomí, křeče, obrnu dýchání</a:t>
            </a:r>
          </a:p>
          <a:p>
            <a:r>
              <a:rPr lang="cs-CZ" b="1" dirty="0" smtClean="0">
                <a:solidFill>
                  <a:schemeClr val="accent6">
                    <a:lumMod val="50000"/>
                  </a:schemeClr>
                </a:solidFill>
              </a:rPr>
              <a:t>jsou možné nebezpečné chronické pozdní účinky na centrální nervový systém</a:t>
            </a:r>
          </a:p>
          <a:p>
            <a:endParaRPr lang="cs-CZ" dirty="0"/>
          </a:p>
        </p:txBody>
      </p:sp>
    </p:spTree>
    <p:extLst>
      <p:ext uri="{BB962C8B-B14F-4D97-AF65-F5344CB8AC3E}">
        <p14:creationId xmlns:p14="http://schemas.microsoft.com/office/powerpoint/2010/main" xmlns="" val="174267062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solidFill>
                  <a:srgbClr val="C00000"/>
                </a:solidFill>
              </a:rPr>
              <a:t>Sulfan - H2S</a:t>
            </a:r>
            <a:r>
              <a:rPr lang="cs-CZ" dirty="0" smtClean="0"/>
              <a:t/>
            </a:r>
            <a:br>
              <a:rPr lang="cs-CZ" dirty="0" smtClean="0"/>
            </a:br>
            <a:endParaRPr lang="cs-CZ" dirty="0"/>
          </a:p>
        </p:txBody>
      </p:sp>
      <p:sp>
        <p:nvSpPr>
          <p:cNvPr id="3" name="Zástupný symbol pro obsah 2"/>
          <p:cNvSpPr>
            <a:spLocks noGrp="1"/>
          </p:cNvSpPr>
          <p:nvPr>
            <p:ph idx="1"/>
          </p:nvPr>
        </p:nvSpPr>
        <p:spPr>
          <a:xfrm>
            <a:off x="457200" y="1052736"/>
            <a:ext cx="8229600" cy="5073427"/>
          </a:xfrm>
        </p:spPr>
        <p:txBody>
          <a:bodyPr>
            <a:normAutofit fontScale="77500" lnSpcReduction="20000"/>
          </a:bodyPr>
          <a:lstStyle/>
          <a:p>
            <a:r>
              <a:rPr lang="cs-CZ" b="1" dirty="0" smtClean="0">
                <a:solidFill>
                  <a:schemeClr val="accent6">
                    <a:lumMod val="50000"/>
                  </a:schemeClr>
                </a:solidFill>
              </a:rPr>
              <a:t>bezbarvý plyn s charakteristickým zápachem po zkažených vejcích</a:t>
            </a:r>
          </a:p>
          <a:p>
            <a:r>
              <a:rPr lang="cs-CZ" b="1" dirty="0" smtClean="0">
                <a:solidFill>
                  <a:schemeClr val="accent6">
                    <a:lumMod val="50000"/>
                  </a:schemeClr>
                </a:solidFill>
              </a:rPr>
              <a:t>hořlavá, lehce vznětlivá látka</a:t>
            </a:r>
          </a:p>
          <a:p>
            <a:r>
              <a:rPr lang="cs-CZ" b="1" dirty="0" smtClean="0">
                <a:solidFill>
                  <a:schemeClr val="accent6">
                    <a:lumMod val="50000"/>
                  </a:schemeClr>
                </a:solidFill>
              </a:rPr>
              <a:t>dráždivé účinky způsobují  záněty dýchacích cest a očních spojivek, možný též edém (otok) plic se zpožděním až dvou dnů</a:t>
            </a:r>
          </a:p>
          <a:p>
            <a:r>
              <a:rPr lang="cs-CZ" b="1" dirty="0" smtClean="0">
                <a:solidFill>
                  <a:schemeClr val="accent6">
                    <a:lumMod val="50000"/>
                  </a:schemeClr>
                </a:solidFill>
              </a:rPr>
              <a:t>vdechnutí vysoké koncentrace může mít bleskový průběh se ztrátou vědomí, zástavou dechu a srdeční činnosti</a:t>
            </a:r>
          </a:p>
          <a:p>
            <a:r>
              <a:rPr lang="cs-CZ" b="1" dirty="0" smtClean="0">
                <a:solidFill>
                  <a:schemeClr val="accent6">
                    <a:lumMod val="50000"/>
                  </a:schemeClr>
                </a:solidFill>
              </a:rPr>
              <a:t>První pomoc: </a:t>
            </a:r>
            <a:br>
              <a:rPr lang="cs-CZ" b="1" dirty="0" smtClean="0">
                <a:solidFill>
                  <a:schemeClr val="accent6">
                    <a:lumMod val="50000"/>
                  </a:schemeClr>
                </a:solidFill>
              </a:rPr>
            </a:br>
            <a:r>
              <a:rPr lang="cs-CZ" b="1" dirty="0" smtClean="0">
                <a:solidFill>
                  <a:schemeClr val="accent6">
                    <a:lumMod val="50000"/>
                  </a:schemeClr>
                </a:solidFill>
              </a:rPr>
              <a:t>postiženého vyvést z kontaminovaného prostoru a uložit do klidné polohy, při zasažení očí rozevřít palcem a ukazováčkem víčka a důkladně promývat vodou nejméně 15 minut. Sledovat dýchání, při zástavě dechu okamžitě zavést umělé dýchání, případně kyslík. Při vdechnutí plynu vždy zajistit převoz na odborné lékařské pracoviště.</a:t>
            </a:r>
          </a:p>
          <a:p>
            <a:endParaRPr lang="cs-CZ" b="1" dirty="0">
              <a:solidFill>
                <a:schemeClr val="accent6">
                  <a:lumMod val="50000"/>
                </a:schemeClr>
              </a:solidFill>
            </a:endParaRPr>
          </a:p>
        </p:txBody>
      </p:sp>
    </p:spTree>
    <p:extLst>
      <p:ext uri="{BB962C8B-B14F-4D97-AF65-F5344CB8AC3E}">
        <p14:creationId xmlns:p14="http://schemas.microsoft.com/office/powerpoint/2010/main" xmlns="" val="3702518791"/>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76672"/>
            <a:ext cx="8229600" cy="1143000"/>
          </a:xfrm>
        </p:spPr>
        <p:txBody>
          <a:bodyPr>
            <a:normAutofit fontScale="90000"/>
          </a:bodyPr>
          <a:lstStyle/>
          <a:p>
            <a:r>
              <a:rPr lang="cs-CZ" b="1" dirty="0" smtClean="0">
                <a:solidFill>
                  <a:srgbClr val="C00000"/>
                </a:solidFill>
              </a:rPr>
              <a:t>Zemní plyn – obsahuje hlavně metan  - CH</a:t>
            </a:r>
            <a:r>
              <a:rPr lang="cs-CZ" b="1" baseline="-25000" dirty="0" smtClean="0">
                <a:solidFill>
                  <a:srgbClr val="C00000"/>
                </a:solidFill>
              </a:rPr>
              <a:t>4</a:t>
            </a:r>
            <a:r>
              <a:rPr lang="cs-CZ" dirty="0" smtClean="0">
                <a:effectLst/>
              </a:rPr>
              <a:t/>
            </a:r>
            <a:br>
              <a:rPr lang="cs-CZ" dirty="0" smtClean="0">
                <a:effectLst/>
              </a:rPr>
            </a:br>
            <a:endParaRPr lang="cs-CZ" dirty="0"/>
          </a:p>
        </p:txBody>
      </p:sp>
      <p:sp>
        <p:nvSpPr>
          <p:cNvPr id="3" name="Zástupný symbol pro obsah 2"/>
          <p:cNvSpPr>
            <a:spLocks noGrp="1"/>
          </p:cNvSpPr>
          <p:nvPr>
            <p:ph idx="1"/>
          </p:nvPr>
        </p:nvSpPr>
        <p:spPr/>
        <p:txBody>
          <a:bodyPr>
            <a:normAutofit fontScale="92500" lnSpcReduction="20000"/>
          </a:bodyPr>
          <a:lstStyle/>
          <a:p>
            <a:r>
              <a:rPr lang="cs-CZ" b="1" dirty="0" smtClean="0">
                <a:solidFill>
                  <a:schemeClr val="accent6">
                    <a:lumMod val="50000"/>
                  </a:schemeClr>
                </a:solidFill>
              </a:rPr>
              <a:t>bezbarvá </a:t>
            </a:r>
            <a:r>
              <a:rPr lang="cs-CZ" b="1" dirty="0">
                <a:solidFill>
                  <a:schemeClr val="accent6">
                    <a:lumMod val="50000"/>
                  </a:schemeClr>
                </a:solidFill>
              </a:rPr>
              <a:t>kapalina, odpařením se tvoří chladné mlhy a výbušné směsi, které se rychle šíří, mlhy jsou těžší  než vzduch, plyn je bezbarvý a lehčí než vzduch</a:t>
            </a:r>
            <a:endParaRPr lang="cs-CZ" b="1" dirty="0" smtClean="0">
              <a:solidFill>
                <a:schemeClr val="accent6">
                  <a:lumMod val="50000"/>
                </a:schemeClr>
              </a:solidFill>
              <a:effectLst/>
            </a:endParaRPr>
          </a:p>
          <a:p>
            <a:r>
              <a:rPr lang="cs-CZ" b="1" dirty="0" smtClean="0">
                <a:solidFill>
                  <a:schemeClr val="accent6">
                    <a:lumMod val="50000"/>
                  </a:schemeClr>
                </a:solidFill>
              </a:rPr>
              <a:t>plyn </a:t>
            </a:r>
            <a:r>
              <a:rPr lang="cs-CZ" b="1" dirty="0">
                <a:solidFill>
                  <a:schemeClr val="accent6">
                    <a:lumMod val="50000"/>
                  </a:schemeClr>
                </a:solidFill>
              </a:rPr>
              <a:t>působí slabě narkoticky, způsobuje bolesti hlavy, závrať, ospalost, bezvědomí</a:t>
            </a:r>
            <a:endParaRPr lang="cs-CZ" b="1" dirty="0" smtClean="0">
              <a:solidFill>
                <a:schemeClr val="accent6">
                  <a:lumMod val="50000"/>
                </a:schemeClr>
              </a:solidFill>
              <a:effectLst/>
            </a:endParaRPr>
          </a:p>
          <a:p>
            <a:r>
              <a:rPr lang="cs-CZ" b="1" dirty="0">
                <a:solidFill>
                  <a:schemeClr val="accent6">
                    <a:lumMod val="50000"/>
                  </a:schemeClr>
                </a:solidFill>
              </a:rPr>
              <a:t>První pomoc : </a:t>
            </a:r>
            <a:br>
              <a:rPr lang="cs-CZ" b="1" dirty="0">
                <a:solidFill>
                  <a:schemeClr val="accent6">
                    <a:lumMod val="50000"/>
                  </a:schemeClr>
                </a:solidFill>
              </a:rPr>
            </a:br>
            <a:r>
              <a:rPr lang="cs-CZ" b="1" dirty="0" smtClean="0">
                <a:solidFill>
                  <a:schemeClr val="accent6">
                    <a:lumMod val="50000"/>
                  </a:schemeClr>
                </a:solidFill>
              </a:rPr>
              <a:t>přenést </a:t>
            </a:r>
            <a:r>
              <a:rPr lang="cs-CZ" b="1" dirty="0">
                <a:solidFill>
                  <a:schemeClr val="accent6">
                    <a:lumMod val="50000"/>
                  </a:schemeClr>
                </a:solidFill>
              </a:rPr>
              <a:t>postiženého na čerstvý vzduch, uložit do stabilizované polohy, uvolnit těsné součásti oděvu, zavést umělé dýchání, omrzlá místa netřít, pokrýt sterilním obvazem </a:t>
            </a:r>
            <a:endParaRPr lang="cs-CZ" b="1" dirty="0" smtClean="0">
              <a:solidFill>
                <a:schemeClr val="accent6">
                  <a:lumMod val="50000"/>
                </a:schemeClr>
              </a:solidFill>
              <a:effectLst/>
            </a:endParaRPr>
          </a:p>
          <a:p>
            <a:endParaRPr lang="cs-CZ" dirty="0"/>
          </a:p>
        </p:txBody>
      </p:sp>
    </p:spTree>
    <p:extLst>
      <p:ext uri="{BB962C8B-B14F-4D97-AF65-F5344CB8AC3E}">
        <p14:creationId xmlns:p14="http://schemas.microsoft.com/office/powerpoint/2010/main" xmlns="" val="287519285"/>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0" y="387540"/>
            <a:ext cx="9148863" cy="608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203066583"/>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normAutofit/>
          </a:bodyPr>
          <a:lstStyle/>
          <a:p>
            <a:pPr algn="ctr"/>
            <a:r>
              <a:rPr lang="cs-CZ" b="1" dirty="0" smtClean="0">
                <a:solidFill>
                  <a:schemeClr val="accent6">
                    <a:lumMod val="50000"/>
                  </a:schemeClr>
                </a:solidFill>
              </a:rPr>
              <a:t>ADR - Evropská dohoda o mezinárodní silniční přepravě nebezpečných věcí</a:t>
            </a:r>
            <a:r>
              <a:rPr lang="cs-CZ" dirty="0" smtClean="0">
                <a:solidFill>
                  <a:schemeClr val="accent6">
                    <a:lumMod val="50000"/>
                  </a:schemeClr>
                </a:solidFill>
              </a:rPr>
              <a:t> (z </a:t>
            </a:r>
            <a:r>
              <a:rPr lang="cs-CZ" b="1" dirty="0" err="1" smtClean="0">
                <a:solidFill>
                  <a:schemeClr val="accent6">
                    <a:lumMod val="50000"/>
                  </a:schemeClr>
                </a:solidFill>
              </a:rPr>
              <a:t>Accord</a:t>
            </a:r>
            <a:r>
              <a:rPr lang="cs-CZ" b="1" dirty="0" smtClean="0">
                <a:solidFill>
                  <a:schemeClr val="accent6">
                    <a:lumMod val="50000"/>
                  </a:schemeClr>
                </a:solidFill>
              </a:rPr>
              <a:t> </a:t>
            </a:r>
            <a:r>
              <a:rPr lang="cs-CZ" b="1" dirty="0" err="1" smtClean="0">
                <a:solidFill>
                  <a:schemeClr val="accent6">
                    <a:lumMod val="50000"/>
                  </a:schemeClr>
                </a:solidFill>
              </a:rPr>
              <a:t>Dangereuses</a:t>
            </a:r>
            <a:r>
              <a:rPr lang="cs-CZ" b="1" dirty="0" smtClean="0">
                <a:solidFill>
                  <a:schemeClr val="accent6">
                    <a:lumMod val="50000"/>
                  </a:schemeClr>
                </a:solidFill>
              </a:rPr>
              <a:t> Route</a:t>
            </a:r>
            <a:r>
              <a:rPr lang="cs-CZ" dirty="0" smtClean="0">
                <a:solidFill>
                  <a:schemeClr val="accent6">
                    <a:lumMod val="50000"/>
                  </a:schemeClr>
                </a:solidFill>
              </a:rPr>
              <a:t>), ukládá podmínky přepravy nebezpečného nákladu. Dohoda ADR vznikla v roce 1957 v Ženevě a ČSSR k ní přistoupila v roce 1987. Upravuje jakým způsobem je možno zboží přepravovat, bezpečnostní normy apod. Rozděluje zboží podle tříd nebezpečnosti. Podobnou dohodou je RID - dohoda o přepravě nebezpečných věcí po železnici.</a:t>
            </a:r>
            <a:endParaRPr lang="cs-CZ" dirty="0">
              <a:solidFill>
                <a:schemeClr val="accent6">
                  <a:lumMod val="50000"/>
                </a:schemeClr>
              </a:solidFill>
            </a:endParaRPr>
          </a:p>
        </p:txBody>
      </p:sp>
    </p:spTree>
    <p:extLst>
      <p:ext uri="{BB962C8B-B14F-4D97-AF65-F5344CB8AC3E}">
        <p14:creationId xmlns:p14="http://schemas.microsoft.com/office/powerpoint/2010/main" xmlns="" val="161127502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115616" y="2132856"/>
            <a:ext cx="6889352" cy="4572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Nadpis 1"/>
          <p:cNvSpPr>
            <a:spLocks noGrp="1"/>
          </p:cNvSpPr>
          <p:nvPr>
            <p:ph type="title"/>
          </p:nvPr>
        </p:nvSpPr>
        <p:spPr>
          <a:xfrm>
            <a:off x="445492" y="476672"/>
            <a:ext cx="8229600" cy="1143000"/>
          </a:xfrm>
        </p:spPr>
        <p:txBody>
          <a:bodyPr>
            <a:normAutofit fontScale="90000"/>
          </a:bodyPr>
          <a:lstStyle/>
          <a:p>
            <a:r>
              <a:rPr lang="cs-CZ" b="1" dirty="0">
                <a:solidFill>
                  <a:srgbClr val="C00000"/>
                </a:solidFill>
              </a:rPr>
              <a:t>Tabulka označující vozidla přepravující látky podle ADR</a:t>
            </a:r>
          </a:p>
        </p:txBody>
      </p:sp>
    </p:spTree>
    <p:extLst>
      <p:ext uri="{BB962C8B-B14F-4D97-AF65-F5344CB8AC3E}">
        <p14:creationId xmlns:p14="http://schemas.microsoft.com/office/powerpoint/2010/main" xmlns="" val="3429105769"/>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 </a:t>
            </a:r>
            <a:endParaRPr lang="cs-CZ" dirty="0"/>
          </a:p>
        </p:txBody>
      </p:sp>
      <p:sp>
        <p:nvSpPr>
          <p:cNvPr id="3" name="Zástupný symbol pro obsah 2"/>
          <p:cNvSpPr>
            <a:spLocks noGrp="1"/>
          </p:cNvSpPr>
          <p:nvPr>
            <p:ph idx="1"/>
          </p:nvPr>
        </p:nvSpPr>
        <p:spPr>
          <a:xfrm>
            <a:off x="107504" y="1412776"/>
            <a:ext cx="9036496" cy="4713387"/>
          </a:xfrm>
        </p:spPr>
        <p:txBody>
          <a:bodyPr>
            <a:normAutofit fontScale="55000" lnSpcReduction="20000"/>
          </a:bodyPr>
          <a:lstStyle/>
          <a:p>
            <a:pPr algn="ctr"/>
            <a:r>
              <a:rPr lang="cs-CZ" i="1" dirty="0" smtClean="0"/>
              <a:t>Http://www.zachranny-kruh.cz</a:t>
            </a:r>
            <a:r>
              <a:rPr lang="cs-CZ" dirty="0" smtClean="0"/>
              <a:t> [online]. 2009 [cit. 2011-10-23]. Havárie s únikem nebezpečných látek. Dostupné z WWW: &lt;http://www.zachranny-kruh.cz/</a:t>
            </a:r>
            <a:r>
              <a:rPr lang="cs-CZ" dirty="0" err="1" smtClean="0"/>
              <a:t>mimoradne_udalosti</a:t>
            </a:r>
            <a:r>
              <a:rPr lang="cs-CZ" dirty="0" smtClean="0"/>
              <a:t>/acetylen_c2h2.html&gt;.</a:t>
            </a:r>
          </a:p>
          <a:p>
            <a:pPr algn="ctr"/>
            <a:r>
              <a:rPr lang="cs-CZ" i="1" dirty="0" smtClean="0"/>
              <a:t>Http://www.jed-wikipedie/generator.php</a:t>
            </a:r>
            <a:r>
              <a:rPr lang="cs-CZ" dirty="0" smtClean="0"/>
              <a:t> [online]. 2011 [cit. 2011-10-23]. Jed - Wikipedie. Dostupné z WWW: &lt;http://cs.wikipedia.org/wiki/Jed&gt;.</a:t>
            </a:r>
          </a:p>
          <a:p>
            <a:pPr algn="ctr"/>
            <a:r>
              <a:rPr lang="cs-CZ" dirty="0"/>
              <a:t>http://www.obrazky.cz/detail?q=%C3%BAnik%20nebezpe%C4%8Dn%C3%BDch%20l%C3%A1tek&amp;offset=1&amp;limit=20&amp;bUrlPar=filter%3D1&amp;resNum=18&amp;ref=http%3A//search.seznam.cz/%3Faq%3D-1%26oq%3D%25C3%25BAnik%2Bnebezpe%25C4%258Dn%25C3%25BDch%2Bl%25C3%25A1tek%26sourceid%3Dszn-HP%26thru%3D%26q%3D%25C3%25BAnik%2Bnebezpe%25C4%258Dn%25C3%25BDch%2Bl%25C3%25A1tek&amp;resID=yKBm7iZHTZNImFclYmShUh2mn96-LDZkCnXRwDQWIDE&amp;imgURL=http%3A//hasici.varnsdorf.cz/wp-content/uploads/2009/09/dsc_6861.jpg&amp;pageURL=http%3A//hasici.varnsdorf.cz/clanek/2605/17092009-havarie-unik-nebezpecnych-latek/&amp;imgX=800&amp;imgY=532&amp;imgSize=120&amp;thURL=http%3A//media4.picsearch.com/is%3FyKBm7iZHTZNImFclYmShUh2mn96-LDZkCnXRwDQWIDE&amp;thX=128&amp;thY=85&amp;qNoSite=%C3%BAnik%2Bnebezpe%C4%8Dn%C3%BDch%2Bl%C3%A1tek&amp;siteWWW=&amp;sId=5Pq3_YUCwczwc_BCWCKq</a:t>
            </a:r>
            <a:endParaRPr lang="cs-CZ" dirty="0" smtClean="0"/>
          </a:p>
          <a:p>
            <a:endParaRPr lang="cs-CZ" dirty="0"/>
          </a:p>
        </p:txBody>
      </p:sp>
    </p:spTree>
    <p:extLst>
      <p:ext uri="{BB962C8B-B14F-4D97-AF65-F5344CB8AC3E}">
        <p14:creationId xmlns:p14="http://schemas.microsoft.com/office/powerpoint/2010/main" xmlns="" val="3721384354"/>
      </p:ext>
    </p:extLst>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323</TotalTime>
  <Words>1046</Words>
  <Application>Microsoft Office PowerPoint</Application>
  <PresentationFormat>Předvádění na obrazovce (4:3)</PresentationFormat>
  <Paragraphs>112</Paragraphs>
  <Slides>25</Slides>
  <Notes>0</Notes>
  <HiddenSlides>0</HiddenSlides>
  <MMClips>0</MMClips>
  <ScaleCrop>false</ScaleCrop>
  <HeadingPairs>
    <vt:vector size="4" baseType="variant">
      <vt:variant>
        <vt:lpstr>Motiv</vt:lpstr>
      </vt:variant>
      <vt:variant>
        <vt:i4>1</vt:i4>
      </vt:variant>
      <vt:variant>
        <vt:lpstr>Nadpisy snímků</vt:lpstr>
      </vt:variant>
      <vt:variant>
        <vt:i4>25</vt:i4>
      </vt:variant>
    </vt:vector>
  </HeadingPairs>
  <TitlesOfParts>
    <vt:vector size="26" baseType="lpstr">
      <vt:lpstr>Motiv systému Office</vt:lpstr>
      <vt:lpstr>Šablona 32</vt:lpstr>
      <vt:lpstr>Havárie s únikem nebezpečných látek </vt:lpstr>
      <vt:lpstr>Lebka se zkříženými hnáty je tradiční symbol jedovaté látky. Používá se jako nálepka na obaly.</vt:lpstr>
      <vt:lpstr>Zdraví škodlivý</vt:lpstr>
      <vt:lpstr>Nebezpečné látky</vt:lpstr>
      <vt:lpstr>Snímek 6</vt:lpstr>
      <vt:lpstr>Acetylén – C2H2 </vt:lpstr>
      <vt:lpstr>Amoniak – čpavek – NH3 </vt:lpstr>
      <vt:lpstr>Benzín </vt:lpstr>
      <vt:lpstr>Etylén – C2H4 </vt:lpstr>
      <vt:lpstr>Formaldehyd - HCHO </vt:lpstr>
      <vt:lpstr>Fosgen - COCl2</vt:lpstr>
      <vt:lpstr>Chlór – Cl2 </vt:lpstr>
      <vt:lpstr>Chlorovodík - HCl </vt:lpstr>
      <vt:lpstr>Kyanovodík - HCN </vt:lpstr>
      <vt:lpstr>Oxid siřičitý – SO2 </vt:lpstr>
      <vt:lpstr>Oxid uhelnatý - CO </vt:lpstr>
      <vt:lpstr>Propan-butan – C3H8 – C4H10  </vt:lpstr>
      <vt:lpstr>Sirouhlík - CS2 </vt:lpstr>
      <vt:lpstr>Sulfan - H2S </vt:lpstr>
      <vt:lpstr>Zemní plyn – obsahuje hlavně metan  - CH4 </vt:lpstr>
      <vt:lpstr>Snímek 22</vt:lpstr>
      <vt:lpstr>Snímek 23</vt:lpstr>
      <vt:lpstr>Tabulka označující vozidla přepravující látky podle ADR</vt:lpstr>
      <vt:lpstr>Zdroje: </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Admin</dc:creator>
  <cp:lastModifiedBy>expert</cp:lastModifiedBy>
  <cp:revision>52</cp:revision>
  <dcterms:created xsi:type="dcterms:W3CDTF">2011-10-23T14:56:08Z</dcterms:created>
  <dcterms:modified xsi:type="dcterms:W3CDTF">2012-03-15T10:50:21Z</dcterms:modified>
</cp:coreProperties>
</file>