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328" r:id="rId3"/>
    <p:sldId id="289" r:id="rId4"/>
    <p:sldId id="257" r:id="rId5"/>
    <p:sldId id="258" r:id="rId6"/>
    <p:sldId id="259" r:id="rId7"/>
    <p:sldId id="260" r:id="rId8"/>
    <p:sldId id="261" r:id="rId9"/>
    <p:sldId id="262" r:id="rId10"/>
    <p:sldId id="275" r:id="rId11"/>
    <p:sldId id="276" r:id="rId12"/>
    <p:sldId id="277" r:id="rId13"/>
    <p:sldId id="278" r:id="rId14"/>
    <p:sldId id="280" r:id="rId15"/>
    <p:sldId id="282" r:id="rId16"/>
    <p:sldId id="283" r:id="rId17"/>
    <p:sldId id="284" r:id="rId18"/>
    <p:sldId id="285" r:id="rId19"/>
    <p:sldId id="286" r:id="rId20"/>
    <p:sldId id="287" r:id="rId21"/>
    <p:sldId id="295" r:id="rId22"/>
    <p:sldId id="318" r:id="rId23"/>
    <p:sldId id="319" r:id="rId24"/>
    <p:sldId id="320" r:id="rId25"/>
    <p:sldId id="321" r:id="rId26"/>
    <p:sldId id="322" r:id="rId27"/>
    <p:sldId id="323" r:id="rId28"/>
    <p:sldId id="324" r:id="rId29"/>
    <p:sldId id="325" r:id="rId30"/>
    <p:sldId id="326" r:id="rId31"/>
    <p:sldId id="327" r:id="rId32"/>
    <p:sldId id="290" r:id="rId33"/>
    <p:sldId id="291" r:id="rId34"/>
    <p:sldId id="292" r:id="rId35"/>
    <p:sldId id="293" r:id="rId36"/>
    <p:sldId id="294" r:id="rId37"/>
    <p:sldId id="288" r:id="rId38"/>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AA6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7" d="100"/>
          <a:sy n="47" d="100"/>
        </p:scale>
        <p:origin x="-1176"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C1EE9A22-6DB7-4B12-99FF-2CBFE9901D85}" type="slidenum">
              <a:rPr lang="cs-CZ"/>
              <a:pPr>
                <a:defRPr/>
              </a:pPr>
              <a:t>‹#›</a:t>
            </a:fld>
            <a:endParaRPr lang="cs-CZ"/>
          </a:p>
        </p:txBody>
      </p:sp>
    </p:spTree>
  </p:cSld>
  <p:clrMapOvr>
    <a:masterClrMapping/>
  </p:clrMapOvr>
  <p:transition spd="slow">
    <p:wheel spokes="1"/>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6B0A0130-C387-47A9-B705-1A30B4001600}" type="slidenum">
              <a:rPr lang="cs-CZ"/>
              <a:pPr>
                <a:defRPr/>
              </a:pPr>
              <a:t>‹#›</a:t>
            </a:fld>
            <a:endParaRPr lang="cs-CZ"/>
          </a:p>
        </p:txBody>
      </p:sp>
    </p:spTree>
  </p:cSld>
  <p:clrMapOvr>
    <a:masterClrMapping/>
  </p:clrMapOvr>
  <p:transition spd="slow">
    <p:wheel spokes="1"/>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FFF72AFB-F126-4E9F-A9F5-F80EEB9B3813}" type="slidenum">
              <a:rPr lang="cs-CZ"/>
              <a:pPr>
                <a:defRPr/>
              </a:pPr>
              <a:t>‹#›</a:t>
            </a:fld>
            <a:endParaRPr lang="cs-CZ"/>
          </a:p>
        </p:txBody>
      </p:sp>
    </p:spTree>
  </p:cSld>
  <p:clrMapOvr>
    <a:masterClrMapping/>
  </p:clrMapOvr>
  <p:transition spd="slow">
    <p:wheel spokes="1"/>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38955BAD-F482-43A1-A771-E41C5954950F}" type="slidenum">
              <a:rPr lang="cs-CZ"/>
              <a:pPr>
                <a:defRPr/>
              </a:pPr>
              <a:t>‹#›</a:t>
            </a:fld>
            <a:endParaRPr lang="cs-CZ"/>
          </a:p>
        </p:txBody>
      </p:sp>
    </p:spTree>
  </p:cSld>
  <p:clrMapOvr>
    <a:masterClrMapping/>
  </p:clrMapOvr>
  <p:transition spd="slow">
    <p:wheel spokes="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CF12EFA1-F61A-486B-B6EC-9FEC7E65853E}" type="slidenum">
              <a:rPr lang="cs-CZ"/>
              <a:pPr>
                <a:defRPr/>
              </a:pPr>
              <a:t>‹#›</a:t>
            </a:fld>
            <a:endParaRPr lang="cs-CZ"/>
          </a:p>
        </p:txBody>
      </p:sp>
    </p:spTree>
  </p:cSld>
  <p:clrMapOvr>
    <a:masterClrMapping/>
  </p:clrMapOvr>
  <p:transition spd="slow">
    <p:wheel spokes="1"/>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78B80790-326A-43F6-B7F3-63FC09209244}" type="slidenum">
              <a:rPr lang="cs-CZ"/>
              <a:pPr>
                <a:defRPr/>
              </a:pPr>
              <a:t>‹#›</a:t>
            </a:fld>
            <a:endParaRPr lang="cs-CZ"/>
          </a:p>
        </p:txBody>
      </p:sp>
    </p:spTree>
  </p:cSld>
  <p:clrMapOvr>
    <a:masterClrMapping/>
  </p:clrMapOvr>
  <p:transition spd="slow">
    <p:wheel spokes="1"/>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CD9B521D-49DA-4C15-82A4-D128D410FDA1}" type="slidenum">
              <a:rPr lang="cs-CZ"/>
              <a:pPr>
                <a:defRPr/>
              </a:pPr>
              <a:t>‹#›</a:t>
            </a:fld>
            <a:endParaRPr lang="cs-CZ"/>
          </a:p>
        </p:txBody>
      </p:sp>
    </p:spTree>
  </p:cSld>
  <p:clrMapOvr>
    <a:masterClrMapping/>
  </p:clrMapOvr>
  <p:transition spd="slow">
    <p:wheel spokes="1"/>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03B5F7E7-B7EE-466D-9FAB-36C19354DDDE}" type="slidenum">
              <a:rPr lang="cs-CZ"/>
              <a:pPr>
                <a:defRPr/>
              </a:pPr>
              <a:t>‹#›</a:t>
            </a:fld>
            <a:endParaRPr lang="cs-CZ"/>
          </a:p>
        </p:txBody>
      </p:sp>
    </p:spTree>
  </p:cSld>
  <p:clrMapOvr>
    <a:masterClrMapping/>
  </p:clrMapOvr>
  <p:transition spd="slow">
    <p:wheel spokes="1"/>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B272C205-789D-47A8-A6C1-791301DF4242}" type="slidenum">
              <a:rPr lang="cs-CZ"/>
              <a:pPr>
                <a:defRPr/>
              </a:pPr>
              <a:t>‹#›</a:t>
            </a:fld>
            <a:endParaRPr lang="cs-CZ"/>
          </a:p>
        </p:txBody>
      </p:sp>
    </p:spTree>
  </p:cSld>
  <p:clrMapOvr>
    <a:masterClrMapping/>
  </p:clrMapOvr>
  <p:transition spd="slow">
    <p:wheel spokes="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3ADB3800-6AFE-49F9-88DC-B00ED0110DA3}" type="slidenum">
              <a:rPr lang="cs-CZ"/>
              <a:pPr>
                <a:defRPr/>
              </a:pPr>
              <a:t>‹#›</a:t>
            </a:fld>
            <a:endParaRPr lang="cs-CZ"/>
          </a:p>
        </p:txBody>
      </p:sp>
    </p:spTree>
  </p:cSld>
  <p:clrMapOvr>
    <a:masterClrMapping/>
  </p:clrMapOvr>
  <p:transition spd="slow">
    <p:wheel spokes="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FA897A5C-4662-4703-A399-6521738FDD34}" type="slidenum">
              <a:rPr lang="cs-CZ"/>
              <a:pPr>
                <a:defRPr/>
              </a:pPr>
              <a:t>‹#›</a:t>
            </a:fld>
            <a:endParaRPr lang="cs-CZ"/>
          </a:p>
        </p:txBody>
      </p:sp>
    </p:spTree>
  </p:cSld>
  <p:clrMapOvr>
    <a:masterClrMapping/>
  </p:clrMapOvr>
  <p:transition spd="slow">
    <p:wheel spokes="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cs typeface="+mn-cs"/>
              </a:defRPr>
            </a:lvl1pPr>
          </a:lstStyle>
          <a:p>
            <a:pPr>
              <a:defRPr/>
            </a:pPr>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cs typeface="+mn-cs"/>
              </a:defRPr>
            </a:lvl1pPr>
          </a:lstStyle>
          <a:p>
            <a:pPr>
              <a:defRPr/>
            </a:pPr>
            <a:fld id="{FBB62071-7A00-41A5-AEAA-EE531508AB58}"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ransition spd="slow">
    <p:wheel spokes="1"/>
  </p:transition>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4.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7" Type="http://schemas.openxmlformats.org/officeDocument/2006/relationships/image" Target="../media/image16.jpeg"/><Relationship Id="rId2" Type="http://schemas.openxmlformats.org/officeDocument/2006/relationships/image" Target="../media/image11.jpeg"/><Relationship Id="rId1" Type="http://schemas.openxmlformats.org/officeDocument/2006/relationships/slideLayout" Target="../slideLayouts/slideLayout4.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image" Target="../media/image18.jpeg"/><Relationship Id="rId7" Type="http://schemas.openxmlformats.org/officeDocument/2006/relationships/image" Target="../media/image22.jpeg"/><Relationship Id="rId2" Type="http://schemas.openxmlformats.org/officeDocument/2006/relationships/image" Target="../media/image17.jpeg"/><Relationship Id="rId1" Type="http://schemas.openxmlformats.org/officeDocument/2006/relationships/slideLayout" Target="../slideLayouts/slideLayout4.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image" Target="../media/image25.jpeg"/><Relationship Id="rId1" Type="http://schemas.openxmlformats.org/officeDocument/2006/relationships/slideLayout" Target="../slideLayouts/slideLayout4.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office.microsoft.com/" TargetMode="External"/><Relationship Id="rId2" Type="http://schemas.openxmlformats.org/officeDocument/2006/relationships/hyperlink" Target="http://cs.wikipedia.org/wiki/Soubor:Amazon_river_basin.p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3"/>
          <p:cNvSpPr>
            <a:spLocks noGrp="1" noChangeArrowheads="1"/>
          </p:cNvSpPr>
          <p:nvPr>
            <p:ph idx="1"/>
          </p:nvPr>
        </p:nvSpPr>
        <p:spPr/>
        <p:txBody>
          <a:bodyPr/>
          <a:lstStyle/>
          <a:p>
            <a:pPr eaLnBrk="1" hangingPunct="1">
              <a:lnSpc>
                <a:spcPct val="80000"/>
              </a:lnSpc>
            </a:pPr>
            <a:r>
              <a:rPr lang="cs-CZ" sz="1600" smtClean="0">
                <a:latin typeface="Bookman Old Style" pitchFamily="18" charset="0"/>
              </a:rPr>
              <a:t>Číslo projektu:		                1.4 OPVK</a:t>
            </a:r>
          </a:p>
          <a:p>
            <a:pPr eaLnBrk="1" hangingPunct="1">
              <a:lnSpc>
                <a:spcPct val="80000"/>
              </a:lnSpc>
            </a:pPr>
            <a:r>
              <a:rPr lang="cs-CZ" sz="1600" smtClean="0">
                <a:latin typeface="Bookman Old Style" pitchFamily="18" charset="0"/>
              </a:rPr>
              <a:t>Autor:                                            Mgr. Jana Neugebauerová </a:t>
            </a:r>
          </a:p>
          <a:p>
            <a:pPr eaLnBrk="1" hangingPunct="1">
              <a:lnSpc>
                <a:spcPct val="80000"/>
              </a:lnSpc>
            </a:pPr>
            <a:r>
              <a:rPr lang="cs-CZ" sz="1600" smtClean="0">
                <a:latin typeface="Bookman Old Style" pitchFamily="18" charset="0"/>
              </a:rPr>
              <a:t>Název:	                               VY_32_INOVACE_20_Krajinná sféra-opak.</a:t>
            </a:r>
          </a:p>
          <a:p>
            <a:pPr eaLnBrk="1" hangingPunct="1">
              <a:lnSpc>
                <a:spcPct val="80000"/>
              </a:lnSpc>
            </a:pPr>
            <a:r>
              <a:rPr lang="cs-CZ" sz="1600" smtClean="0">
                <a:latin typeface="Bookman Old Style" pitchFamily="18" charset="0"/>
              </a:rPr>
              <a:t>Ročník:			   6. ročník ZŠ</a:t>
            </a:r>
          </a:p>
          <a:p>
            <a:pPr eaLnBrk="1" hangingPunct="1">
              <a:lnSpc>
                <a:spcPct val="80000"/>
              </a:lnSpc>
            </a:pPr>
            <a:r>
              <a:rPr lang="cs-CZ" sz="1600" smtClean="0">
                <a:latin typeface="Bookman Old Style" pitchFamily="18" charset="0"/>
              </a:rPr>
              <a:t>Vzdělávací oblast:		   Člověk a příroda </a:t>
            </a:r>
          </a:p>
          <a:p>
            <a:pPr eaLnBrk="1" hangingPunct="1">
              <a:lnSpc>
                <a:spcPct val="80000"/>
              </a:lnSpc>
            </a:pPr>
            <a:r>
              <a:rPr lang="cs-CZ" sz="1600" smtClean="0">
                <a:latin typeface="Bookman Old Style" pitchFamily="18" charset="0"/>
              </a:rPr>
              <a:t>Vzdělávací obor:                             Zeměpis </a:t>
            </a:r>
          </a:p>
          <a:p>
            <a:pPr eaLnBrk="1" hangingPunct="1">
              <a:lnSpc>
                <a:spcPct val="80000"/>
              </a:lnSpc>
            </a:pPr>
            <a:r>
              <a:rPr lang="cs-CZ" sz="1600" smtClean="0">
                <a:latin typeface="Bookman Old Style" pitchFamily="18" charset="0"/>
              </a:rPr>
              <a:t>Tematický okruh:                           Krajinná sféra</a:t>
            </a:r>
          </a:p>
          <a:p>
            <a:pPr eaLnBrk="1" hangingPunct="1">
              <a:lnSpc>
                <a:spcPct val="80000"/>
              </a:lnSpc>
            </a:pPr>
            <a:r>
              <a:rPr lang="cs-CZ" sz="1600" smtClean="0">
                <a:latin typeface="Bookman Old Style" pitchFamily="18" charset="0"/>
              </a:rPr>
              <a:t>Téma:	                               Krajinná sféra- opakování  </a:t>
            </a:r>
          </a:p>
          <a:p>
            <a:pPr eaLnBrk="1" hangingPunct="1">
              <a:lnSpc>
                <a:spcPct val="80000"/>
              </a:lnSpc>
            </a:pPr>
            <a:r>
              <a:rPr lang="cs-CZ" sz="1600" smtClean="0">
                <a:latin typeface="Bookman Old Style" pitchFamily="18" charset="0"/>
              </a:rPr>
              <a:t>Klíčová slova: 	                               teoretická část, praktická část, </a:t>
            </a:r>
          </a:p>
          <a:p>
            <a:pPr eaLnBrk="1" hangingPunct="1">
              <a:lnSpc>
                <a:spcPct val="80000"/>
              </a:lnSpc>
            </a:pPr>
            <a:r>
              <a:rPr lang="cs-CZ" sz="1600" smtClean="0">
                <a:latin typeface="Bookman Old Style" pitchFamily="18" charset="0"/>
              </a:rPr>
              <a:t>                                                      vyhledej,vyjmenuj, přiřaď, popiš</a:t>
            </a:r>
          </a:p>
          <a:p>
            <a:pPr eaLnBrk="1" hangingPunct="1">
              <a:lnSpc>
                <a:spcPct val="80000"/>
              </a:lnSpc>
            </a:pPr>
            <a:r>
              <a:rPr lang="cs-CZ" sz="1600" smtClean="0">
                <a:latin typeface="Bookman Old Style" pitchFamily="18" charset="0"/>
              </a:rPr>
              <a:t>Vytvořeno: 		      	   12. 6. 2013  </a:t>
            </a:r>
          </a:p>
          <a:p>
            <a:pPr eaLnBrk="1" hangingPunct="1">
              <a:lnSpc>
                <a:spcPct val="80000"/>
              </a:lnSpc>
            </a:pPr>
            <a:r>
              <a:rPr lang="cs-CZ" sz="1600" smtClean="0">
                <a:latin typeface="Bookman Old Style" pitchFamily="18" charset="0"/>
              </a:rPr>
              <a:t>Anotace:                                         Žáci odpovídají na otázky k tématu</a:t>
            </a:r>
          </a:p>
          <a:p>
            <a:pPr eaLnBrk="1" hangingPunct="1">
              <a:lnSpc>
                <a:spcPct val="80000"/>
              </a:lnSpc>
            </a:pPr>
            <a:r>
              <a:rPr lang="cs-CZ" sz="1600" smtClean="0">
                <a:latin typeface="Bookman Old Style" pitchFamily="18" charset="0"/>
              </a:rPr>
              <a:t>                                                      krajinná sféra. Využívají poznatky ze </a:t>
            </a:r>
          </a:p>
          <a:p>
            <a:pPr eaLnBrk="1" hangingPunct="1">
              <a:lnSpc>
                <a:spcPct val="80000"/>
              </a:lnSpc>
            </a:pPr>
            <a:r>
              <a:rPr lang="cs-CZ" sz="1600" smtClean="0">
                <a:latin typeface="Bookman Old Style" pitchFamily="18" charset="0"/>
              </a:rPr>
              <a:t>                                                      6. ročníku. Pracují s atlasem.  Prezentace</a:t>
            </a:r>
          </a:p>
          <a:p>
            <a:pPr eaLnBrk="1" hangingPunct="1">
              <a:lnSpc>
                <a:spcPct val="80000"/>
              </a:lnSpc>
            </a:pPr>
            <a:r>
              <a:rPr lang="cs-CZ" sz="1600" smtClean="0">
                <a:latin typeface="Bookman Old Style" pitchFamily="18" charset="0"/>
              </a:rPr>
              <a:t>                                                      slouží jako motivační či opakovací část </a:t>
            </a:r>
          </a:p>
          <a:p>
            <a:pPr eaLnBrk="1" hangingPunct="1">
              <a:lnSpc>
                <a:spcPct val="80000"/>
              </a:lnSpc>
            </a:pPr>
            <a:r>
              <a:rPr lang="cs-CZ" sz="1600" smtClean="0">
                <a:latin typeface="Bookman Old Style" pitchFamily="18" charset="0"/>
              </a:rPr>
              <a:t>                                                      hodiny.</a:t>
            </a:r>
          </a:p>
          <a:p>
            <a:pPr eaLnBrk="1" hangingPunct="1">
              <a:lnSpc>
                <a:spcPct val="80000"/>
              </a:lnSpc>
              <a:buFont typeface="Arial" charset="0"/>
              <a:buNone/>
            </a:pPr>
            <a:endParaRPr lang="cs-CZ" sz="2000" smtClean="0"/>
          </a:p>
          <a:p>
            <a:pPr eaLnBrk="1" hangingPunct="1">
              <a:lnSpc>
                <a:spcPct val="80000"/>
              </a:lnSpc>
              <a:buFont typeface="Arial" charset="0"/>
              <a:buNone/>
            </a:pPr>
            <a:endParaRPr lang="cs-CZ" sz="2000" smtClean="0"/>
          </a:p>
          <a:p>
            <a:pPr eaLnBrk="1" hangingPunct="1">
              <a:lnSpc>
                <a:spcPct val="80000"/>
              </a:lnSpc>
              <a:buFont typeface="Arial" charset="0"/>
              <a:buNone/>
            </a:pPr>
            <a:endParaRPr lang="cs-CZ" sz="2000" smtClean="0"/>
          </a:p>
          <a:p>
            <a:pPr eaLnBrk="1" hangingPunct="1">
              <a:lnSpc>
                <a:spcPct val="80000"/>
              </a:lnSpc>
              <a:buFont typeface="Arial" charset="0"/>
              <a:buNone/>
            </a:pPr>
            <a:endParaRPr lang="cs-CZ" sz="2000" smtClean="0"/>
          </a:p>
        </p:txBody>
      </p:sp>
      <p:sp>
        <p:nvSpPr>
          <p:cNvPr id="13314" name="Rectangle 5"/>
          <p:cNvSpPr>
            <a:spLocks noGrp="1" noChangeArrowheads="1"/>
          </p:cNvSpPr>
          <p:nvPr>
            <p:ph type="title"/>
          </p:nvPr>
        </p:nvSpPr>
        <p:spPr>
          <a:xfrm>
            <a:off x="457200" y="92075"/>
            <a:ext cx="8229600" cy="1508125"/>
          </a:xfrm>
          <a:solidFill>
            <a:schemeClr val="bg1"/>
          </a:solidFill>
        </p:spPr>
        <p:txBody>
          <a:bodyPr>
            <a:spAutoFit/>
          </a:bodyPr>
          <a:lstStyle/>
          <a:p>
            <a:pPr eaLnBrk="1" hangingPunct="1"/>
            <a:r>
              <a:rPr lang="cs-CZ" smtClean="0"/>
              <a:t>              </a:t>
            </a:r>
            <a:r>
              <a:rPr lang="cs-CZ" sz="1600" b="1" smtClean="0"/>
              <a:t>Základní  škola a mateřská škola J.A.Komenského</a:t>
            </a:r>
            <a:r>
              <a:rPr lang="cs-CZ" sz="1600" smtClean="0"/>
              <a:t/>
            </a:r>
            <a:br>
              <a:rPr lang="cs-CZ" sz="1600" smtClean="0"/>
            </a:br>
            <a:r>
              <a:rPr lang="cs-CZ" sz="1600" b="1" smtClean="0"/>
              <a:t>                                                          v Novém  Strašecí</a:t>
            </a:r>
            <a:r>
              <a:rPr lang="cs-CZ" sz="1600" smtClean="0"/>
              <a:t>                     </a:t>
            </a:r>
            <a:br>
              <a:rPr lang="cs-CZ" sz="1600" smtClean="0"/>
            </a:br>
            <a:r>
              <a:rPr lang="cs-CZ" sz="1600" smtClean="0"/>
              <a:t>                                       Komenského nám. 209, 271 01 Nové Strašecí</a:t>
            </a:r>
            <a:br>
              <a:rPr lang="cs-CZ" sz="1600" smtClean="0"/>
            </a:br>
            <a:r>
              <a:rPr lang="cs-CZ" sz="1600" smtClean="0"/>
              <a:t>                                                tel. 311 240 401, 311 240 400, email: zsnovstra@email.cz </a:t>
            </a:r>
          </a:p>
        </p:txBody>
      </p:sp>
      <p:pic>
        <p:nvPicPr>
          <p:cNvPr id="13315" name="Picture 4" descr="JPG"/>
          <p:cNvPicPr>
            <a:picLocks noChangeAspect="1" noChangeArrowheads="1"/>
          </p:cNvPicPr>
          <p:nvPr/>
        </p:nvPicPr>
        <p:blipFill>
          <a:blip r:embed="rId2"/>
          <a:srcRect/>
          <a:stretch>
            <a:fillRect/>
          </a:stretch>
        </p:blipFill>
        <p:spPr bwMode="auto">
          <a:xfrm>
            <a:off x="538163" y="495300"/>
            <a:ext cx="2162175" cy="931863"/>
          </a:xfrm>
          <a:prstGeom prst="rect">
            <a:avLst/>
          </a:prstGeom>
          <a:noFill/>
          <a:ln w="9525">
            <a:noFill/>
            <a:miter lim="800000"/>
            <a:headEnd/>
            <a:tailEnd/>
          </a:ln>
        </p:spPr>
      </p:pic>
      <p:pic>
        <p:nvPicPr>
          <p:cNvPr id="13316" name="Picture 2"/>
          <p:cNvPicPr>
            <a:picLocks noChangeAspect="1" noChangeArrowheads="1"/>
          </p:cNvPicPr>
          <p:nvPr/>
        </p:nvPicPr>
        <p:blipFill>
          <a:blip r:embed="rId3"/>
          <a:srcRect/>
          <a:stretch>
            <a:fillRect/>
          </a:stretch>
        </p:blipFill>
        <p:spPr bwMode="auto">
          <a:xfrm>
            <a:off x="250825" y="5705475"/>
            <a:ext cx="8280400" cy="1152525"/>
          </a:xfrm>
          <a:prstGeom prst="rect">
            <a:avLst/>
          </a:prstGeom>
          <a:noFill/>
          <a:ln w="9525">
            <a:noFill/>
            <a:miter lim="800000"/>
            <a:headEnd/>
            <a:tailEnd/>
          </a:ln>
        </p:spPr>
      </p:pic>
    </p:spTree>
  </p:cSld>
  <p:clrMapOvr>
    <a:masterClrMapping/>
  </p:clrMapOvr>
  <p:transition spd="slow">
    <p:wheel spokes="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Nadpis 1"/>
          <p:cNvSpPr>
            <a:spLocks noGrp="1"/>
          </p:cNvSpPr>
          <p:nvPr>
            <p:ph type="title"/>
          </p:nvPr>
        </p:nvSpPr>
        <p:spPr/>
        <p:txBody>
          <a:bodyPr/>
          <a:lstStyle/>
          <a:p>
            <a:r>
              <a:rPr lang="cs-CZ" smtClean="0"/>
              <a:t>Metodický pokyn</a:t>
            </a:r>
          </a:p>
        </p:txBody>
      </p:sp>
      <p:sp>
        <p:nvSpPr>
          <p:cNvPr id="14338" name="Zástupný symbol pro obsah 2"/>
          <p:cNvSpPr>
            <a:spLocks noGrp="1"/>
          </p:cNvSpPr>
          <p:nvPr>
            <p:ph idx="1"/>
          </p:nvPr>
        </p:nvSpPr>
        <p:spPr>
          <a:xfrm>
            <a:off x="468313" y="1268413"/>
            <a:ext cx="8229600" cy="4525962"/>
          </a:xfrm>
        </p:spPr>
        <p:txBody>
          <a:bodyPr/>
          <a:lstStyle/>
          <a:p>
            <a:r>
              <a:rPr lang="cs-CZ" smtClean="0"/>
              <a:t> Otázky teoretické části jsou na barevných kartách, které je vhodné vystřihnout. Žáci či učitel vybírají 2 zástupce, kteří budou odpovídat v určeném časovém limitu (ten volí učitel dle možností žáků). Střídavě si losují otázku dané úrovně. Za každou správnou odpověď je jim přičten bod. Následuje praktická část (stejné otázky), kde rozhoduje správnost a čas. Za každou rychlejší správnou odpověď si připisují bod. Na konci se body sečtou. </a:t>
            </a:r>
          </a:p>
        </p:txBody>
      </p:sp>
    </p:spTree>
  </p:cSld>
  <p:clrMapOvr>
    <a:masterClrMapping/>
  </p:clrMapOvr>
  <p:transition spd="slow">
    <p:wheel spokes="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Nadpis 3"/>
          <p:cNvSpPr>
            <a:spLocks noGrp="1"/>
          </p:cNvSpPr>
          <p:nvPr>
            <p:ph type="ctrTitle"/>
          </p:nvPr>
        </p:nvSpPr>
        <p:spPr/>
        <p:txBody>
          <a:bodyPr/>
          <a:lstStyle/>
          <a:p>
            <a:pPr eaLnBrk="1" hangingPunct="1"/>
            <a:r>
              <a:rPr lang="cs-CZ" smtClean="0"/>
              <a:t>Teoretická část</a:t>
            </a:r>
          </a:p>
        </p:txBody>
      </p:sp>
    </p:spTree>
  </p:cSld>
  <p:clrMapOvr>
    <a:masterClrMapping/>
  </p:clrMapOvr>
  <p:transition spd="slow">
    <p:wheel spokes="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Grp="1" noChangeArrowheads="1"/>
          </p:cNvSpPr>
          <p:nvPr>
            <p:ph type="title"/>
          </p:nvPr>
        </p:nvSpPr>
        <p:spPr/>
        <p:txBody>
          <a:bodyPr/>
          <a:lstStyle/>
          <a:p>
            <a:pPr eaLnBrk="1" hangingPunct="1"/>
            <a:r>
              <a:rPr lang="cs-CZ" smtClean="0"/>
              <a:t>úroveň 1</a:t>
            </a:r>
          </a:p>
        </p:txBody>
      </p:sp>
      <p:sp>
        <p:nvSpPr>
          <p:cNvPr id="3076" name="Rectangle 4"/>
          <p:cNvSpPr>
            <a:spLocks noGrp="1" noChangeArrowheads="1"/>
          </p:cNvSpPr>
          <p:nvPr>
            <p:ph sz="half" idx="1"/>
          </p:nvPr>
        </p:nvSpPr>
        <p:spPr>
          <a:solidFill>
            <a:schemeClr val="tx2">
              <a:lumMod val="20000"/>
              <a:lumOff val="80000"/>
            </a:schemeClr>
          </a:solidFill>
        </p:spPr>
        <p:txBody>
          <a:bodyPr rtlCol="0">
            <a:normAutofit/>
          </a:bodyPr>
          <a:lstStyle/>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r>
              <a:rPr lang="cs-CZ" dirty="0" smtClean="0"/>
              <a:t> Ve které biosférické oblasti žije hroch?</a:t>
            </a:r>
          </a:p>
        </p:txBody>
      </p:sp>
      <p:sp>
        <p:nvSpPr>
          <p:cNvPr id="3077" name="Rectangle 5"/>
          <p:cNvSpPr>
            <a:spLocks noGrp="1" noChangeArrowheads="1"/>
          </p:cNvSpPr>
          <p:nvPr>
            <p:ph sz="half" idx="2"/>
          </p:nvPr>
        </p:nvSpPr>
        <p:spPr>
          <a:solidFill>
            <a:schemeClr val="tx2">
              <a:lumMod val="20000"/>
              <a:lumOff val="80000"/>
            </a:schemeClr>
          </a:solidFill>
        </p:spPr>
        <p:txBody>
          <a:bodyPr rtlCol="0">
            <a:normAutofit/>
          </a:bodyPr>
          <a:lstStyle/>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r>
              <a:rPr lang="cs-CZ" dirty="0" smtClean="0"/>
              <a:t> Ve které biosférické oblasti žije papoušek?</a:t>
            </a:r>
          </a:p>
        </p:txBody>
      </p:sp>
    </p:spTree>
  </p:cSld>
  <p:clrMapOvr>
    <a:masterClrMapping/>
  </p:clrMapOvr>
  <p:transition spd="slow">
    <p:wheel spokes="1"/>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pPr eaLnBrk="1" hangingPunct="1"/>
            <a:r>
              <a:rPr lang="cs-CZ" smtClean="0"/>
              <a:t>úroveň 2</a:t>
            </a:r>
          </a:p>
        </p:txBody>
      </p:sp>
      <p:sp>
        <p:nvSpPr>
          <p:cNvPr id="4100" name="Rectangle 4"/>
          <p:cNvSpPr>
            <a:spLocks noGrp="1" noChangeArrowheads="1"/>
          </p:cNvSpPr>
          <p:nvPr>
            <p:ph sz="half" idx="1"/>
          </p:nvPr>
        </p:nvSpPr>
        <p:spPr>
          <a:solidFill>
            <a:schemeClr val="tx2">
              <a:lumMod val="40000"/>
              <a:lumOff val="60000"/>
            </a:schemeClr>
          </a:solidFill>
        </p:spPr>
        <p:txBody>
          <a:bodyPr rtlCol="0">
            <a:normAutofit/>
          </a:bodyPr>
          <a:lstStyle/>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r>
              <a:rPr lang="cs-CZ" dirty="0" smtClean="0"/>
              <a:t> Jaký je rozdíl mezi rybníkem a jezerem?</a:t>
            </a:r>
          </a:p>
        </p:txBody>
      </p:sp>
      <p:sp>
        <p:nvSpPr>
          <p:cNvPr id="4101" name="Rectangle 5"/>
          <p:cNvSpPr>
            <a:spLocks noGrp="1" noChangeArrowheads="1"/>
          </p:cNvSpPr>
          <p:nvPr>
            <p:ph sz="half" idx="2"/>
          </p:nvPr>
        </p:nvSpPr>
        <p:spPr>
          <a:solidFill>
            <a:schemeClr val="tx2">
              <a:lumMod val="40000"/>
              <a:lumOff val="60000"/>
            </a:schemeClr>
          </a:solidFill>
        </p:spPr>
        <p:txBody>
          <a:bodyPr rtlCol="0">
            <a:normAutofit/>
          </a:bodyPr>
          <a:lstStyle/>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r>
              <a:rPr lang="cs-CZ" dirty="0" smtClean="0"/>
              <a:t> Jaký je rozdíl mezi průlivem a průplavem?</a:t>
            </a:r>
          </a:p>
        </p:txBody>
      </p:sp>
    </p:spTree>
  </p:cSld>
  <p:clrMapOvr>
    <a:masterClrMapping/>
  </p:clrMapOvr>
  <p:transition spd="slow">
    <p:wheel spokes="1"/>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4"/>
          <p:cNvSpPr>
            <a:spLocks noGrp="1" noChangeArrowheads="1"/>
          </p:cNvSpPr>
          <p:nvPr>
            <p:ph type="title"/>
          </p:nvPr>
        </p:nvSpPr>
        <p:spPr/>
        <p:txBody>
          <a:bodyPr/>
          <a:lstStyle/>
          <a:p>
            <a:pPr eaLnBrk="1" hangingPunct="1"/>
            <a:r>
              <a:rPr lang="cs-CZ" smtClean="0"/>
              <a:t>úroveň 3</a:t>
            </a:r>
          </a:p>
        </p:txBody>
      </p:sp>
      <p:sp>
        <p:nvSpPr>
          <p:cNvPr id="5125" name="Rectangle 5"/>
          <p:cNvSpPr>
            <a:spLocks noGrp="1" noChangeArrowheads="1"/>
          </p:cNvSpPr>
          <p:nvPr>
            <p:ph sz="half" idx="1"/>
          </p:nvPr>
        </p:nvSpPr>
        <p:spPr>
          <a:solidFill>
            <a:schemeClr val="tx2">
              <a:lumMod val="60000"/>
              <a:lumOff val="40000"/>
            </a:schemeClr>
          </a:solidFill>
        </p:spPr>
        <p:txBody>
          <a:bodyPr rtlCol="0">
            <a:normAutofit/>
          </a:bodyPr>
          <a:lstStyle/>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r>
              <a:rPr lang="cs-CZ" dirty="0" smtClean="0"/>
              <a:t> Jak se jmenuje největší jezero světa a jak vzniklo?</a:t>
            </a:r>
          </a:p>
        </p:txBody>
      </p:sp>
      <p:sp>
        <p:nvSpPr>
          <p:cNvPr id="5126" name="Rectangle 6"/>
          <p:cNvSpPr>
            <a:spLocks noGrp="1" noChangeArrowheads="1"/>
          </p:cNvSpPr>
          <p:nvPr>
            <p:ph sz="half" idx="2"/>
          </p:nvPr>
        </p:nvSpPr>
        <p:spPr>
          <a:solidFill>
            <a:schemeClr val="tx2">
              <a:lumMod val="60000"/>
              <a:lumOff val="40000"/>
            </a:schemeClr>
          </a:solidFill>
        </p:spPr>
        <p:txBody>
          <a:bodyPr rtlCol="0">
            <a:normAutofit/>
          </a:bodyPr>
          <a:lstStyle/>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r>
              <a:rPr lang="cs-CZ" dirty="0" smtClean="0"/>
              <a:t> Jak se jmenuje nejhlubší jezero světa a jak vzniklo?</a:t>
            </a:r>
          </a:p>
        </p:txBody>
      </p:sp>
    </p:spTree>
  </p:cSld>
  <p:clrMapOvr>
    <a:masterClrMapping/>
  </p:clrMapOvr>
  <p:transition spd="slow">
    <p:wheel spokes="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a:xfrm>
            <a:off x="395288" y="260350"/>
            <a:ext cx="8229600" cy="1143000"/>
          </a:xfrm>
        </p:spPr>
        <p:txBody>
          <a:bodyPr/>
          <a:lstStyle/>
          <a:p>
            <a:pPr eaLnBrk="1" hangingPunct="1"/>
            <a:r>
              <a:rPr lang="cs-CZ" smtClean="0">
                <a:latin typeface="Times New Roman" pitchFamily="18" charset="0"/>
              </a:rPr>
              <a:t>úroveň 4</a:t>
            </a:r>
          </a:p>
        </p:txBody>
      </p:sp>
      <p:sp>
        <p:nvSpPr>
          <p:cNvPr id="6148" name="Rectangle 4"/>
          <p:cNvSpPr>
            <a:spLocks noGrp="1" noChangeArrowheads="1"/>
          </p:cNvSpPr>
          <p:nvPr>
            <p:ph sz="half" idx="1"/>
          </p:nvPr>
        </p:nvSpPr>
        <p:spPr>
          <a:solidFill>
            <a:schemeClr val="accent2">
              <a:lumMod val="20000"/>
              <a:lumOff val="80000"/>
            </a:schemeClr>
          </a:solidFill>
        </p:spPr>
        <p:txBody>
          <a:bodyPr rtlCol="0">
            <a:normAutofit/>
          </a:bodyPr>
          <a:lstStyle/>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r>
              <a:rPr lang="cs-CZ" dirty="0" smtClean="0"/>
              <a:t>Co je anemometr? </a:t>
            </a:r>
          </a:p>
        </p:txBody>
      </p:sp>
      <p:sp>
        <p:nvSpPr>
          <p:cNvPr id="6149" name="Rectangle 5"/>
          <p:cNvSpPr>
            <a:spLocks noGrp="1" noChangeArrowheads="1"/>
          </p:cNvSpPr>
          <p:nvPr>
            <p:ph sz="half" idx="2"/>
          </p:nvPr>
        </p:nvSpPr>
        <p:spPr>
          <a:solidFill>
            <a:schemeClr val="accent2">
              <a:lumMod val="20000"/>
              <a:lumOff val="80000"/>
            </a:schemeClr>
          </a:solidFill>
        </p:spPr>
        <p:txBody>
          <a:bodyPr rtlCol="0">
            <a:normAutofit/>
          </a:bodyPr>
          <a:lstStyle/>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r>
              <a:rPr lang="cs-CZ" dirty="0" smtClean="0"/>
              <a:t>Co je barometr? </a:t>
            </a:r>
          </a:p>
        </p:txBody>
      </p:sp>
    </p:spTree>
  </p:cSld>
  <p:clrMapOvr>
    <a:masterClrMapping/>
  </p:clrMapOvr>
  <p:transition spd="slow">
    <p:wheel spokes="1"/>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p:txBody>
          <a:bodyPr/>
          <a:lstStyle/>
          <a:p>
            <a:pPr eaLnBrk="1" hangingPunct="1"/>
            <a:r>
              <a:rPr lang="cs-CZ" smtClean="0">
                <a:latin typeface="Times New Roman" pitchFamily="18" charset="0"/>
              </a:rPr>
              <a:t>úroveň 5</a:t>
            </a:r>
          </a:p>
        </p:txBody>
      </p:sp>
      <p:sp>
        <p:nvSpPr>
          <p:cNvPr id="7172" name="Rectangle 4"/>
          <p:cNvSpPr>
            <a:spLocks noGrp="1" noChangeArrowheads="1"/>
          </p:cNvSpPr>
          <p:nvPr>
            <p:ph sz="half" idx="1"/>
          </p:nvPr>
        </p:nvSpPr>
        <p:spPr>
          <a:solidFill>
            <a:schemeClr val="accent2">
              <a:lumMod val="60000"/>
              <a:lumOff val="40000"/>
            </a:schemeClr>
          </a:solidFill>
        </p:spPr>
        <p:txBody>
          <a:bodyPr rtlCol="0">
            <a:normAutofit/>
          </a:bodyPr>
          <a:lstStyle/>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r>
              <a:rPr lang="cs-CZ" dirty="0" smtClean="0"/>
              <a:t> Vyjmenuj druhy zemětřesení.</a:t>
            </a:r>
          </a:p>
        </p:txBody>
      </p:sp>
      <p:sp>
        <p:nvSpPr>
          <p:cNvPr id="7173" name="Rectangle 5"/>
          <p:cNvSpPr>
            <a:spLocks noGrp="1" noChangeArrowheads="1"/>
          </p:cNvSpPr>
          <p:nvPr>
            <p:ph sz="half" idx="2"/>
          </p:nvPr>
        </p:nvSpPr>
        <p:spPr>
          <a:solidFill>
            <a:schemeClr val="accent2">
              <a:lumMod val="60000"/>
              <a:lumOff val="40000"/>
            </a:schemeClr>
          </a:solidFill>
        </p:spPr>
        <p:txBody>
          <a:bodyPr rtlCol="0">
            <a:normAutofit/>
          </a:bodyPr>
          <a:lstStyle/>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r>
              <a:rPr lang="cs-CZ" dirty="0" smtClean="0"/>
              <a:t> Jak se jmenuje přístroj na měření síly zemětřesení?</a:t>
            </a:r>
          </a:p>
        </p:txBody>
      </p:sp>
    </p:spTree>
  </p:cSld>
  <p:clrMapOvr>
    <a:masterClrMapping/>
  </p:clrMapOvr>
  <p:transition spd="slow">
    <p:wheel spokes="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cs-CZ" smtClean="0">
                <a:latin typeface="Bookman Old Style" pitchFamily="18" charset="0"/>
              </a:rPr>
              <a:t>úroveň 6</a:t>
            </a:r>
          </a:p>
        </p:txBody>
      </p:sp>
      <p:sp>
        <p:nvSpPr>
          <p:cNvPr id="8196" name="Rectangle 4"/>
          <p:cNvSpPr>
            <a:spLocks noGrp="1" noChangeArrowheads="1"/>
          </p:cNvSpPr>
          <p:nvPr>
            <p:ph sz="half" idx="1"/>
          </p:nvPr>
        </p:nvSpPr>
        <p:spPr>
          <a:solidFill>
            <a:schemeClr val="accent4">
              <a:lumMod val="60000"/>
              <a:lumOff val="40000"/>
            </a:schemeClr>
          </a:solidFill>
        </p:spPr>
        <p:txBody>
          <a:bodyPr rtlCol="0">
            <a:normAutofit/>
          </a:bodyPr>
          <a:lstStyle/>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r>
              <a:rPr lang="cs-CZ" dirty="0" smtClean="0"/>
              <a:t> Co je tajga? Kde?</a:t>
            </a:r>
          </a:p>
        </p:txBody>
      </p:sp>
      <p:sp>
        <p:nvSpPr>
          <p:cNvPr id="8197" name="Rectangle 5"/>
          <p:cNvSpPr>
            <a:spLocks noGrp="1" noChangeArrowheads="1"/>
          </p:cNvSpPr>
          <p:nvPr>
            <p:ph sz="half" idx="2"/>
          </p:nvPr>
        </p:nvSpPr>
        <p:spPr>
          <a:solidFill>
            <a:schemeClr val="accent4">
              <a:lumMod val="60000"/>
              <a:lumOff val="40000"/>
            </a:schemeClr>
          </a:solidFill>
        </p:spPr>
        <p:txBody>
          <a:bodyPr rtlCol="0">
            <a:normAutofit/>
          </a:bodyPr>
          <a:lstStyle/>
          <a:p>
            <a:pPr eaLnBrk="1" fontAlgn="auto" hangingPunct="1">
              <a:spcAft>
                <a:spcPts val="0"/>
              </a:spcAft>
              <a:buFont typeface="Arial" charset="0"/>
              <a:buNone/>
              <a:defRPr/>
            </a:pPr>
            <a:r>
              <a:rPr lang="cs-CZ" dirty="0" smtClean="0"/>
              <a:t> </a:t>
            </a:r>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r>
              <a:rPr lang="cs-CZ" dirty="0" smtClean="0"/>
              <a:t>Co jsou prérie? Kde?</a:t>
            </a:r>
          </a:p>
        </p:txBody>
      </p:sp>
    </p:spTree>
  </p:cSld>
  <p:clrMapOvr>
    <a:masterClrMapping/>
  </p:clrMapOvr>
  <p:transition spd="slow">
    <p:wheel spokes="1"/>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noChangeArrowheads="1"/>
          </p:cNvSpPr>
          <p:nvPr>
            <p:ph type="title"/>
          </p:nvPr>
        </p:nvSpPr>
        <p:spPr/>
        <p:txBody>
          <a:bodyPr/>
          <a:lstStyle/>
          <a:p>
            <a:pPr eaLnBrk="1" hangingPunct="1"/>
            <a:r>
              <a:rPr lang="cs-CZ" smtClean="0">
                <a:latin typeface="Bookman Old Style" pitchFamily="18" charset="0"/>
              </a:rPr>
              <a:t> úroveň 7            </a:t>
            </a:r>
          </a:p>
        </p:txBody>
      </p:sp>
      <p:sp>
        <p:nvSpPr>
          <p:cNvPr id="21510" name="Rectangle 6"/>
          <p:cNvSpPr>
            <a:spLocks noGrp="1" noChangeArrowheads="1"/>
          </p:cNvSpPr>
          <p:nvPr>
            <p:ph sz="half" idx="1"/>
          </p:nvPr>
        </p:nvSpPr>
        <p:spPr>
          <a:solidFill>
            <a:schemeClr val="accent6">
              <a:lumMod val="60000"/>
              <a:lumOff val="40000"/>
            </a:schemeClr>
          </a:solidFill>
          <a:ln>
            <a:solidFill>
              <a:schemeClr val="accent6">
                <a:lumMod val="60000"/>
                <a:lumOff val="40000"/>
              </a:schemeClr>
            </a:solidFill>
          </a:ln>
        </p:spPr>
        <p:txBody>
          <a:bodyPr>
            <a:normAutofit/>
          </a:bodyPr>
          <a:lstStyle/>
          <a:p>
            <a:pPr eaLnBrk="1" hangingPunct="1"/>
            <a:endParaRPr lang="cs-CZ" smtClean="0"/>
          </a:p>
          <a:p>
            <a:pPr eaLnBrk="1" hangingPunct="1"/>
            <a:endParaRPr lang="cs-CZ" smtClean="0"/>
          </a:p>
          <a:p>
            <a:pPr eaLnBrk="1" hangingPunct="1"/>
            <a:endParaRPr lang="cs-CZ" smtClean="0"/>
          </a:p>
          <a:p>
            <a:pPr eaLnBrk="1" hangingPunct="1"/>
            <a:r>
              <a:rPr lang="cs-CZ" smtClean="0"/>
              <a:t> Vyjmenuj 2 pouště </a:t>
            </a:r>
            <a:r>
              <a:rPr lang="cs-CZ" smtClean="0">
                <a:latin typeface="Arial" charset="0"/>
              </a:rPr>
              <a:t>                </a:t>
            </a:r>
            <a:r>
              <a:rPr lang="cs-CZ" smtClean="0"/>
              <a:t>v subtropickém pásu.</a:t>
            </a:r>
          </a:p>
        </p:txBody>
      </p:sp>
      <p:sp>
        <p:nvSpPr>
          <p:cNvPr id="21511" name="Rectangle 7"/>
          <p:cNvSpPr>
            <a:spLocks noGrp="1" noChangeArrowheads="1"/>
          </p:cNvSpPr>
          <p:nvPr>
            <p:ph sz="half" idx="2"/>
          </p:nvPr>
        </p:nvSpPr>
        <p:spPr>
          <a:solidFill>
            <a:schemeClr val="accent6">
              <a:lumMod val="60000"/>
              <a:lumOff val="40000"/>
            </a:schemeClr>
          </a:solidFill>
        </p:spPr>
        <p:txBody>
          <a:bodyPr>
            <a:normAutofit/>
          </a:bodyPr>
          <a:lstStyle/>
          <a:p>
            <a:pPr eaLnBrk="1" hangingPunct="1"/>
            <a:endParaRPr lang="cs-CZ" smtClean="0"/>
          </a:p>
          <a:p>
            <a:pPr eaLnBrk="1" hangingPunct="1"/>
            <a:endParaRPr lang="cs-CZ" smtClean="0"/>
          </a:p>
          <a:p>
            <a:pPr eaLnBrk="1" hangingPunct="1"/>
            <a:endParaRPr lang="cs-CZ" smtClean="0"/>
          </a:p>
          <a:p>
            <a:pPr eaLnBrk="1" hangingPunct="1"/>
            <a:r>
              <a:rPr lang="cs-CZ" smtClean="0"/>
              <a:t> Vyjmenuj 2 pouště</a:t>
            </a:r>
            <a:r>
              <a:rPr lang="cs-CZ" smtClean="0">
                <a:latin typeface="Arial" charset="0"/>
              </a:rPr>
              <a:t>                </a:t>
            </a:r>
            <a:r>
              <a:rPr lang="cs-CZ" smtClean="0"/>
              <a:t> v USA.</a:t>
            </a:r>
          </a:p>
        </p:txBody>
      </p:sp>
    </p:spTree>
  </p:cSld>
  <p:clrMapOvr>
    <a:masterClrMapping/>
  </p:clrMapOvr>
  <p:transition spd="slow">
    <p:wheel spokes="1"/>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rtlCol="0">
            <a:normAutofit fontScale="90000"/>
          </a:bodyPr>
          <a:lstStyle/>
          <a:p>
            <a:pPr eaLnBrk="1" fontAlgn="auto" hangingPunct="1">
              <a:spcAft>
                <a:spcPts val="0"/>
              </a:spcAft>
              <a:defRPr/>
            </a:pPr>
            <a:r>
              <a:rPr lang="cs-CZ" smtClean="0">
                <a:latin typeface="Bookman Old Style" pitchFamily="18" charset="0"/>
              </a:rPr>
              <a:t>                                                               úroveň 8</a:t>
            </a:r>
          </a:p>
        </p:txBody>
      </p:sp>
      <p:sp>
        <p:nvSpPr>
          <p:cNvPr id="22532" name="Rectangle 4"/>
          <p:cNvSpPr>
            <a:spLocks noGrp="1" noChangeArrowheads="1"/>
          </p:cNvSpPr>
          <p:nvPr>
            <p:ph sz="half" idx="1"/>
          </p:nvPr>
        </p:nvSpPr>
        <p:spPr>
          <a:solidFill>
            <a:schemeClr val="accent6">
              <a:lumMod val="75000"/>
            </a:schemeClr>
          </a:solidFill>
          <a:ln>
            <a:solidFill>
              <a:schemeClr val="accent6">
                <a:lumMod val="60000"/>
                <a:lumOff val="40000"/>
              </a:schemeClr>
            </a:solidFill>
          </a:ln>
        </p:spPr>
        <p:txBody>
          <a:bodyPr rtlCol="0">
            <a:normAutofit/>
          </a:bodyPr>
          <a:lstStyle/>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r>
              <a:rPr lang="cs-CZ" dirty="0" smtClean="0"/>
              <a:t> Vyjmenuj 2 okrajová moře.</a:t>
            </a:r>
          </a:p>
        </p:txBody>
      </p:sp>
      <p:sp>
        <p:nvSpPr>
          <p:cNvPr id="22533" name="Rectangle 5"/>
          <p:cNvSpPr>
            <a:spLocks noGrp="1" noChangeArrowheads="1"/>
          </p:cNvSpPr>
          <p:nvPr>
            <p:ph sz="half" idx="2"/>
          </p:nvPr>
        </p:nvSpPr>
        <p:spPr>
          <a:solidFill>
            <a:schemeClr val="accent6">
              <a:lumMod val="75000"/>
            </a:schemeClr>
          </a:solidFill>
        </p:spPr>
        <p:txBody>
          <a:bodyPr rtlCol="0">
            <a:normAutofit/>
          </a:bodyPr>
          <a:lstStyle/>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endParaRPr lang="cs-CZ" dirty="0" smtClean="0"/>
          </a:p>
          <a:p>
            <a:pPr eaLnBrk="1" fontAlgn="auto" hangingPunct="1">
              <a:spcAft>
                <a:spcPts val="0"/>
              </a:spcAft>
              <a:buFont typeface="Arial" pitchFamily="34" charset="0"/>
              <a:buChar char="•"/>
              <a:defRPr/>
            </a:pPr>
            <a:r>
              <a:rPr lang="cs-CZ" dirty="0" smtClean="0"/>
              <a:t>Vyjmenuj 2 vnitřní moře.</a:t>
            </a:r>
          </a:p>
        </p:txBody>
      </p:sp>
    </p:spTree>
  </p:cSld>
  <p:clrMapOvr>
    <a:masterClrMapping/>
  </p:clrMapOvr>
  <p:transition spd="slow">
    <p:wheel spokes="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ChangeArrowheads="1"/>
          </p:cNvSpPr>
          <p:nvPr>
            <p:ph type="title"/>
          </p:nvPr>
        </p:nvSpPr>
        <p:spPr/>
        <p:txBody>
          <a:bodyPr/>
          <a:lstStyle/>
          <a:p>
            <a:pPr eaLnBrk="1" hangingPunct="1"/>
            <a:r>
              <a:rPr lang="cs-CZ" smtClean="0">
                <a:latin typeface="Bookman Old Style" pitchFamily="18" charset="0"/>
              </a:rPr>
              <a:t>úroveň 9                                                             </a:t>
            </a:r>
          </a:p>
        </p:txBody>
      </p:sp>
      <p:sp>
        <p:nvSpPr>
          <p:cNvPr id="24578" name="Rectangle 4"/>
          <p:cNvSpPr>
            <a:spLocks noGrp="1" noChangeArrowheads="1"/>
          </p:cNvSpPr>
          <p:nvPr>
            <p:ph sz="half" idx="1"/>
          </p:nvPr>
        </p:nvSpPr>
        <p:spPr>
          <a:solidFill>
            <a:srgbClr val="FF0000"/>
          </a:solidFill>
          <a:ln>
            <a:solidFill>
              <a:srgbClr val="FF0000"/>
            </a:solidFill>
          </a:ln>
        </p:spPr>
        <p:txBody>
          <a:bodyPr/>
          <a:lstStyle/>
          <a:p>
            <a:pPr eaLnBrk="1" hangingPunct="1"/>
            <a:endParaRPr lang="cs-CZ" smtClean="0"/>
          </a:p>
          <a:p>
            <a:pPr eaLnBrk="1" hangingPunct="1"/>
            <a:endParaRPr lang="cs-CZ" smtClean="0"/>
          </a:p>
          <a:p>
            <a:pPr eaLnBrk="1" hangingPunct="1"/>
            <a:endParaRPr lang="cs-CZ" smtClean="0"/>
          </a:p>
          <a:p>
            <a:pPr eaLnBrk="1" hangingPunct="1"/>
            <a:r>
              <a:rPr lang="cs-CZ" smtClean="0"/>
              <a:t>Uveď alespoň 1 endemita Austrálie.</a:t>
            </a:r>
          </a:p>
        </p:txBody>
      </p:sp>
      <p:sp>
        <p:nvSpPr>
          <p:cNvPr id="24579" name="Rectangle 5"/>
          <p:cNvSpPr>
            <a:spLocks noGrp="1" noChangeArrowheads="1"/>
          </p:cNvSpPr>
          <p:nvPr>
            <p:ph sz="half" idx="2"/>
          </p:nvPr>
        </p:nvSpPr>
        <p:spPr>
          <a:solidFill>
            <a:srgbClr val="FF0000"/>
          </a:solidFill>
        </p:spPr>
        <p:txBody>
          <a:bodyPr/>
          <a:lstStyle/>
          <a:p>
            <a:pPr eaLnBrk="1" hangingPunct="1"/>
            <a:endParaRPr lang="cs-CZ" smtClean="0"/>
          </a:p>
          <a:p>
            <a:pPr eaLnBrk="1" hangingPunct="1"/>
            <a:endParaRPr lang="cs-CZ" smtClean="0"/>
          </a:p>
          <a:p>
            <a:pPr eaLnBrk="1" hangingPunct="1"/>
            <a:endParaRPr lang="cs-CZ" smtClean="0"/>
          </a:p>
          <a:p>
            <a:pPr eaLnBrk="1" hangingPunct="1"/>
            <a:r>
              <a:rPr lang="cs-CZ" smtClean="0"/>
              <a:t>Uveď 1 endemita Galapág.</a:t>
            </a:r>
          </a:p>
          <a:p>
            <a:pPr eaLnBrk="1" hangingPunct="1"/>
            <a:endParaRPr lang="cs-CZ" smtClean="0">
              <a:solidFill>
                <a:srgbClr val="FF0000"/>
              </a:solidFill>
            </a:endParaRPr>
          </a:p>
        </p:txBody>
      </p:sp>
    </p:spTree>
  </p:cSld>
  <p:clrMapOvr>
    <a:masterClrMapping/>
  </p:clrMapOvr>
  <p:transition spd="slow">
    <p:wheel spokes="1"/>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rtlCol="0">
            <a:normAutofit fontScale="90000"/>
          </a:bodyPr>
          <a:lstStyle/>
          <a:p>
            <a:pPr eaLnBrk="1" fontAlgn="auto" hangingPunct="1">
              <a:spcAft>
                <a:spcPts val="0"/>
              </a:spcAft>
              <a:defRPr/>
            </a:pPr>
            <a:r>
              <a:rPr lang="cs-CZ" smtClean="0">
                <a:latin typeface="Bookman Old Style" pitchFamily="18" charset="0"/>
              </a:rPr>
              <a:t>                                                               úroveň 10</a:t>
            </a:r>
          </a:p>
        </p:txBody>
      </p:sp>
      <p:sp>
        <p:nvSpPr>
          <p:cNvPr id="25602" name="Rectangle 4"/>
          <p:cNvSpPr>
            <a:spLocks noGrp="1" noChangeArrowheads="1"/>
          </p:cNvSpPr>
          <p:nvPr>
            <p:ph sz="half" idx="1"/>
          </p:nvPr>
        </p:nvSpPr>
        <p:spPr>
          <a:solidFill>
            <a:srgbClr val="DAA600"/>
          </a:solidFill>
        </p:spPr>
        <p:txBody>
          <a:bodyPr/>
          <a:lstStyle/>
          <a:p>
            <a:pPr eaLnBrk="1" hangingPunct="1"/>
            <a:endParaRPr lang="cs-CZ" smtClean="0"/>
          </a:p>
          <a:p>
            <a:pPr eaLnBrk="1" hangingPunct="1"/>
            <a:endParaRPr lang="cs-CZ" smtClean="0"/>
          </a:p>
          <a:p>
            <a:pPr eaLnBrk="1" hangingPunct="1"/>
            <a:endParaRPr lang="cs-CZ" smtClean="0"/>
          </a:p>
          <a:p>
            <a:pPr eaLnBrk="1" hangingPunct="1"/>
            <a:r>
              <a:rPr lang="cs-CZ" smtClean="0"/>
              <a:t>Uveď 1 bezodtoké jezero a kde leží.</a:t>
            </a:r>
          </a:p>
        </p:txBody>
      </p:sp>
      <p:sp>
        <p:nvSpPr>
          <p:cNvPr id="25603" name="Rectangle 5"/>
          <p:cNvSpPr>
            <a:spLocks noGrp="1" noChangeArrowheads="1"/>
          </p:cNvSpPr>
          <p:nvPr>
            <p:ph sz="half" idx="2"/>
          </p:nvPr>
        </p:nvSpPr>
        <p:spPr>
          <a:solidFill>
            <a:srgbClr val="DAA600"/>
          </a:solidFill>
        </p:spPr>
        <p:txBody>
          <a:bodyPr/>
          <a:lstStyle/>
          <a:p>
            <a:pPr eaLnBrk="1" hangingPunct="1"/>
            <a:endParaRPr lang="cs-CZ" smtClean="0"/>
          </a:p>
          <a:p>
            <a:pPr eaLnBrk="1" hangingPunct="1"/>
            <a:endParaRPr lang="cs-CZ" smtClean="0"/>
          </a:p>
          <a:p>
            <a:pPr eaLnBrk="1" hangingPunct="1"/>
            <a:endParaRPr lang="cs-CZ" smtClean="0"/>
          </a:p>
          <a:p>
            <a:pPr eaLnBrk="1" hangingPunct="1"/>
            <a:r>
              <a:rPr lang="cs-CZ" smtClean="0"/>
              <a:t> Vyjmenuj 5 přehrad na Vltavě.</a:t>
            </a:r>
          </a:p>
        </p:txBody>
      </p:sp>
    </p:spTree>
  </p:cSld>
  <p:clrMapOvr>
    <a:masterClrMapping/>
  </p:clrMapOvr>
  <p:transition spd="slow">
    <p:wheel spokes="1"/>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Nadpis 5"/>
          <p:cNvSpPr>
            <a:spLocks noGrp="1"/>
          </p:cNvSpPr>
          <p:nvPr>
            <p:ph type="ctrTitle"/>
          </p:nvPr>
        </p:nvSpPr>
        <p:spPr/>
        <p:txBody>
          <a:bodyPr/>
          <a:lstStyle/>
          <a:p>
            <a:pPr eaLnBrk="1" hangingPunct="1"/>
            <a:r>
              <a:rPr lang="cs-CZ" smtClean="0"/>
              <a:t>Praktická část</a:t>
            </a:r>
          </a:p>
        </p:txBody>
      </p:sp>
    </p:spTree>
  </p:cSld>
  <p:clrMapOvr>
    <a:masterClrMapping/>
  </p:clrMapOvr>
  <p:transition spd="slow">
    <p:wheel spokes="1"/>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rtlCol="0">
            <a:normAutofit fontScale="90000"/>
          </a:bodyPr>
          <a:lstStyle/>
          <a:p>
            <a:pPr eaLnBrk="1" fontAlgn="auto" hangingPunct="1">
              <a:spcAft>
                <a:spcPts val="0"/>
              </a:spcAft>
              <a:defRPr/>
            </a:pPr>
            <a:r>
              <a:rPr lang="cs-CZ" dirty="0" smtClean="0">
                <a:latin typeface="Bookman Old Style" pitchFamily="18" charset="0"/>
              </a:rPr>
              <a:t>Úroveň 1- přiřaď ke státům vlajky</a:t>
            </a:r>
          </a:p>
        </p:txBody>
      </p:sp>
      <p:sp>
        <p:nvSpPr>
          <p:cNvPr id="27650" name="Rectangle 3"/>
          <p:cNvSpPr>
            <a:spLocks noGrp="1" noChangeArrowheads="1"/>
          </p:cNvSpPr>
          <p:nvPr>
            <p:ph sz="half" idx="1"/>
          </p:nvPr>
        </p:nvSpPr>
        <p:spPr>
          <a:xfrm>
            <a:off x="468313" y="1628775"/>
            <a:ext cx="4038600" cy="4525963"/>
          </a:xfrm>
        </p:spPr>
        <p:txBody>
          <a:bodyPr/>
          <a:lstStyle/>
          <a:p>
            <a:pPr eaLnBrk="1" hangingPunct="1"/>
            <a:r>
              <a:rPr lang="cs-CZ" smtClean="0"/>
              <a:t>Řecko</a:t>
            </a:r>
          </a:p>
          <a:p>
            <a:pPr eaLnBrk="1" hangingPunct="1"/>
            <a:r>
              <a:rPr lang="cs-CZ" smtClean="0"/>
              <a:t>Japonsko</a:t>
            </a:r>
          </a:p>
          <a:p>
            <a:pPr eaLnBrk="1" hangingPunct="1"/>
            <a:r>
              <a:rPr lang="cs-CZ" smtClean="0"/>
              <a:t>Německo</a:t>
            </a:r>
          </a:p>
          <a:p>
            <a:pPr eaLnBrk="1" hangingPunct="1"/>
            <a:r>
              <a:rPr lang="cs-CZ" smtClean="0"/>
              <a:t>Itálie</a:t>
            </a:r>
          </a:p>
          <a:p>
            <a:pPr eaLnBrk="1" hangingPunct="1"/>
            <a:r>
              <a:rPr lang="cs-CZ" smtClean="0"/>
              <a:t>Kanada</a:t>
            </a:r>
          </a:p>
          <a:p>
            <a:pPr eaLnBrk="1" hangingPunct="1"/>
            <a:r>
              <a:rPr lang="cs-CZ" smtClean="0"/>
              <a:t>Čína</a:t>
            </a:r>
          </a:p>
          <a:p>
            <a:pPr eaLnBrk="1" hangingPunct="1"/>
            <a:r>
              <a:rPr lang="cs-CZ" smtClean="0"/>
              <a:t>Brazílie</a:t>
            </a:r>
          </a:p>
        </p:txBody>
      </p:sp>
      <p:pic>
        <p:nvPicPr>
          <p:cNvPr id="27651" name="Picture 5" descr="C:\Users\Jana\AppData\Local\Microsoft\Windows\Temporary Internet Files\Content.IE5\A2JD4J6F\MP900362684[1].jpg"/>
          <p:cNvPicPr>
            <a:picLocks noGrp="1" noChangeAspect="1" noChangeArrowheads="1"/>
          </p:cNvPicPr>
          <p:nvPr>
            <p:ph sz="half" idx="2"/>
          </p:nvPr>
        </p:nvPicPr>
        <p:blipFill>
          <a:blip r:embed="rId2"/>
          <a:srcRect/>
          <a:stretch>
            <a:fillRect/>
          </a:stretch>
        </p:blipFill>
        <p:spPr>
          <a:xfrm>
            <a:off x="4140200" y="4724400"/>
            <a:ext cx="1511300" cy="1008063"/>
          </a:xfrm>
        </p:spPr>
      </p:pic>
      <p:pic>
        <p:nvPicPr>
          <p:cNvPr id="27652" name="Picture 6" descr="C:\Users\Jana\AppData\Local\Microsoft\Windows\Temporary Internet Files\Content.IE5\6Z7BR86S\MP900362710[1].jpg"/>
          <p:cNvPicPr>
            <a:picLocks noChangeAspect="1" noChangeArrowheads="1"/>
          </p:cNvPicPr>
          <p:nvPr/>
        </p:nvPicPr>
        <p:blipFill>
          <a:blip r:embed="rId3"/>
          <a:srcRect/>
          <a:stretch>
            <a:fillRect/>
          </a:stretch>
        </p:blipFill>
        <p:spPr bwMode="auto">
          <a:xfrm>
            <a:off x="7235825" y="1557338"/>
            <a:ext cx="1622425" cy="1131887"/>
          </a:xfrm>
          <a:prstGeom prst="rect">
            <a:avLst/>
          </a:prstGeom>
          <a:noFill/>
          <a:ln w="9525">
            <a:noFill/>
            <a:miter lim="800000"/>
            <a:headEnd/>
            <a:tailEnd/>
          </a:ln>
        </p:spPr>
      </p:pic>
      <p:pic>
        <p:nvPicPr>
          <p:cNvPr id="27653" name="Picture 7" descr="C:\Users\Jana\AppData\Local\Microsoft\Windows\Temporary Internet Files\Content.IE5\A2JD4J6F\MP900362682[1].jpg"/>
          <p:cNvPicPr>
            <a:picLocks noChangeAspect="1" noChangeArrowheads="1"/>
          </p:cNvPicPr>
          <p:nvPr/>
        </p:nvPicPr>
        <p:blipFill>
          <a:blip r:embed="rId4"/>
          <a:srcRect/>
          <a:stretch>
            <a:fillRect/>
          </a:stretch>
        </p:blipFill>
        <p:spPr bwMode="auto">
          <a:xfrm>
            <a:off x="6443663" y="4797425"/>
            <a:ext cx="1589087" cy="949325"/>
          </a:xfrm>
          <a:prstGeom prst="rect">
            <a:avLst/>
          </a:prstGeom>
          <a:noFill/>
          <a:ln w="9525">
            <a:noFill/>
            <a:miter lim="800000"/>
            <a:headEnd/>
            <a:tailEnd/>
          </a:ln>
        </p:spPr>
      </p:pic>
      <p:pic>
        <p:nvPicPr>
          <p:cNvPr id="27654" name="Picture 8" descr="C:\Users\Jana\AppData\Local\Microsoft\Windows\Temporary Internet Files\Content.IE5\6Z7BR86S\MP900362708[1].jpg"/>
          <p:cNvPicPr>
            <a:picLocks noChangeAspect="1" noChangeArrowheads="1"/>
          </p:cNvPicPr>
          <p:nvPr/>
        </p:nvPicPr>
        <p:blipFill>
          <a:blip r:embed="rId5"/>
          <a:srcRect/>
          <a:stretch>
            <a:fillRect/>
          </a:stretch>
        </p:blipFill>
        <p:spPr bwMode="auto">
          <a:xfrm>
            <a:off x="6443663" y="3213100"/>
            <a:ext cx="1584325" cy="1054100"/>
          </a:xfrm>
          <a:prstGeom prst="rect">
            <a:avLst/>
          </a:prstGeom>
          <a:noFill/>
          <a:ln w="9525">
            <a:noFill/>
            <a:miter lim="800000"/>
            <a:headEnd/>
            <a:tailEnd/>
          </a:ln>
        </p:spPr>
      </p:pic>
      <p:pic>
        <p:nvPicPr>
          <p:cNvPr id="27655" name="Picture 9" descr="C:\Users\Jana\AppData\Local\Microsoft\Windows\Temporary Internet Files\Content.IE5\ICVKZ1D7\MP900362634[1].jpg"/>
          <p:cNvPicPr>
            <a:picLocks noChangeAspect="1" noChangeArrowheads="1"/>
          </p:cNvPicPr>
          <p:nvPr/>
        </p:nvPicPr>
        <p:blipFill>
          <a:blip r:embed="rId6"/>
          <a:srcRect/>
          <a:stretch>
            <a:fillRect/>
          </a:stretch>
        </p:blipFill>
        <p:spPr bwMode="auto">
          <a:xfrm>
            <a:off x="3348038" y="1557338"/>
            <a:ext cx="1728787" cy="914400"/>
          </a:xfrm>
          <a:prstGeom prst="rect">
            <a:avLst/>
          </a:prstGeom>
          <a:noFill/>
          <a:ln w="9525">
            <a:noFill/>
            <a:miter lim="800000"/>
            <a:headEnd/>
            <a:tailEnd/>
          </a:ln>
        </p:spPr>
      </p:pic>
      <p:pic>
        <p:nvPicPr>
          <p:cNvPr id="27656" name="Picture 10" descr="C:\Users\Jana\AppData\Local\Microsoft\Windows\Temporary Internet Files\Content.IE5\ZRGF8HVX\MP900362625[1].jpg"/>
          <p:cNvPicPr>
            <a:picLocks noChangeAspect="1" noChangeArrowheads="1"/>
          </p:cNvPicPr>
          <p:nvPr/>
        </p:nvPicPr>
        <p:blipFill>
          <a:blip r:embed="rId7"/>
          <a:srcRect/>
          <a:stretch>
            <a:fillRect/>
          </a:stretch>
        </p:blipFill>
        <p:spPr bwMode="auto">
          <a:xfrm>
            <a:off x="3132138" y="2997200"/>
            <a:ext cx="1725612" cy="1204913"/>
          </a:xfrm>
          <a:prstGeom prst="rect">
            <a:avLst/>
          </a:prstGeom>
          <a:noFill/>
          <a:ln w="9525">
            <a:noFill/>
            <a:miter lim="800000"/>
            <a:headEnd/>
            <a:tailEnd/>
          </a:ln>
        </p:spPr>
      </p:pic>
      <p:pic>
        <p:nvPicPr>
          <p:cNvPr id="27657" name="Picture 11" descr="C:\Users\Jana\AppData\Local\Microsoft\Windows\Temporary Internet Files\Content.IE5\6Z7BR86S\MP900362643[1].jpg"/>
          <p:cNvPicPr>
            <a:picLocks noChangeAspect="1" noChangeArrowheads="1"/>
          </p:cNvPicPr>
          <p:nvPr/>
        </p:nvPicPr>
        <p:blipFill>
          <a:blip r:embed="rId8"/>
          <a:srcRect/>
          <a:stretch>
            <a:fillRect/>
          </a:stretch>
        </p:blipFill>
        <p:spPr bwMode="auto">
          <a:xfrm>
            <a:off x="5364163" y="1989138"/>
            <a:ext cx="1503362" cy="1000125"/>
          </a:xfrm>
          <a:prstGeom prst="rect">
            <a:avLst/>
          </a:prstGeom>
          <a:noFill/>
          <a:ln w="9525">
            <a:noFill/>
            <a:miter lim="800000"/>
            <a:headEnd/>
            <a:tailEnd/>
          </a:ln>
        </p:spPr>
      </p:pic>
    </p:spTree>
  </p:cSld>
  <p:clrMapOvr>
    <a:masterClrMapping/>
  </p:clrMapOvr>
  <p:transition spd="slow">
    <p:wheel spokes="1"/>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ChangeArrowheads="1"/>
          </p:cNvSpPr>
          <p:nvPr>
            <p:ph type="title"/>
          </p:nvPr>
        </p:nvSpPr>
        <p:spPr/>
        <p:txBody>
          <a:bodyPr/>
          <a:lstStyle/>
          <a:p>
            <a:pPr eaLnBrk="1" hangingPunct="1"/>
            <a:r>
              <a:rPr lang="cs-CZ" smtClean="0">
                <a:latin typeface="Bookman Old Style" pitchFamily="18" charset="0"/>
              </a:rPr>
              <a:t>Úroveň 2</a:t>
            </a:r>
          </a:p>
        </p:txBody>
      </p:sp>
      <p:sp>
        <p:nvSpPr>
          <p:cNvPr id="28674" name="Rectangle 3"/>
          <p:cNvSpPr>
            <a:spLocks noGrp="1" noChangeArrowheads="1"/>
          </p:cNvSpPr>
          <p:nvPr>
            <p:ph idx="1"/>
          </p:nvPr>
        </p:nvSpPr>
        <p:spPr/>
        <p:txBody>
          <a:bodyPr/>
          <a:lstStyle/>
          <a:p>
            <a:pPr eaLnBrk="1" hangingPunct="1"/>
            <a:r>
              <a:rPr lang="cs-CZ" smtClean="0">
                <a:latin typeface="Bookman Old Style" pitchFamily="18" charset="0"/>
              </a:rPr>
              <a:t>Vyhledej, k jakému úmoří náleží ČR</a:t>
            </a:r>
            <a:endParaRPr lang="cs-CZ" smtClean="0"/>
          </a:p>
        </p:txBody>
      </p:sp>
    </p:spTree>
  </p:cSld>
  <p:clrMapOvr>
    <a:masterClrMapping/>
  </p:clrMapOvr>
  <p:transition spd="slow">
    <p:wheel spokes="1"/>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a:xfrm>
            <a:off x="395288" y="274638"/>
            <a:ext cx="8291512" cy="1858962"/>
          </a:xfrm>
        </p:spPr>
        <p:txBody>
          <a:bodyPr/>
          <a:lstStyle/>
          <a:p>
            <a:pPr eaLnBrk="1" hangingPunct="1"/>
            <a:r>
              <a:rPr lang="cs-CZ" sz="3200" smtClean="0">
                <a:latin typeface="Bookman Old Style" pitchFamily="18" charset="0"/>
              </a:rPr>
              <a:t>Úroveň 3- pojmenuj řeku na obrázku a vypiš pravostranný a levostranný přítok, doplň názvy států</a:t>
            </a:r>
          </a:p>
        </p:txBody>
      </p:sp>
      <p:pic>
        <p:nvPicPr>
          <p:cNvPr id="29698" name="Picture 6" descr="C:\Users\Jana\Pictures\Obrázek1.png"/>
          <p:cNvPicPr>
            <a:picLocks noGrp="1" noChangeAspect="1" noChangeArrowheads="1"/>
          </p:cNvPicPr>
          <p:nvPr>
            <p:ph idx="1"/>
          </p:nvPr>
        </p:nvPicPr>
        <p:blipFill>
          <a:blip r:embed="rId2"/>
          <a:srcRect/>
          <a:stretch>
            <a:fillRect/>
          </a:stretch>
        </p:blipFill>
        <p:spPr>
          <a:xfrm>
            <a:off x="2495550" y="2111375"/>
            <a:ext cx="4152900" cy="3503613"/>
          </a:xfrm>
        </p:spPr>
      </p:pic>
    </p:spTree>
  </p:cSld>
  <p:clrMapOvr>
    <a:masterClrMapping/>
  </p:clrMapOvr>
  <p:transition spd="slow">
    <p:wheel spokes="1"/>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rtlCol="0">
            <a:normAutofit fontScale="90000"/>
          </a:bodyPr>
          <a:lstStyle/>
          <a:p>
            <a:pPr eaLnBrk="1" fontAlgn="auto" hangingPunct="1">
              <a:spcAft>
                <a:spcPts val="0"/>
              </a:spcAft>
              <a:defRPr/>
            </a:pPr>
            <a:r>
              <a:rPr lang="cs-CZ" dirty="0" smtClean="0">
                <a:latin typeface="Bookman Old Style" pitchFamily="18" charset="0"/>
              </a:rPr>
              <a:t>Úroveň 4- přiřaď zvíře k oblasti</a:t>
            </a:r>
          </a:p>
        </p:txBody>
      </p:sp>
      <p:sp>
        <p:nvSpPr>
          <p:cNvPr id="30722" name="Zástupný symbol pro obsah 9"/>
          <p:cNvSpPr>
            <a:spLocks noGrp="1"/>
          </p:cNvSpPr>
          <p:nvPr>
            <p:ph sz="half" idx="1"/>
          </p:nvPr>
        </p:nvSpPr>
        <p:spPr/>
        <p:txBody>
          <a:bodyPr/>
          <a:lstStyle/>
          <a:p>
            <a:pPr eaLnBrk="1" hangingPunct="1"/>
            <a:r>
              <a:rPr lang="cs-CZ" smtClean="0"/>
              <a:t> Jižní Amerika</a:t>
            </a:r>
          </a:p>
          <a:p>
            <a:pPr eaLnBrk="1" hangingPunct="1"/>
            <a:r>
              <a:rPr lang="cs-CZ" smtClean="0"/>
              <a:t> Antarktida </a:t>
            </a:r>
          </a:p>
          <a:p>
            <a:pPr eaLnBrk="1" hangingPunct="1"/>
            <a:r>
              <a:rPr lang="cs-CZ" smtClean="0"/>
              <a:t> Severní Amerika</a:t>
            </a:r>
          </a:p>
          <a:p>
            <a:pPr eaLnBrk="1" hangingPunct="1"/>
            <a:r>
              <a:rPr lang="cs-CZ" smtClean="0"/>
              <a:t> Afrika</a:t>
            </a:r>
          </a:p>
          <a:p>
            <a:pPr eaLnBrk="1" hangingPunct="1"/>
            <a:r>
              <a:rPr lang="cs-CZ" smtClean="0"/>
              <a:t> Asie</a:t>
            </a:r>
          </a:p>
          <a:p>
            <a:pPr eaLnBrk="1" hangingPunct="1"/>
            <a:r>
              <a:rPr lang="cs-CZ" smtClean="0"/>
              <a:t> Austrálie</a:t>
            </a:r>
          </a:p>
          <a:p>
            <a:pPr eaLnBrk="1" hangingPunct="1">
              <a:buFont typeface="Arial" charset="0"/>
              <a:buNone/>
            </a:pPr>
            <a:endParaRPr lang="cs-CZ" smtClean="0"/>
          </a:p>
        </p:txBody>
      </p:sp>
      <p:pic>
        <p:nvPicPr>
          <p:cNvPr id="30723" name="Picture 5" descr="C:\Users\Jana\AppData\Local\Microsoft\Windows\Temporary Internet Files\Content.IE5\A2JD4J6F\MP900431769[1].jpg"/>
          <p:cNvPicPr>
            <a:picLocks noChangeAspect="1" noChangeArrowheads="1"/>
          </p:cNvPicPr>
          <p:nvPr/>
        </p:nvPicPr>
        <p:blipFill>
          <a:blip r:embed="rId2"/>
          <a:srcRect/>
          <a:stretch>
            <a:fillRect/>
          </a:stretch>
        </p:blipFill>
        <p:spPr bwMode="auto">
          <a:xfrm>
            <a:off x="5795963" y="2060575"/>
            <a:ext cx="1152525" cy="1722438"/>
          </a:xfrm>
          <a:prstGeom prst="rect">
            <a:avLst/>
          </a:prstGeom>
          <a:noFill/>
          <a:ln w="9525">
            <a:noFill/>
            <a:miter lim="800000"/>
            <a:headEnd/>
            <a:tailEnd/>
          </a:ln>
        </p:spPr>
      </p:pic>
      <p:pic>
        <p:nvPicPr>
          <p:cNvPr id="30724" name="Picture 6" descr="C:\Users\Jana\AppData\Local\Microsoft\Windows\Temporary Internet Files\Content.IE5\ICVKZ1D7\MP900401271[1].jpg"/>
          <p:cNvPicPr>
            <a:picLocks noChangeAspect="1" noChangeArrowheads="1"/>
          </p:cNvPicPr>
          <p:nvPr/>
        </p:nvPicPr>
        <p:blipFill>
          <a:blip r:embed="rId3"/>
          <a:srcRect/>
          <a:stretch>
            <a:fillRect/>
          </a:stretch>
        </p:blipFill>
        <p:spPr bwMode="auto">
          <a:xfrm>
            <a:off x="7451725" y="4149725"/>
            <a:ext cx="1185863" cy="1776413"/>
          </a:xfrm>
          <a:prstGeom prst="rect">
            <a:avLst/>
          </a:prstGeom>
          <a:noFill/>
          <a:ln w="9525">
            <a:noFill/>
            <a:miter lim="800000"/>
            <a:headEnd/>
            <a:tailEnd/>
          </a:ln>
        </p:spPr>
      </p:pic>
      <p:pic>
        <p:nvPicPr>
          <p:cNvPr id="30725" name="Picture 7" descr="C:\Users\Jana\AppData\Local\Microsoft\Windows\Temporary Internet Files\Content.IE5\ICVKZ1D7\MP900403841[1].jpg"/>
          <p:cNvPicPr>
            <a:picLocks noChangeAspect="1" noChangeArrowheads="1"/>
          </p:cNvPicPr>
          <p:nvPr/>
        </p:nvPicPr>
        <p:blipFill>
          <a:blip r:embed="rId4"/>
          <a:srcRect/>
          <a:stretch>
            <a:fillRect/>
          </a:stretch>
        </p:blipFill>
        <p:spPr bwMode="auto">
          <a:xfrm>
            <a:off x="3851275" y="1773238"/>
            <a:ext cx="1620838" cy="1079500"/>
          </a:xfrm>
          <a:prstGeom prst="rect">
            <a:avLst/>
          </a:prstGeom>
          <a:noFill/>
          <a:ln w="9525">
            <a:noFill/>
            <a:miter lim="800000"/>
            <a:headEnd/>
            <a:tailEnd/>
          </a:ln>
        </p:spPr>
      </p:pic>
      <p:pic>
        <p:nvPicPr>
          <p:cNvPr id="30726" name="Picture 8" descr="C:\Users\Jana\AppData\Local\Microsoft\Windows\Temporary Internet Files\Content.IE5\6Z7BR86S\MP900403312[1].jpg"/>
          <p:cNvPicPr>
            <a:picLocks noGrp="1" noChangeAspect="1" noChangeArrowheads="1"/>
          </p:cNvPicPr>
          <p:nvPr>
            <p:ph sz="half" idx="2"/>
          </p:nvPr>
        </p:nvPicPr>
        <p:blipFill>
          <a:blip r:embed="rId5"/>
          <a:srcRect/>
          <a:stretch>
            <a:fillRect/>
          </a:stretch>
        </p:blipFill>
        <p:spPr>
          <a:xfrm>
            <a:off x="7380288" y="1700213"/>
            <a:ext cx="1108075" cy="1662112"/>
          </a:xfrm>
        </p:spPr>
      </p:pic>
      <p:pic>
        <p:nvPicPr>
          <p:cNvPr id="30727" name="Picture 9" descr="C:\Users\Jana\AppData\Local\Microsoft\Windows\Temporary Internet Files\Content.IE5\ZRGF8HVX\MP900403190[1].jpg"/>
          <p:cNvPicPr>
            <a:picLocks noChangeAspect="1" noChangeArrowheads="1"/>
          </p:cNvPicPr>
          <p:nvPr/>
        </p:nvPicPr>
        <p:blipFill>
          <a:blip r:embed="rId6"/>
          <a:srcRect/>
          <a:stretch>
            <a:fillRect/>
          </a:stretch>
        </p:blipFill>
        <p:spPr bwMode="auto">
          <a:xfrm>
            <a:off x="3563938" y="3357563"/>
            <a:ext cx="1004887" cy="1497012"/>
          </a:xfrm>
          <a:prstGeom prst="rect">
            <a:avLst/>
          </a:prstGeom>
          <a:noFill/>
          <a:ln w="9525">
            <a:noFill/>
            <a:miter lim="800000"/>
            <a:headEnd/>
            <a:tailEnd/>
          </a:ln>
        </p:spPr>
      </p:pic>
      <p:pic>
        <p:nvPicPr>
          <p:cNvPr id="30728" name="Picture 10" descr="C:\Users\Jana\AppData\Local\Microsoft\Windows\Temporary Internet Files\Content.IE5\6Z7BR86S\MP900431021[1].jpg"/>
          <p:cNvPicPr>
            <a:picLocks noChangeAspect="1" noChangeArrowheads="1"/>
          </p:cNvPicPr>
          <p:nvPr/>
        </p:nvPicPr>
        <p:blipFill>
          <a:blip r:embed="rId7"/>
          <a:srcRect/>
          <a:stretch>
            <a:fillRect/>
          </a:stretch>
        </p:blipFill>
        <p:spPr bwMode="auto">
          <a:xfrm>
            <a:off x="4932363" y="4292600"/>
            <a:ext cx="1763712" cy="1190625"/>
          </a:xfrm>
          <a:prstGeom prst="rect">
            <a:avLst/>
          </a:prstGeom>
          <a:noFill/>
          <a:ln w="9525">
            <a:noFill/>
            <a:miter lim="800000"/>
            <a:headEnd/>
            <a:tailEnd/>
          </a:ln>
        </p:spPr>
      </p:pic>
    </p:spTree>
  </p:cSld>
  <p:clrMapOvr>
    <a:masterClrMapping/>
  </p:clrMapOvr>
  <p:transition spd="slow">
    <p:wheel spokes="1"/>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ChangeArrowheads="1"/>
          </p:cNvSpPr>
          <p:nvPr>
            <p:ph type="title"/>
          </p:nvPr>
        </p:nvSpPr>
        <p:spPr/>
        <p:txBody>
          <a:bodyPr/>
          <a:lstStyle/>
          <a:p>
            <a:pPr eaLnBrk="1" hangingPunct="1"/>
            <a:r>
              <a:rPr lang="cs-CZ" smtClean="0">
                <a:latin typeface="Bookman Old Style" pitchFamily="18" charset="0"/>
              </a:rPr>
              <a:t>Úroveň 5</a:t>
            </a:r>
          </a:p>
        </p:txBody>
      </p:sp>
      <p:sp>
        <p:nvSpPr>
          <p:cNvPr id="31746" name="Rectangle 3"/>
          <p:cNvSpPr>
            <a:spLocks noGrp="1" noChangeArrowheads="1"/>
          </p:cNvSpPr>
          <p:nvPr>
            <p:ph idx="1"/>
          </p:nvPr>
        </p:nvSpPr>
        <p:spPr/>
        <p:txBody>
          <a:bodyPr/>
          <a:lstStyle/>
          <a:p>
            <a:pPr eaLnBrk="1" hangingPunct="1"/>
            <a:r>
              <a:rPr lang="cs-CZ" smtClean="0"/>
              <a:t>Vyhledej v atlase nejvyšší horu Afriky a odhadni, zda je na ní vidět sněžná čára. Odůvodni.</a:t>
            </a:r>
          </a:p>
          <a:p>
            <a:pPr eaLnBrk="1" hangingPunct="1"/>
            <a:endParaRPr lang="cs-CZ" smtClean="0"/>
          </a:p>
        </p:txBody>
      </p:sp>
    </p:spTree>
  </p:cSld>
  <p:clrMapOvr>
    <a:masterClrMapping/>
  </p:clrMapOvr>
  <p:transition spd="slow">
    <p:wheel spokes="1"/>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p:cNvSpPr>
            <a:spLocks noGrp="1" noChangeArrowheads="1"/>
          </p:cNvSpPr>
          <p:nvPr>
            <p:ph type="ctrTitle"/>
          </p:nvPr>
        </p:nvSpPr>
        <p:spPr/>
        <p:txBody>
          <a:bodyPr/>
          <a:lstStyle/>
          <a:p>
            <a:pPr eaLnBrk="1" hangingPunct="1"/>
            <a:r>
              <a:rPr lang="cs-CZ" smtClean="0">
                <a:latin typeface="Bookman Old Style" pitchFamily="18" charset="0"/>
              </a:rPr>
              <a:t>Teoretická část</a:t>
            </a:r>
          </a:p>
        </p:txBody>
      </p:sp>
      <p:sp>
        <p:nvSpPr>
          <p:cNvPr id="3" name="Podnadpis 2"/>
          <p:cNvSpPr>
            <a:spLocks noGrp="1"/>
          </p:cNvSpPr>
          <p:nvPr>
            <p:ph type="subTitle" idx="1"/>
          </p:nvPr>
        </p:nvSpPr>
        <p:spPr/>
        <p:txBody>
          <a:bodyPr/>
          <a:lstStyle/>
          <a:p>
            <a:pPr>
              <a:defRPr/>
            </a:pPr>
            <a:r>
              <a:rPr lang="cs-CZ" dirty="0" smtClean="0">
                <a:latin typeface="Bookman Old Style" pitchFamily="18" charset="0"/>
              </a:rPr>
              <a:t>Řešení</a:t>
            </a:r>
          </a:p>
          <a:p>
            <a:pPr>
              <a:defRPr/>
            </a:pPr>
            <a:endParaRPr lang="cs-CZ" dirty="0"/>
          </a:p>
        </p:txBody>
      </p:sp>
    </p:spTree>
  </p:cSld>
  <p:clrMapOvr>
    <a:masterClrMapping/>
  </p:clrMapOvr>
  <p:transition spd="slow">
    <p:wheel spokes="1"/>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p:nvPr>
        </p:nvSpPr>
        <p:spPr/>
        <p:txBody>
          <a:bodyPr/>
          <a:lstStyle/>
          <a:p>
            <a:pPr eaLnBrk="1" hangingPunct="1"/>
            <a:r>
              <a:rPr lang="cs-CZ" smtClean="0"/>
              <a:t>úroveň 1</a:t>
            </a:r>
          </a:p>
        </p:txBody>
      </p:sp>
      <p:sp>
        <p:nvSpPr>
          <p:cNvPr id="3076" name="Rectangle 4"/>
          <p:cNvSpPr>
            <a:spLocks noGrp="1" noChangeArrowheads="1"/>
          </p:cNvSpPr>
          <p:nvPr>
            <p:ph sz="half" idx="1"/>
          </p:nvPr>
        </p:nvSpPr>
        <p:spPr>
          <a:solidFill>
            <a:schemeClr val="tx2">
              <a:lumMod val="20000"/>
              <a:lumOff val="80000"/>
            </a:schemeClr>
          </a:solidFill>
        </p:spPr>
        <p:txBody>
          <a:bodyPr rtlCol="0">
            <a:normAutofit/>
          </a:bodyPr>
          <a:lstStyle/>
          <a:p>
            <a:pPr eaLnBrk="1" fontAlgn="auto" hangingPunct="1">
              <a:spcAft>
                <a:spcPts val="0"/>
              </a:spcAft>
              <a:buFont typeface="Arial" pitchFamily="34" charset="0"/>
              <a:buChar char="•"/>
              <a:defRPr/>
            </a:pPr>
            <a:r>
              <a:rPr lang="cs-CZ" dirty="0" smtClean="0"/>
              <a:t> Ve které biosférické oblasti žije hroch?  </a:t>
            </a:r>
          </a:p>
          <a:p>
            <a:pPr eaLnBrk="1" fontAlgn="auto" hangingPunct="1">
              <a:spcAft>
                <a:spcPts val="0"/>
              </a:spcAft>
              <a:buFont typeface="Arial" pitchFamily="34" charset="0"/>
              <a:buChar char="•"/>
              <a:defRPr/>
            </a:pPr>
            <a:r>
              <a:rPr lang="cs-CZ" dirty="0" smtClean="0">
                <a:solidFill>
                  <a:srgbClr val="FF0000"/>
                </a:solidFill>
              </a:rPr>
              <a:t>V savanách</a:t>
            </a:r>
          </a:p>
        </p:txBody>
      </p:sp>
      <p:sp>
        <p:nvSpPr>
          <p:cNvPr id="3077" name="Rectangle 5"/>
          <p:cNvSpPr>
            <a:spLocks noGrp="1" noChangeArrowheads="1"/>
          </p:cNvSpPr>
          <p:nvPr>
            <p:ph sz="half" idx="2"/>
          </p:nvPr>
        </p:nvSpPr>
        <p:spPr>
          <a:solidFill>
            <a:schemeClr val="tx2">
              <a:lumMod val="20000"/>
              <a:lumOff val="80000"/>
            </a:schemeClr>
          </a:solidFill>
        </p:spPr>
        <p:txBody>
          <a:bodyPr rtlCol="0">
            <a:normAutofit/>
          </a:bodyPr>
          <a:lstStyle/>
          <a:p>
            <a:pPr eaLnBrk="1" fontAlgn="auto" hangingPunct="1">
              <a:spcAft>
                <a:spcPts val="0"/>
              </a:spcAft>
              <a:buFont typeface="Arial" pitchFamily="34" charset="0"/>
              <a:buChar char="•"/>
              <a:defRPr/>
            </a:pPr>
            <a:r>
              <a:rPr lang="cs-CZ" dirty="0" smtClean="0"/>
              <a:t> Ve které biosférické oblasti žije papoušek?</a:t>
            </a:r>
            <a:endParaRPr lang="cs-CZ" dirty="0" smtClean="0">
              <a:solidFill>
                <a:srgbClr val="FF0000"/>
              </a:solidFill>
            </a:endParaRPr>
          </a:p>
          <a:p>
            <a:pPr eaLnBrk="1" fontAlgn="auto" hangingPunct="1">
              <a:spcAft>
                <a:spcPts val="0"/>
              </a:spcAft>
              <a:buFont typeface="Arial" pitchFamily="34" charset="0"/>
              <a:buChar char="•"/>
              <a:defRPr/>
            </a:pPr>
            <a:r>
              <a:rPr lang="cs-CZ" dirty="0" smtClean="0">
                <a:solidFill>
                  <a:srgbClr val="FF0000"/>
                </a:solidFill>
              </a:rPr>
              <a:t>V pralese</a:t>
            </a:r>
            <a:endParaRPr lang="cs-CZ" dirty="0" smtClean="0"/>
          </a:p>
        </p:txBody>
      </p:sp>
    </p:spTree>
  </p:cSld>
  <p:clrMapOvr>
    <a:masterClrMapping/>
  </p:clrMapOvr>
  <p:transition spd="slow">
    <p:wheel spokes="1"/>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2"/>
          <p:cNvSpPr>
            <a:spLocks noGrp="1" noChangeArrowheads="1"/>
          </p:cNvSpPr>
          <p:nvPr>
            <p:ph type="title"/>
          </p:nvPr>
        </p:nvSpPr>
        <p:spPr/>
        <p:txBody>
          <a:bodyPr/>
          <a:lstStyle/>
          <a:p>
            <a:pPr eaLnBrk="1" hangingPunct="1"/>
            <a:r>
              <a:rPr lang="cs-CZ" smtClean="0"/>
              <a:t>úroveň 2</a:t>
            </a:r>
          </a:p>
        </p:txBody>
      </p:sp>
      <p:sp>
        <p:nvSpPr>
          <p:cNvPr id="4100" name="Rectangle 4"/>
          <p:cNvSpPr>
            <a:spLocks noGrp="1" noChangeArrowheads="1"/>
          </p:cNvSpPr>
          <p:nvPr>
            <p:ph sz="half" idx="1"/>
          </p:nvPr>
        </p:nvSpPr>
        <p:spPr>
          <a:solidFill>
            <a:schemeClr val="tx2">
              <a:lumMod val="40000"/>
              <a:lumOff val="60000"/>
            </a:schemeClr>
          </a:solidFill>
        </p:spPr>
        <p:txBody>
          <a:bodyPr rtlCol="0">
            <a:normAutofit/>
          </a:bodyPr>
          <a:lstStyle/>
          <a:p>
            <a:pPr eaLnBrk="1" fontAlgn="auto" hangingPunct="1">
              <a:spcAft>
                <a:spcPts val="0"/>
              </a:spcAft>
              <a:buFont typeface="Arial" pitchFamily="34" charset="0"/>
              <a:buChar char="•"/>
              <a:defRPr/>
            </a:pPr>
            <a:r>
              <a:rPr lang="cs-CZ" dirty="0" smtClean="0"/>
              <a:t> Jaký je rozdíl mezi rybníkem a jezerem?</a:t>
            </a:r>
          </a:p>
          <a:p>
            <a:pPr eaLnBrk="1" fontAlgn="auto" hangingPunct="1">
              <a:spcAft>
                <a:spcPts val="0"/>
              </a:spcAft>
              <a:buFont typeface="Arial" pitchFamily="34" charset="0"/>
              <a:buChar char="•"/>
              <a:defRPr/>
            </a:pPr>
            <a:r>
              <a:rPr lang="cs-CZ" dirty="0" smtClean="0">
                <a:solidFill>
                  <a:srgbClr val="FF0000"/>
                </a:solidFill>
              </a:rPr>
              <a:t>Rybník je uměle vytvořený, jezero přírodní.</a:t>
            </a:r>
          </a:p>
        </p:txBody>
      </p:sp>
      <p:sp>
        <p:nvSpPr>
          <p:cNvPr id="4101" name="Rectangle 5"/>
          <p:cNvSpPr>
            <a:spLocks noGrp="1" noChangeArrowheads="1"/>
          </p:cNvSpPr>
          <p:nvPr>
            <p:ph sz="half" idx="2"/>
          </p:nvPr>
        </p:nvSpPr>
        <p:spPr>
          <a:solidFill>
            <a:schemeClr val="tx2">
              <a:lumMod val="40000"/>
              <a:lumOff val="60000"/>
            </a:schemeClr>
          </a:solidFill>
        </p:spPr>
        <p:txBody>
          <a:bodyPr rtlCol="0">
            <a:normAutofit/>
          </a:bodyPr>
          <a:lstStyle/>
          <a:p>
            <a:pPr eaLnBrk="1" fontAlgn="auto" hangingPunct="1">
              <a:spcAft>
                <a:spcPts val="0"/>
              </a:spcAft>
              <a:buFont typeface="Arial" pitchFamily="34" charset="0"/>
              <a:buChar char="•"/>
              <a:defRPr/>
            </a:pPr>
            <a:r>
              <a:rPr lang="cs-CZ" dirty="0" smtClean="0"/>
              <a:t> Jaký je rozdíl mezi průlivem a průplavem?</a:t>
            </a:r>
            <a:endParaRPr lang="cs-CZ" dirty="0" smtClean="0">
              <a:solidFill>
                <a:srgbClr val="FF0000"/>
              </a:solidFill>
            </a:endParaRPr>
          </a:p>
          <a:p>
            <a:pPr eaLnBrk="1" fontAlgn="auto" hangingPunct="1">
              <a:spcAft>
                <a:spcPts val="0"/>
              </a:spcAft>
              <a:buFont typeface="Arial" pitchFamily="34" charset="0"/>
              <a:buChar char="•"/>
              <a:defRPr/>
            </a:pPr>
            <a:r>
              <a:rPr lang="cs-CZ" dirty="0" smtClean="0">
                <a:solidFill>
                  <a:srgbClr val="FF0000"/>
                </a:solidFill>
              </a:rPr>
              <a:t> Průliv je přírodní, průplav vybudovaný člověkem.</a:t>
            </a:r>
            <a:endParaRPr lang="cs-CZ" dirty="0" smtClean="0"/>
          </a:p>
        </p:txBody>
      </p:sp>
    </p:spTree>
  </p:cSld>
  <p:clrMapOvr>
    <a:masterClrMapping/>
  </p:clrMapOvr>
  <p:transition spd="slow">
    <p:wheel spokes="1"/>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4"/>
          <p:cNvSpPr>
            <a:spLocks noGrp="1" noChangeArrowheads="1"/>
          </p:cNvSpPr>
          <p:nvPr>
            <p:ph type="title"/>
          </p:nvPr>
        </p:nvSpPr>
        <p:spPr/>
        <p:txBody>
          <a:bodyPr/>
          <a:lstStyle/>
          <a:p>
            <a:pPr eaLnBrk="1" hangingPunct="1"/>
            <a:r>
              <a:rPr lang="cs-CZ" smtClean="0"/>
              <a:t>úroveň 3</a:t>
            </a:r>
          </a:p>
        </p:txBody>
      </p:sp>
      <p:sp>
        <p:nvSpPr>
          <p:cNvPr id="5125" name="Rectangle 5"/>
          <p:cNvSpPr>
            <a:spLocks noGrp="1" noChangeArrowheads="1"/>
          </p:cNvSpPr>
          <p:nvPr>
            <p:ph sz="half" idx="1"/>
          </p:nvPr>
        </p:nvSpPr>
        <p:spPr>
          <a:solidFill>
            <a:schemeClr val="tx2">
              <a:lumMod val="60000"/>
              <a:lumOff val="40000"/>
            </a:schemeClr>
          </a:solidFill>
        </p:spPr>
        <p:txBody>
          <a:bodyPr rtlCol="0">
            <a:normAutofit/>
          </a:bodyPr>
          <a:lstStyle/>
          <a:p>
            <a:pPr eaLnBrk="1" fontAlgn="auto" hangingPunct="1">
              <a:spcAft>
                <a:spcPts val="0"/>
              </a:spcAft>
              <a:buFont typeface="Arial" pitchFamily="34" charset="0"/>
              <a:buChar char="•"/>
              <a:defRPr/>
            </a:pPr>
            <a:r>
              <a:rPr lang="cs-CZ" dirty="0" smtClean="0"/>
              <a:t> Jak se jmenuje největší jezero světa a jak vzniklo?</a:t>
            </a:r>
            <a:endParaRPr lang="cs-CZ" dirty="0" smtClean="0">
              <a:solidFill>
                <a:srgbClr val="FF0000"/>
              </a:solidFill>
            </a:endParaRPr>
          </a:p>
          <a:p>
            <a:pPr eaLnBrk="1" fontAlgn="auto" hangingPunct="1">
              <a:spcAft>
                <a:spcPts val="0"/>
              </a:spcAft>
              <a:buFont typeface="Arial" pitchFamily="34" charset="0"/>
              <a:buChar char="•"/>
              <a:defRPr/>
            </a:pPr>
            <a:r>
              <a:rPr lang="cs-CZ" dirty="0" smtClean="0">
                <a:solidFill>
                  <a:srgbClr val="FF0000"/>
                </a:solidFill>
              </a:rPr>
              <a:t> Kaspické jezero, vzniklo jako pozůstatek moře.</a:t>
            </a:r>
            <a:endParaRPr lang="cs-CZ" dirty="0" smtClean="0"/>
          </a:p>
        </p:txBody>
      </p:sp>
      <p:sp>
        <p:nvSpPr>
          <p:cNvPr id="5126" name="Rectangle 6"/>
          <p:cNvSpPr>
            <a:spLocks noGrp="1" noChangeArrowheads="1"/>
          </p:cNvSpPr>
          <p:nvPr>
            <p:ph sz="half" idx="2"/>
          </p:nvPr>
        </p:nvSpPr>
        <p:spPr>
          <a:solidFill>
            <a:schemeClr val="tx2">
              <a:lumMod val="60000"/>
              <a:lumOff val="40000"/>
            </a:schemeClr>
          </a:solidFill>
        </p:spPr>
        <p:txBody>
          <a:bodyPr rtlCol="0">
            <a:normAutofit/>
          </a:bodyPr>
          <a:lstStyle/>
          <a:p>
            <a:pPr eaLnBrk="1" fontAlgn="auto" hangingPunct="1">
              <a:spcAft>
                <a:spcPts val="0"/>
              </a:spcAft>
              <a:buFont typeface="Arial" pitchFamily="34" charset="0"/>
              <a:buChar char="•"/>
              <a:defRPr/>
            </a:pPr>
            <a:r>
              <a:rPr lang="cs-CZ" dirty="0" smtClean="0"/>
              <a:t> Jak se jmenuje nejhlubší jezero světa a jak vzniklo?</a:t>
            </a:r>
            <a:endParaRPr lang="cs-CZ" dirty="0" smtClean="0">
              <a:solidFill>
                <a:srgbClr val="FF0000"/>
              </a:solidFill>
            </a:endParaRPr>
          </a:p>
          <a:p>
            <a:pPr eaLnBrk="1" fontAlgn="auto" hangingPunct="1">
              <a:spcAft>
                <a:spcPts val="0"/>
              </a:spcAft>
              <a:buFont typeface="Arial" pitchFamily="34" charset="0"/>
              <a:buChar char="•"/>
              <a:defRPr/>
            </a:pPr>
            <a:r>
              <a:rPr lang="cs-CZ" dirty="0" smtClean="0">
                <a:solidFill>
                  <a:srgbClr val="FF0000"/>
                </a:solidFill>
              </a:rPr>
              <a:t> Bajkal, vznikl jako příkopová propadlina.</a:t>
            </a:r>
            <a:endParaRPr lang="cs-CZ" dirty="0" smtClean="0"/>
          </a:p>
        </p:txBody>
      </p:sp>
    </p:spTree>
  </p:cSld>
  <p:clrMapOvr>
    <a:masterClrMapping/>
  </p:clrMapOvr>
  <p:transition spd="slow">
    <p:wheel spokes="1"/>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p:cNvSpPr>
            <a:spLocks noGrp="1" noChangeArrowheads="1"/>
          </p:cNvSpPr>
          <p:nvPr>
            <p:ph type="title"/>
          </p:nvPr>
        </p:nvSpPr>
        <p:spPr>
          <a:xfrm>
            <a:off x="395288" y="260350"/>
            <a:ext cx="8229600" cy="1143000"/>
          </a:xfrm>
        </p:spPr>
        <p:txBody>
          <a:bodyPr/>
          <a:lstStyle/>
          <a:p>
            <a:pPr eaLnBrk="1" hangingPunct="1"/>
            <a:r>
              <a:rPr lang="cs-CZ" smtClean="0">
                <a:latin typeface="Times New Roman" pitchFamily="18" charset="0"/>
              </a:rPr>
              <a:t>úroveň 4</a:t>
            </a:r>
          </a:p>
        </p:txBody>
      </p:sp>
      <p:sp>
        <p:nvSpPr>
          <p:cNvPr id="6148" name="Rectangle 4"/>
          <p:cNvSpPr>
            <a:spLocks noGrp="1" noChangeArrowheads="1"/>
          </p:cNvSpPr>
          <p:nvPr>
            <p:ph sz="half" idx="1"/>
          </p:nvPr>
        </p:nvSpPr>
        <p:spPr>
          <a:solidFill>
            <a:schemeClr val="accent2">
              <a:lumMod val="20000"/>
              <a:lumOff val="80000"/>
            </a:schemeClr>
          </a:solidFill>
        </p:spPr>
        <p:txBody>
          <a:bodyPr rtlCol="0">
            <a:normAutofit/>
          </a:bodyPr>
          <a:lstStyle/>
          <a:p>
            <a:pPr eaLnBrk="1" fontAlgn="auto" hangingPunct="1">
              <a:spcAft>
                <a:spcPts val="0"/>
              </a:spcAft>
              <a:buFont typeface="Arial" pitchFamily="34" charset="0"/>
              <a:buChar char="•"/>
              <a:defRPr/>
            </a:pPr>
            <a:r>
              <a:rPr lang="cs-CZ" dirty="0" smtClean="0"/>
              <a:t>Co je anemometr?</a:t>
            </a:r>
            <a:endParaRPr lang="cs-CZ" dirty="0" smtClean="0">
              <a:solidFill>
                <a:srgbClr val="FF0000"/>
              </a:solidFill>
            </a:endParaRPr>
          </a:p>
          <a:p>
            <a:pPr eaLnBrk="1" fontAlgn="auto" hangingPunct="1">
              <a:spcAft>
                <a:spcPts val="0"/>
              </a:spcAft>
              <a:buFont typeface="Arial" pitchFamily="34" charset="0"/>
              <a:buChar char="•"/>
              <a:defRPr/>
            </a:pPr>
            <a:r>
              <a:rPr lang="cs-CZ" dirty="0" smtClean="0">
                <a:solidFill>
                  <a:srgbClr val="FF0000"/>
                </a:solidFill>
              </a:rPr>
              <a:t> Přístroj na měření rychlosti a směru větru.</a:t>
            </a:r>
            <a:endParaRPr lang="cs-CZ" dirty="0" smtClean="0"/>
          </a:p>
        </p:txBody>
      </p:sp>
      <p:sp>
        <p:nvSpPr>
          <p:cNvPr id="6149" name="Rectangle 5"/>
          <p:cNvSpPr>
            <a:spLocks noGrp="1" noChangeArrowheads="1"/>
          </p:cNvSpPr>
          <p:nvPr>
            <p:ph sz="half" idx="2"/>
          </p:nvPr>
        </p:nvSpPr>
        <p:spPr>
          <a:solidFill>
            <a:schemeClr val="accent2">
              <a:lumMod val="20000"/>
              <a:lumOff val="80000"/>
            </a:schemeClr>
          </a:solidFill>
        </p:spPr>
        <p:txBody>
          <a:bodyPr rtlCol="0">
            <a:normAutofit/>
          </a:bodyPr>
          <a:lstStyle/>
          <a:p>
            <a:pPr eaLnBrk="1" fontAlgn="auto" hangingPunct="1">
              <a:spcAft>
                <a:spcPts val="0"/>
              </a:spcAft>
              <a:buFont typeface="Arial" pitchFamily="34" charset="0"/>
              <a:buChar char="•"/>
              <a:defRPr/>
            </a:pPr>
            <a:r>
              <a:rPr lang="cs-CZ" dirty="0" smtClean="0"/>
              <a:t>Co je barometr? </a:t>
            </a:r>
            <a:endParaRPr lang="cs-CZ" dirty="0" smtClean="0">
              <a:solidFill>
                <a:srgbClr val="FF0000"/>
              </a:solidFill>
            </a:endParaRPr>
          </a:p>
          <a:p>
            <a:pPr eaLnBrk="1" fontAlgn="auto" hangingPunct="1">
              <a:spcAft>
                <a:spcPts val="0"/>
              </a:spcAft>
              <a:buFont typeface="Arial" pitchFamily="34" charset="0"/>
              <a:buChar char="•"/>
              <a:defRPr/>
            </a:pPr>
            <a:r>
              <a:rPr lang="cs-CZ" dirty="0" smtClean="0">
                <a:solidFill>
                  <a:srgbClr val="FF0000"/>
                </a:solidFill>
              </a:rPr>
              <a:t> Přístroj na měření tlaku vzduchu.</a:t>
            </a:r>
            <a:endParaRPr lang="cs-CZ" dirty="0" smtClean="0"/>
          </a:p>
        </p:txBody>
      </p:sp>
    </p:spTree>
  </p:cSld>
  <p:clrMapOvr>
    <a:masterClrMapping/>
  </p:clrMapOvr>
  <p:transition spd="slow">
    <p:wheel spokes="1"/>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p:txBody>
          <a:bodyPr/>
          <a:lstStyle/>
          <a:p>
            <a:pPr eaLnBrk="1" hangingPunct="1"/>
            <a:r>
              <a:rPr lang="cs-CZ" smtClean="0">
                <a:latin typeface="Times New Roman" pitchFamily="18" charset="0"/>
              </a:rPr>
              <a:t>úroveň 5</a:t>
            </a:r>
          </a:p>
        </p:txBody>
      </p:sp>
      <p:sp>
        <p:nvSpPr>
          <p:cNvPr id="7172" name="Rectangle 4"/>
          <p:cNvSpPr>
            <a:spLocks noGrp="1" noChangeArrowheads="1"/>
          </p:cNvSpPr>
          <p:nvPr>
            <p:ph sz="half" idx="1"/>
          </p:nvPr>
        </p:nvSpPr>
        <p:spPr>
          <a:solidFill>
            <a:schemeClr val="accent2">
              <a:lumMod val="60000"/>
              <a:lumOff val="40000"/>
            </a:schemeClr>
          </a:solidFill>
        </p:spPr>
        <p:txBody>
          <a:bodyPr rtlCol="0">
            <a:normAutofit/>
          </a:bodyPr>
          <a:lstStyle/>
          <a:p>
            <a:pPr eaLnBrk="1" fontAlgn="auto" hangingPunct="1">
              <a:spcAft>
                <a:spcPts val="0"/>
              </a:spcAft>
              <a:buFont typeface="Arial" pitchFamily="34" charset="0"/>
              <a:buChar char="•"/>
              <a:defRPr/>
            </a:pPr>
            <a:r>
              <a:rPr lang="cs-CZ" dirty="0" smtClean="0"/>
              <a:t> Vyjmenuj druhy zemětřesení.</a:t>
            </a:r>
            <a:endParaRPr lang="cs-CZ" dirty="0" smtClean="0">
              <a:solidFill>
                <a:srgbClr val="FF0000"/>
              </a:solidFill>
            </a:endParaRPr>
          </a:p>
          <a:p>
            <a:pPr eaLnBrk="1" fontAlgn="auto" hangingPunct="1">
              <a:spcAft>
                <a:spcPts val="0"/>
              </a:spcAft>
              <a:buFont typeface="Arial" pitchFamily="34" charset="0"/>
              <a:buChar char="•"/>
              <a:defRPr/>
            </a:pPr>
            <a:r>
              <a:rPr lang="cs-CZ" dirty="0" smtClean="0">
                <a:solidFill>
                  <a:srgbClr val="FF0000"/>
                </a:solidFill>
              </a:rPr>
              <a:t> Řítivé</a:t>
            </a:r>
          </a:p>
          <a:p>
            <a:pPr eaLnBrk="1" fontAlgn="auto" hangingPunct="1">
              <a:spcAft>
                <a:spcPts val="0"/>
              </a:spcAft>
              <a:buFont typeface="Arial" pitchFamily="34" charset="0"/>
              <a:buChar char="•"/>
              <a:defRPr/>
            </a:pPr>
            <a:r>
              <a:rPr lang="cs-CZ" dirty="0" smtClean="0">
                <a:solidFill>
                  <a:srgbClr val="FF0000"/>
                </a:solidFill>
              </a:rPr>
              <a:t> Vulkanické</a:t>
            </a:r>
          </a:p>
          <a:p>
            <a:pPr eaLnBrk="1" fontAlgn="auto" hangingPunct="1">
              <a:spcAft>
                <a:spcPts val="0"/>
              </a:spcAft>
              <a:buFont typeface="Arial" pitchFamily="34" charset="0"/>
              <a:buChar char="•"/>
              <a:defRPr/>
            </a:pPr>
            <a:r>
              <a:rPr lang="cs-CZ" dirty="0" smtClean="0">
                <a:solidFill>
                  <a:srgbClr val="FF0000"/>
                </a:solidFill>
              </a:rPr>
              <a:t> Tektonické</a:t>
            </a:r>
            <a:endParaRPr lang="cs-CZ" dirty="0" smtClean="0"/>
          </a:p>
        </p:txBody>
      </p:sp>
      <p:sp>
        <p:nvSpPr>
          <p:cNvPr id="7173" name="Rectangle 5"/>
          <p:cNvSpPr>
            <a:spLocks noGrp="1" noChangeArrowheads="1"/>
          </p:cNvSpPr>
          <p:nvPr>
            <p:ph sz="half" idx="2"/>
          </p:nvPr>
        </p:nvSpPr>
        <p:spPr>
          <a:solidFill>
            <a:schemeClr val="accent2">
              <a:lumMod val="60000"/>
              <a:lumOff val="40000"/>
            </a:schemeClr>
          </a:solidFill>
        </p:spPr>
        <p:txBody>
          <a:bodyPr rtlCol="0">
            <a:normAutofit/>
          </a:bodyPr>
          <a:lstStyle/>
          <a:p>
            <a:pPr eaLnBrk="1" fontAlgn="auto" hangingPunct="1">
              <a:spcAft>
                <a:spcPts val="0"/>
              </a:spcAft>
              <a:buFont typeface="Arial" pitchFamily="34" charset="0"/>
              <a:buChar char="•"/>
              <a:defRPr/>
            </a:pPr>
            <a:r>
              <a:rPr lang="cs-CZ" dirty="0" smtClean="0"/>
              <a:t> Jak se jmenuje přístroj na měření síly zemětřesení?</a:t>
            </a:r>
            <a:endParaRPr lang="cs-CZ" dirty="0" smtClean="0">
              <a:solidFill>
                <a:srgbClr val="FF0000"/>
              </a:solidFill>
            </a:endParaRPr>
          </a:p>
          <a:p>
            <a:pPr eaLnBrk="1" fontAlgn="auto" hangingPunct="1">
              <a:spcAft>
                <a:spcPts val="0"/>
              </a:spcAft>
              <a:buFont typeface="Arial" pitchFamily="34" charset="0"/>
              <a:buChar char="•"/>
              <a:defRPr/>
            </a:pPr>
            <a:r>
              <a:rPr lang="cs-CZ" dirty="0" smtClean="0">
                <a:solidFill>
                  <a:srgbClr val="FF0000"/>
                </a:solidFill>
              </a:rPr>
              <a:t> Seizmograf</a:t>
            </a:r>
            <a:endParaRPr lang="cs-CZ" dirty="0" smtClean="0"/>
          </a:p>
        </p:txBody>
      </p:sp>
    </p:spTree>
  </p:cSld>
  <p:clrMapOvr>
    <a:masterClrMapping/>
  </p:clrMapOvr>
  <p:transition spd="slow">
    <p:wheel spokes="1"/>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ChangeArrowheads="1"/>
          </p:cNvSpPr>
          <p:nvPr>
            <p:ph type="title"/>
          </p:nvPr>
        </p:nvSpPr>
        <p:spPr/>
        <p:txBody>
          <a:bodyPr/>
          <a:lstStyle/>
          <a:p>
            <a:pPr eaLnBrk="1" hangingPunct="1"/>
            <a:r>
              <a:rPr lang="cs-CZ" smtClean="0">
                <a:latin typeface="Bookman Old Style" pitchFamily="18" charset="0"/>
              </a:rPr>
              <a:t>úroveň 6</a:t>
            </a:r>
          </a:p>
        </p:txBody>
      </p:sp>
      <p:sp>
        <p:nvSpPr>
          <p:cNvPr id="8196" name="Rectangle 4"/>
          <p:cNvSpPr>
            <a:spLocks noGrp="1" noChangeArrowheads="1"/>
          </p:cNvSpPr>
          <p:nvPr>
            <p:ph sz="half" idx="1"/>
          </p:nvPr>
        </p:nvSpPr>
        <p:spPr>
          <a:solidFill>
            <a:schemeClr val="accent4">
              <a:lumMod val="60000"/>
              <a:lumOff val="40000"/>
            </a:schemeClr>
          </a:solidFill>
        </p:spPr>
        <p:txBody>
          <a:bodyPr rtlCol="0">
            <a:normAutofit/>
          </a:bodyPr>
          <a:lstStyle/>
          <a:p>
            <a:pPr eaLnBrk="1" fontAlgn="auto" hangingPunct="1">
              <a:spcAft>
                <a:spcPts val="0"/>
              </a:spcAft>
              <a:buFont typeface="Arial" pitchFamily="34" charset="0"/>
              <a:buChar char="•"/>
              <a:defRPr/>
            </a:pPr>
            <a:r>
              <a:rPr lang="cs-CZ" dirty="0" smtClean="0"/>
              <a:t> Co je tajga? Kde?</a:t>
            </a:r>
            <a:endParaRPr lang="cs-CZ" dirty="0" smtClean="0">
              <a:solidFill>
                <a:srgbClr val="FF0000"/>
              </a:solidFill>
            </a:endParaRPr>
          </a:p>
          <a:p>
            <a:pPr eaLnBrk="1" fontAlgn="auto" hangingPunct="1">
              <a:spcAft>
                <a:spcPts val="0"/>
              </a:spcAft>
              <a:buFont typeface="Arial" pitchFamily="34" charset="0"/>
              <a:buChar char="•"/>
              <a:defRPr/>
            </a:pPr>
            <a:r>
              <a:rPr lang="cs-CZ" dirty="0" smtClean="0">
                <a:solidFill>
                  <a:srgbClr val="FF0000"/>
                </a:solidFill>
              </a:rPr>
              <a:t> Oblast jehličnatých lesů na Sibiři.</a:t>
            </a:r>
            <a:endParaRPr lang="cs-CZ" dirty="0" smtClean="0"/>
          </a:p>
        </p:txBody>
      </p:sp>
      <p:sp>
        <p:nvSpPr>
          <p:cNvPr id="8197" name="Rectangle 5"/>
          <p:cNvSpPr>
            <a:spLocks noGrp="1" noChangeArrowheads="1"/>
          </p:cNvSpPr>
          <p:nvPr>
            <p:ph sz="half" idx="2"/>
          </p:nvPr>
        </p:nvSpPr>
        <p:spPr>
          <a:solidFill>
            <a:schemeClr val="accent4">
              <a:lumMod val="60000"/>
              <a:lumOff val="40000"/>
            </a:schemeClr>
          </a:solidFill>
        </p:spPr>
        <p:txBody>
          <a:bodyPr rtlCol="0">
            <a:normAutofit/>
          </a:bodyPr>
          <a:lstStyle/>
          <a:p>
            <a:pPr eaLnBrk="1" fontAlgn="auto" hangingPunct="1">
              <a:spcAft>
                <a:spcPts val="0"/>
              </a:spcAft>
              <a:buFont typeface="Arial" pitchFamily="34" charset="0"/>
              <a:buChar char="•"/>
              <a:defRPr/>
            </a:pPr>
            <a:r>
              <a:rPr lang="cs-CZ" dirty="0" smtClean="0"/>
              <a:t> Co jsou prérie? Kde?</a:t>
            </a:r>
          </a:p>
          <a:p>
            <a:pPr eaLnBrk="1" fontAlgn="auto" hangingPunct="1">
              <a:spcAft>
                <a:spcPts val="0"/>
              </a:spcAft>
              <a:buFont typeface="Arial" pitchFamily="34" charset="0"/>
              <a:buChar char="•"/>
              <a:defRPr/>
            </a:pPr>
            <a:r>
              <a:rPr lang="cs-CZ" dirty="0" smtClean="0">
                <a:solidFill>
                  <a:srgbClr val="FF0000"/>
                </a:solidFill>
              </a:rPr>
              <a:t> Oblast stepí v Severní Americe.</a:t>
            </a:r>
          </a:p>
        </p:txBody>
      </p:sp>
    </p:spTree>
  </p:cSld>
  <p:clrMapOvr>
    <a:masterClrMapping/>
  </p:clrMapOvr>
  <p:transition spd="slow">
    <p:wheel spokes="1"/>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cs-CZ" smtClean="0">
                <a:latin typeface="Bookman Old Style" pitchFamily="18" charset="0"/>
              </a:rPr>
              <a:t> úroveň 7            </a:t>
            </a:r>
          </a:p>
        </p:txBody>
      </p:sp>
      <p:sp>
        <p:nvSpPr>
          <p:cNvPr id="21510" name="Rectangle 6"/>
          <p:cNvSpPr>
            <a:spLocks noGrp="1" noChangeArrowheads="1"/>
          </p:cNvSpPr>
          <p:nvPr>
            <p:ph sz="half" idx="1"/>
          </p:nvPr>
        </p:nvSpPr>
        <p:spPr>
          <a:solidFill>
            <a:schemeClr val="accent6">
              <a:lumMod val="60000"/>
              <a:lumOff val="40000"/>
            </a:schemeClr>
          </a:solidFill>
          <a:ln>
            <a:solidFill>
              <a:schemeClr val="accent6">
                <a:lumMod val="60000"/>
                <a:lumOff val="40000"/>
              </a:schemeClr>
            </a:solidFill>
          </a:ln>
        </p:spPr>
        <p:txBody>
          <a:bodyPr>
            <a:normAutofit/>
          </a:bodyPr>
          <a:lstStyle/>
          <a:p>
            <a:pPr eaLnBrk="1" hangingPunct="1"/>
            <a:r>
              <a:rPr lang="cs-CZ" smtClean="0"/>
              <a:t> Vyjmenuj 2 pouště</a:t>
            </a:r>
            <a:r>
              <a:rPr lang="cs-CZ" smtClean="0">
                <a:latin typeface="Arial" charset="0"/>
              </a:rPr>
              <a:t>                 </a:t>
            </a:r>
            <a:r>
              <a:rPr lang="cs-CZ" smtClean="0"/>
              <a:t> v subtropickém pásu.</a:t>
            </a:r>
            <a:endParaRPr lang="cs-CZ" smtClean="0">
              <a:solidFill>
                <a:srgbClr val="FF0000"/>
              </a:solidFill>
            </a:endParaRPr>
          </a:p>
          <a:p>
            <a:pPr eaLnBrk="1" hangingPunct="1"/>
            <a:r>
              <a:rPr lang="cs-CZ" smtClean="0">
                <a:solidFill>
                  <a:srgbClr val="FF0000"/>
                </a:solidFill>
              </a:rPr>
              <a:t>Nafúd, Rub al- Chálí</a:t>
            </a:r>
            <a:r>
              <a:rPr lang="cs-CZ" smtClean="0"/>
              <a:t> </a:t>
            </a:r>
          </a:p>
        </p:txBody>
      </p:sp>
      <p:sp>
        <p:nvSpPr>
          <p:cNvPr id="21511" name="Rectangle 7"/>
          <p:cNvSpPr>
            <a:spLocks noGrp="1" noChangeArrowheads="1"/>
          </p:cNvSpPr>
          <p:nvPr>
            <p:ph sz="half" idx="2"/>
          </p:nvPr>
        </p:nvSpPr>
        <p:spPr>
          <a:solidFill>
            <a:schemeClr val="accent6">
              <a:lumMod val="60000"/>
              <a:lumOff val="40000"/>
            </a:schemeClr>
          </a:solidFill>
        </p:spPr>
        <p:txBody>
          <a:bodyPr>
            <a:normAutofit/>
          </a:bodyPr>
          <a:lstStyle/>
          <a:p>
            <a:pPr eaLnBrk="1" hangingPunct="1"/>
            <a:r>
              <a:rPr lang="cs-CZ" smtClean="0"/>
              <a:t> Vyjmenuj 1 poušť </a:t>
            </a:r>
            <a:r>
              <a:rPr lang="cs-CZ" smtClean="0">
                <a:latin typeface="Arial" charset="0"/>
              </a:rPr>
              <a:t>                   </a:t>
            </a:r>
            <a:r>
              <a:rPr lang="cs-CZ" smtClean="0"/>
              <a:t>v USA.</a:t>
            </a:r>
            <a:endParaRPr lang="cs-CZ" smtClean="0">
              <a:solidFill>
                <a:srgbClr val="FF0000"/>
              </a:solidFill>
            </a:endParaRPr>
          </a:p>
          <a:p>
            <a:pPr eaLnBrk="1" hangingPunct="1"/>
            <a:r>
              <a:rPr lang="cs-CZ" smtClean="0">
                <a:solidFill>
                  <a:srgbClr val="FF0000"/>
                </a:solidFill>
              </a:rPr>
              <a:t> Mohavská,  Sonoran, Coloradská</a:t>
            </a:r>
          </a:p>
        </p:txBody>
      </p:sp>
    </p:spTree>
  </p:cSld>
  <p:clrMapOvr>
    <a:masterClrMapping/>
  </p:clrMapOvr>
  <p:transition spd="slow">
    <p:wheel spokes="1"/>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rtlCol="0">
            <a:normAutofit fontScale="90000"/>
          </a:bodyPr>
          <a:lstStyle/>
          <a:p>
            <a:pPr eaLnBrk="1" fontAlgn="auto" hangingPunct="1">
              <a:spcAft>
                <a:spcPts val="0"/>
              </a:spcAft>
              <a:defRPr/>
            </a:pPr>
            <a:r>
              <a:rPr lang="cs-CZ" smtClean="0">
                <a:latin typeface="Bookman Old Style" pitchFamily="18" charset="0"/>
              </a:rPr>
              <a:t>                                                               úroveň 8</a:t>
            </a:r>
          </a:p>
        </p:txBody>
      </p:sp>
      <p:sp>
        <p:nvSpPr>
          <p:cNvPr id="22532" name="Rectangle 4"/>
          <p:cNvSpPr>
            <a:spLocks noGrp="1" noChangeArrowheads="1"/>
          </p:cNvSpPr>
          <p:nvPr>
            <p:ph sz="half" idx="1"/>
          </p:nvPr>
        </p:nvSpPr>
        <p:spPr>
          <a:solidFill>
            <a:schemeClr val="accent6">
              <a:lumMod val="75000"/>
            </a:schemeClr>
          </a:solidFill>
          <a:ln>
            <a:solidFill>
              <a:schemeClr val="accent6">
                <a:lumMod val="60000"/>
                <a:lumOff val="40000"/>
              </a:schemeClr>
            </a:solidFill>
          </a:ln>
        </p:spPr>
        <p:txBody>
          <a:bodyPr rtlCol="0">
            <a:normAutofit/>
          </a:bodyPr>
          <a:lstStyle/>
          <a:p>
            <a:pPr eaLnBrk="1" fontAlgn="auto" hangingPunct="1">
              <a:spcAft>
                <a:spcPts val="0"/>
              </a:spcAft>
              <a:buFont typeface="Arial" pitchFamily="34" charset="0"/>
              <a:buChar char="•"/>
              <a:defRPr/>
            </a:pPr>
            <a:r>
              <a:rPr lang="cs-CZ" dirty="0" smtClean="0"/>
              <a:t> Vyjmenuj 2 okrajová moře.</a:t>
            </a:r>
            <a:endParaRPr lang="cs-CZ" dirty="0" smtClean="0">
              <a:solidFill>
                <a:srgbClr val="FF0000"/>
              </a:solidFill>
            </a:endParaRPr>
          </a:p>
          <a:p>
            <a:pPr eaLnBrk="1" fontAlgn="auto" hangingPunct="1">
              <a:spcAft>
                <a:spcPts val="0"/>
              </a:spcAft>
              <a:buFont typeface="Arial" pitchFamily="34" charset="0"/>
              <a:buChar char="•"/>
              <a:defRPr/>
            </a:pPr>
            <a:r>
              <a:rPr lang="cs-CZ" dirty="0" smtClean="0">
                <a:solidFill>
                  <a:srgbClr val="FF0000"/>
                </a:solidFill>
              </a:rPr>
              <a:t> Norské, Severní</a:t>
            </a:r>
            <a:endParaRPr lang="cs-CZ" dirty="0" smtClean="0"/>
          </a:p>
        </p:txBody>
      </p:sp>
      <p:sp>
        <p:nvSpPr>
          <p:cNvPr id="22533" name="Rectangle 5"/>
          <p:cNvSpPr>
            <a:spLocks noGrp="1" noChangeArrowheads="1"/>
          </p:cNvSpPr>
          <p:nvPr>
            <p:ph sz="half" idx="2"/>
          </p:nvPr>
        </p:nvSpPr>
        <p:spPr>
          <a:solidFill>
            <a:schemeClr val="accent6">
              <a:lumMod val="75000"/>
            </a:schemeClr>
          </a:solidFill>
        </p:spPr>
        <p:txBody>
          <a:bodyPr rtlCol="0">
            <a:normAutofit/>
          </a:bodyPr>
          <a:lstStyle/>
          <a:p>
            <a:pPr eaLnBrk="1" fontAlgn="auto" hangingPunct="1">
              <a:spcAft>
                <a:spcPts val="0"/>
              </a:spcAft>
              <a:buFont typeface="Arial" pitchFamily="34" charset="0"/>
              <a:buChar char="•"/>
              <a:defRPr/>
            </a:pPr>
            <a:r>
              <a:rPr lang="cs-CZ" dirty="0" smtClean="0"/>
              <a:t>Vyjmenuj 2 vnitřní moře.</a:t>
            </a:r>
            <a:endParaRPr lang="cs-CZ" dirty="0" smtClean="0">
              <a:solidFill>
                <a:srgbClr val="FF0000"/>
              </a:solidFill>
            </a:endParaRPr>
          </a:p>
          <a:p>
            <a:pPr eaLnBrk="1" fontAlgn="auto" hangingPunct="1">
              <a:spcAft>
                <a:spcPts val="0"/>
              </a:spcAft>
              <a:buFont typeface="Arial" pitchFamily="34" charset="0"/>
              <a:buChar char="•"/>
              <a:defRPr/>
            </a:pPr>
            <a:r>
              <a:rPr lang="cs-CZ" dirty="0" smtClean="0">
                <a:solidFill>
                  <a:srgbClr val="FF0000"/>
                </a:solidFill>
              </a:rPr>
              <a:t> Severní, Středozemní</a:t>
            </a:r>
            <a:endParaRPr lang="cs-CZ" dirty="0" smtClean="0"/>
          </a:p>
        </p:txBody>
      </p:sp>
    </p:spTree>
  </p:cSld>
  <p:clrMapOvr>
    <a:masterClrMapping/>
  </p:clrMapOvr>
  <p:transition spd="slow">
    <p:wheel spokes="1"/>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p:txBody>
          <a:bodyPr/>
          <a:lstStyle/>
          <a:p>
            <a:pPr eaLnBrk="1" hangingPunct="1"/>
            <a:r>
              <a:rPr lang="cs-CZ" smtClean="0">
                <a:latin typeface="Bookman Old Style" pitchFamily="18" charset="0"/>
              </a:rPr>
              <a:t>úroveň 9                                                             </a:t>
            </a:r>
          </a:p>
        </p:txBody>
      </p:sp>
      <p:sp>
        <p:nvSpPr>
          <p:cNvPr id="12291" name="Rectangle 4"/>
          <p:cNvSpPr>
            <a:spLocks noGrp="1" noChangeArrowheads="1"/>
          </p:cNvSpPr>
          <p:nvPr>
            <p:ph sz="half" idx="1"/>
          </p:nvPr>
        </p:nvSpPr>
        <p:spPr>
          <a:solidFill>
            <a:srgbClr val="FF0000"/>
          </a:solidFill>
          <a:ln>
            <a:solidFill>
              <a:srgbClr val="FF0000"/>
            </a:solidFill>
          </a:ln>
        </p:spPr>
        <p:txBody>
          <a:bodyPr/>
          <a:lstStyle/>
          <a:p>
            <a:pPr eaLnBrk="1" hangingPunct="1">
              <a:defRPr/>
            </a:pPr>
            <a:r>
              <a:rPr lang="cs-CZ" dirty="0" smtClean="0"/>
              <a:t>Uveď alespoň 1 </a:t>
            </a:r>
            <a:r>
              <a:rPr lang="cs-CZ" dirty="0" err="1" smtClean="0"/>
              <a:t>endemita</a:t>
            </a:r>
            <a:r>
              <a:rPr lang="cs-CZ" dirty="0" smtClean="0"/>
              <a:t> Austrálie.</a:t>
            </a:r>
            <a:endParaRPr lang="cs-CZ" dirty="0" smtClean="0">
              <a:solidFill>
                <a:schemeClr val="accent2">
                  <a:lumMod val="60000"/>
                  <a:lumOff val="40000"/>
                </a:schemeClr>
              </a:solidFill>
            </a:endParaRPr>
          </a:p>
          <a:p>
            <a:pPr eaLnBrk="1" hangingPunct="1">
              <a:defRPr/>
            </a:pPr>
            <a:r>
              <a:rPr lang="cs-CZ" dirty="0" smtClean="0">
                <a:solidFill>
                  <a:schemeClr val="accent2">
                    <a:lumMod val="60000"/>
                    <a:lumOff val="40000"/>
                  </a:schemeClr>
                </a:solidFill>
              </a:rPr>
              <a:t> Klokan, Tasmánský čert</a:t>
            </a:r>
            <a:endParaRPr lang="cs-CZ" dirty="0" smtClean="0"/>
          </a:p>
          <a:p>
            <a:pPr eaLnBrk="1" hangingPunct="1">
              <a:buFont typeface="Arial" charset="0"/>
              <a:buNone/>
              <a:defRPr/>
            </a:pPr>
            <a:endParaRPr lang="cs-CZ" dirty="0" smtClean="0">
              <a:solidFill>
                <a:schemeClr val="accent2">
                  <a:lumMod val="60000"/>
                  <a:lumOff val="40000"/>
                </a:schemeClr>
              </a:solidFill>
            </a:endParaRPr>
          </a:p>
        </p:txBody>
      </p:sp>
      <p:sp>
        <p:nvSpPr>
          <p:cNvPr id="12292" name="Rectangle 5"/>
          <p:cNvSpPr>
            <a:spLocks noGrp="1" noChangeArrowheads="1"/>
          </p:cNvSpPr>
          <p:nvPr>
            <p:ph sz="half" idx="2"/>
          </p:nvPr>
        </p:nvSpPr>
        <p:spPr>
          <a:solidFill>
            <a:srgbClr val="FF0000"/>
          </a:solidFill>
        </p:spPr>
        <p:txBody>
          <a:bodyPr/>
          <a:lstStyle/>
          <a:p>
            <a:pPr eaLnBrk="1" hangingPunct="1">
              <a:defRPr/>
            </a:pPr>
            <a:r>
              <a:rPr lang="cs-CZ" dirty="0" smtClean="0"/>
              <a:t>Uveď 1 </a:t>
            </a:r>
            <a:r>
              <a:rPr lang="cs-CZ" dirty="0" err="1" smtClean="0"/>
              <a:t>endemita</a:t>
            </a:r>
            <a:r>
              <a:rPr lang="cs-CZ" dirty="0" smtClean="0"/>
              <a:t> Galapág.</a:t>
            </a:r>
            <a:endParaRPr lang="cs-CZ" dirty="0" smtClean="0">
              <a:solidFill>
                <a:schemeClr val="accent2">
                  <a:lumMod val="60000"/>
                  <a:lumOff val="40000"/>
                </a:schemeClr>
              </a:solidFill>
            </a:endParaRPr>
          </a:p>
          <a:p>
            <a:pPr eaLnBrk="1" hangingPunct="1">
              <a:defRPr/>
            </a:pPr>
            <a:r>
              <a:rPr lang="cs-CZ" dirty="0" smtClean="0">
                <a:solidFill>
                  <a:schemeClr val="accent2">
                    <a:lumMod val="60000"/>
                    <a:lumOff val="40000"/>
                  </a:schemeClr>
                </a:solidFill>
              </a:rPr>
              <a:t> Želva sloní</a:t>
            </a:r>
            <a:endParaRPr lang="cs-CZ" dirty="0" smtClean="0"/>
          </a:p>
          <a:p>
            <a:pPr eaLnBrk="1" hangingPunct="1">
              <a:defRPr/>
            </a:pPr>
            <a:endParaRPr lang="cs-CZ" dirty="0" smtClean="0">
              <a:solidFill>
                <a:srgbClr val="FF0000"/>
              </a:solidFill>
            </a:endParaRPr>
          </a:p>
        </p:txBody>
      </p:sp>
    </p:spTree>
  </p:cSld>
  <p:clrMapOvr>
    <a:masterClrMapping/>
  </p:clrMapOvr>
  <p:transition spd="slow">
    <p:wheel spokes="1"/>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rtlCol="0">
            <a:normAutofit fontScale="90000"/>
          </a:bodyPr>
          <a:lstStyle/>
          <a:p>
            <a:pPr eaLnBrk="1" fontAlgn="auto" hangingPunct="1">
              <a:spcAft>
                <a:spcPts val="0"/>
              </a:spcAft>
              <a:defRPr/>
            </a:pPr>
            <a:r>
              <a:rPr lang="cs-CZ" smtClean="0">
                <a:latin typeface="Bookman Old Style" pitchFamily="18" charset="0"/>
              </a:rPr>
              <a:t>                                                               úroveň 10</a:t>
            </a:r>
          </a:p>
        </p:txBody>
      </p:sp>
      <p:sp>
        <p:nvSpPr>
          <p:cNvPr id="43010" name="Rectangle 4"/>
          <p:cNvSpPr>
            <a:spLocks noGrp="1" noChangeArrowheads="1"/>
          </p:cNvSpPr>
          <p:nvPr>
            <p:ph sz="half" idx="1"/>
          </p:nvPr>
        </p:nvSpPr>
        <p:spPr>
          <a:solidFill>
            <a:srgbClr val="DAA600"/>
          </a:solidFill>
        </p:spPr>
        <p:txBody>
          <a:bodyPr/>
          <a:lstStyle/>
          <a:p>
            <a:pPr eaLnBrk="1" hangingPunct="1"/>
            <a:r>
              <a:rPr lang="cs-CZ" smtClean="0"/>
              <a:t>Uveď 1 bezodtoké jezero a kde leží.</a:t>
            </a:r>
            <a:endParaRPr lang="cs-CZ" smtClean="0">
              <a:solidFill>
                <a:srgbClr val="FF0000"/>
              </a:solidFill>
            </a:endParaRPr>
          </a:p>
          <a:p>
            <a:pPr eaLnBrk="1" hangingPunct="1"/>
            <a:r>
              <a:rPr lang="cs-CZ" smtClean="0">
                <a:solidFill>
                  <a:srgbClr val="FF0000"/>
                </a:solidFill>
              </a:rPr>
              <a:t> Čadské jezero, Čad, Afrika</a:t>
            </a:r>
            <a:endParaRPr lang="cs-CZ" smtClean="0"/>
          </a:p>
        </p:txBody>
      </p:sp>
      <p:sp>
        <p:nvSpPr>
          <p:cNvPr id="43011" name="Rectangle 5"/>
          <p:cNvSpPr>
            <a:spLocks noGrp="1" noChangeArrowheads="1"/>
          </p:cNvSpPr>
          <p:nvPr>
            <p:ph sz="half" idx="2"/>
          </p:nvPr>
        </p:nvSpPr>
        <p:spPr>
          <a:solidFill>
            <a:srgbClr val="DAA600"/>
          </a:solidFill>
        </p:spPr>
        <p:txBody>
          <a:bodyPr/>
          <a:lstStyle/>
          <a:p>
            <a:pPr eaLnBrk="1" hangingPunct="1"/>
            <a:r>
              <a:rPr lang="cs-CZ" smtClean="0"/>
              <a:t> Vyjmenuj 5 přehrad na Vltavě.</a:t>
            </a:r>
            <a:endParaRPr lang="cs-CZ" smtClean="0">
              <a:solidFill>
                <a:srgbClr val="FF0000"/>
              </a:solidFill>
            </a:endParaRPr>
          </a:p>
          <a:p>
            <a:pPr eaLnBrk="1" hangingPunct="1"/>
            <a:r>
              <a:rPr lang="cs-CZ" smtClean="0">
                <a:solidFill>
                  <a:srgbClr val="FF0000"/>
                </a:solidFill>
              </a:rPr>
              <a:t> Lipno, Orlík, Slapy, Štěchovice, Kamýk</a:t>
            </a:r>
            <a:endParaRPr lang="cs-CZ" smtClean="0"/>
          </a:p>
        </p:txBody>
      </p:sp>
    </p:spTree>
  </p:cSld>
  <p:clrMapOvr>
    <a:masterClrMapping/>
  </p:clrMapOvr>
  <p:transition spd="slow">
    <p:wheel spokes="1"/>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Nadpis 5"/>
          <p:cNvSpPr>
            <a:spLocks noGrp="1"/>
          </p:cNvSpPr>
          <p:nvPr>
            <p:ph type="ctrTitle"/>
          </p:nvPr>
        </p:nvSpPr>
        <p:spPr/>
        <p:txBody>
          <a:bodyPr/>
          <a:lstStyle/>
          <a:p>
            <a:pPr eaLnBrk="1" hangingPunct="1"/>
            <a:r>
              <a:rPr lang="cs-CZ" smtClean="0"/>
              <a:t>Praktická část</a:t>
            </a:r>
          </a:p>
        </p:txBody>
      </p:sp>
      <p:sp>
        <p:nvSpPr>
          <p:cNvPr id="7" name="Podnadpis 6"/>
          <p:cNvSpPr>
            <a:spLocks noGrp="1"/>
          </p:cNvSpPr>
          <p:nvPr>
            <p:ph type="subTitle" idx="1"/>
          </p:nvPr>
        </p:nvSpPr>
        <p:spPr/>
        <p:txBody>
          <a:bodyPr rtlCol="0">
            <a:normAutofit/>
          </a:bodyPr>
          <a:lstStyle/>
          <a:p>
            <a:pPr eaLnBrk="1" fontAlgn="auto" hangingPunct="1">
              <a:spcAft>
                <a:spcPts val="0"/>
              </a:spcAft>
              <a:buFont typeface="Arial" pitchFamily="34" charset="0"/>
              <a:buNone/>
              <a:defRPr/>
            </a:pPr>
            <a:r>
              <a:rPr lang="cs-CZ" dirty="0" smtClean="0"/>
              <a:t>Řešení</a:t>
            </a:r>
          </a:p>
        </p:txBody>
      </p:sp>
    </p:spTree>
  </p:cSld>
  <p:clrMapOvr>
    <a:masterClrMapping/>
  </p:clrMapOvr>
  <p:transition spd="slow">
    <p:wheel spokes="1"/>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rtlCol="0">
            <a:normAutofit fontScale="90000"/>
          </a:bodyPr>
          <a:lstStyle/>
          <a:p>
            <a:pPr eaLnBrk="1" fontAlgn="auto" hangingPunct="1">
              <a:spcAft>
                <a:spcPts val="0"/>
              </a:spcAft>
              <a:defRPr/>
            </a:pPr>
            <a:r>
              <a:rPr lang="cs-CZ" dirty="0" smtClean="0">
                <a:latin typeface="Bookman Old Style" pitchFamily="18" charset="0"/>
              </a:rPr>
              <a:t>Úroveň 1- přiřaď ke státům vlajky</a:t>
            </a:r>
          </a:p>
        </p:txBody>
      </p:sp>
      <p:sp>
        <p:nvSpPr>
          <p:cNvPr id="45058" name="Rectangle 3"/>
          <p:cNvSpPr>
            <a:spLocks noGrp="1" noChangeArrowheads="1"/>
          </p:cNvSpPr>
          <p:nvPr>
            <p:ph sz="half" idx="1"/>
          </p:nvPr>
        </p:nvSpPr>
        <p:spPr>
          <a:xfrm>
            <a:off x="468313" y="1628775"/>
            <a:ext cx="4038600" cy="4525963"/>
          </a:xfrm>
        </p:spPr>
        <p:txBody>
          <a:bodyPr/>
          <a:lstStyle/>
          <a:p>
            <a:pPr eaLnBrk="1" hangingPunct="1"/>
            <a:r>
              <a:rPr lang="cs-CZ" smtClean="0"/>
              <a:t>Řecko</a:t>
            </a:r>
          </a:p>
          <a:p>
            <a:pPr eaLnBrk="1" hangingPunct="1"/>
            <a:r>
              <a:rPr lang="cs-CZ" smtClean="0"/>
              <a:t>Japonsko</a:t>
            </a:r>
          </a:p>
          <a:p>
            <a:pPr eaLnBrk="1" hangingPunct="1"/>
            <a:r>
              <a:rPr lang="cs-CZ" smtClean="0"/>
              <a:t>Německo</a:t>
            </a:r>
          </a:p>
          <a:p>
            <a:pPr eaLnBrk="1" hangingPunct="1"/>
            <a:r>
              <a:rPr lang="cs-CZ" smtClean="0"/>
              <a:t>Itálie</a:t>
            </a:r>
          </a:p>
          <a:p>
            <a:pPr eaLnBrk="1" hangingPunct="1"/>
            <a:r>
              <a:rPr lang="cs-CZ" smtClean="0"/>
              <a:t>Kanada</a:t>
            </a:r>
          </a:p>
          <a:p>
            <a:pPr eaLnBrk="1" hangingPunct="1"/>
            <a:r>
              <a:rPr lang="cs-CZ" smtClean="0"/>
              <a:t>Čína</a:t>
            </a:r>
          </a:p>
          <a:p>
            <a:pPr eaLnBrk="1" hangingPunct="1"/>
            <a:r>
              <a:rPr lang="cs-CZ" smtClean="0"/>
              <a:t>Brazílie</a:t>
            </a:r>
          </a:p>
        </p:txBody>
      </p:sp>
      <p:pic>
        <p:nvPicPr>
          <p:cNvPr id="45059" name="Picture 5" descr="C:\Users\Jana\AppData\Local\Microsoft\Windows\Temporary Internet Files\Content.IE5\A2JD4J6F\MP900362684[1].jpg"/>
          <p:cNvPicPr>
            <a:picLocks noGrp="1" noChangeAspect="1" noChangeArrowheads="1"/>
          </p:cNvPicPr>
          <p:nvPr>
            <p:ph sz="half" idx="2"/>
          </p:nvPr>
        </p:nvPicPr>
        <p:blipFill>
          <a:blip r:embed="rId2"/>
          <a:srcRect/>
          <a:stretch>
            <a:fillRect/>
          </a:stretch>
        </p:blipFill>
        <p:spPr>
          <a:xfrm>
            <a:off x="2411413" y="1700213"/>
            <a:ext cx="612775" cy="407987"/>
          </a:xfrm>
        </p:spPr>
      </p:pic>
      <p:pic>
        <p:nvPicPr>
          <p:cNvPr id="45060" name="Picture 6" descr="C:\Users\Jana\AppData\Local\Microsoft\Windows\Temporary Internet Files\Content.IE5\6Z7BR86S\MP900362710[1].jpg"/>
          <p:cNvPicPr>
            <a:picLocks noChangeAspect="1" noChangeArrowheads="1"/>
          </p:cNvPicPr>
          <p:nvPr/>
        </p:nvPicPr>
        <p:blipFill>
          <a:blip r:embed="rId3"/>
          <a:srcRect/>
          <a:stretch>
            <a:fillRect/>
          </a:stretch>
        </p:blipFill>
        <p:spPr bwMode="auto">
          <a:xfrm>
            <a:off x="2411413" y="2236788"/>
            <a:ext cx="647700" cy="452437"/>
          </a:xfrm>
          <a:prstGeom prst="rect">
            <a:avLst/>
          </a:prstGeom>
          <a:noFill/>
          <a:ln w="9525">
            <a:noFill/>
            <a:miter lim="800000"/>
            <a:headEnd/>
            <a:tailEnd/>
          </a:ln>
        </p:spPr>
      </p:pic>
      <p:pic>
        <p:nvPicPr>
          <p:cNvPr id="45061" name="Picture 7" descr="C:\Users\Jana\AppData\Local\Microsoft\Windows\Temporary Internet Files\Content.IE5\A2JD4J6F\MP900362682[1].jpg"/>
          <p:cNvPicPr>
            <a:picLocks noChangeAspect="1" noChangeArrowheads="1"/>
          </p:cNvPicPr>
          <p:nvPr/>
        </p:nvPicPr>
        <p:blipFill>
          <a:blip r:embed="rId4"/>
          <a:srcRect/>
          <a:stretch>
            <a:fillRect/>
          </a:stretch>
        </p:blipFill>
        <p:spPr bwMode="auto">
          <a:xfrm>
            <a:off x="2411413" y="2852738"/>
            <a:ext cx="600075" cy="358775"/>
          </a:xfrm>
          <a:prstGeom prst="rect">
            <a:avLst/>
          </a:prstGeom>
          <a:noFill/>
          <a:ln w="9525">
            <a:noFill/>
            <a:miter lim="800000"/>
            <a:headEnd/>
            <a:tailEnd/>
          </a:ln>
        </p:spPr>
      </p:pic>
      <p:pic>
        <p:nvPicPr>
          <p:cNvPr id="45062" name="Picture 8" descr="C:\Users\Jana\AppData\Local\Microsoft\Windows\Temporary Internet Files\Content.IE5\6Z7BR86S\MP900362708[1].jpg"/>
          <p:cNvPicPr>
            <a:picLocks noChangeAspect="1" noChangeArrowheads="1"/>
          </p:cNvPicPr>
          <p:nvPr/>
        </p:nvPicPr>
        <p:blipFill>
          <a:blip r:embed="rId5"/>
          <a:srcRect/>
          <a:stretch>
            <a:fillRect/>
          </a:stretch>
        </p:blipFill>
        <p:spPr bwMode="auto">
          <a:xfrm>
            <a:off x="2411413" y="3284538"/>
            <a:ext cx="609600" cy="406400"/>
          </a:xfrm>
          <a:prstGeom prst="rect">
            <a:avLst/>
          </a:prstGeom>
          <a:noFill/>
          <a:ln w="9525">
            <a:noFill/>
            <a:miter lim="800000"/>
            <a:headEnd/>
            <a:tailEnd/>
          </a:ln>
        </p:spPr>
      </p:pic>
      <p:pic>
        <p:nvPicPr>
          <p:cNvPr id="45063" name="Picture 9" descr="C:\Users\Jana\AppData\Local\Microsoft\Windows\Temporary Internet Files\Content.IE5\ICVKZ1D7\MP900362634[1].jpg"/>
          <p:cNvPicPr>
            <a:picLocks noChangeAspect="1" noChangeArrowheads="1"/>
          </p:cNvPicPr>
          <p:nvPr/>
        </p:nvPicPr>
        <p:blipFill>
          <a:blip r:embed="rId6"/>
          <a:srcRect/>
          <a:stretch>
            <a:fillRect/>
          </a:stretch>
        </p:blipFill>
        <p:spPr bwMode="auto">
          <a:xfrm>
            <a:off x="2339975" y="3789363"/>
            <a:ext cx="719138" cy="409575"/>
          </a:xfrm>
          <a:prstGeom prst="rect">
            <a:avLst/>
          </a:prstGeom>
          <a:noFill/>
          <a:ln w="9525">
            <a:noFill/>
            <a:miter lim="800000"/>
            <a:headEnd/>
            <a:tailEnd/>
          </a:ln>
        </p:spPr>
      </p:pic>
      <p:pic>
        <p:nvPicPr>
          <p:cNvPr id="45064" name="Picture 10" descr="C:\Users\Jana\AppData\Local\Microsoft\Windows\Temporary Internet Files\Content.IE5\ZRGF8HVX\MP900362625[1].jpg"/>
          <p:cNvPicPr>
            <a:picLocks noChangeAspect="1" noChangeArrowheads="1"/>
          </p:cNvPicPr>
          <p:nvPr/>
        </p:nvPicPr>
        <p:blipFill>
          <a:blip r:embed="rId7"/>
          <a:srcRect/>
          <a:stretch>
            <a:fillRect/>
          </a:stretch>
        </p:blipFill>
        <p:spPr bwMode="auto">
          <a:xfrm>
            <a:off x="2411413" y="4941888"/>
            <a:ext cx="617537" cy="430212"/>
          </a:xfrm>
          <a:prstGeom prst="rect">
            <a:avLst/>
          </a:prstGeom>
          <a:noFill/>
          <a:ln w="9525">
            <a:noFill/>
            <a:miter lim="800000"/>
            <a:headEnd/>
            <a:tailEnd/>
          </a:ln>
        </p:spPr>
      </p:pic>
      <p:pic>
        <p:nvPicPr>
          <p:cNvPr id="45065" name="Picture 2" descr="C:\Users\Jana\AppData\Local\Microsoft\Windows\Temporary Internet Files\Content.IE5\6Z7BR86S\MP900362643[1].jpg"/>
          <p:cNvPicPr>
            <a:picLocks noChangeAspect="1" noChangeArrowheads="1"/>
          </p:cNvPicPr>
          <p:nvPr/>
        </p:nvPicPr>
        <p:blipFill>
          <a:blip r:embed="rId8"/>
          <a:srcRect/>
          <a:stretch>
            <a:fillRect/>
          </a:stretch>
        </p:blipFill>
        <p:spPr bwMode="auto">
          <a:xfrm>
            <a:off x="2339975" y="4292600"/>
            <a:ext cx="719138" cy="479425"/>
          </a:xfrm>
          <a:prstGeom prst="rect">
            <a:avLst/>
          </a:prstGeom>
          <a:noFill/>
          <a:ln w="9525">
            <a:noFill/>
            <a:miter lim="800000"/>
            <a:headEnd/>
            <a:tailEnd/>
          </a:ln>
        </p:spPr>
      </p:pic>
    </p:spTree>
  </p:cSld>
  <p:clrMapOvr>
    <a:masterClrMapping/>
  </p:clrMapOvr>
  <p:transition spd="slow">
    <p:wheel spokes="1"/>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p:txBody>
          <a:bodyPr/>
          <a:lstStyle/>
          <a:p>
            <a:pPr eaLnBrk="1" hangingPunct="1"/>
            <a:r>
              <a:rPr lang="cs-CZ" smtClean="0">
                <a:latin typeface="Bookman Old Style" pitchFamily="18" charset="0"/>
              </a:rPr>
              <a:t>Úroveň 2</a:t>
            </a:r>
          </a:p>
        </p:txBody>
      </p:sp>
      <p:sp>
        <p:nvSpPr>
          <p:cNvPr id="46082" name="Rectangle 3"/>
          <p:cNvSpPr>
            <a:spLocks noGrp="1" noChangeArrowheads="1"/>
          </p:cNvSpPr>
          <p:nvPr>
            <p:ph idx="1"/>
          </p:nvPr>
        </p:nvSpPr>
        <p:spPr/>
        <p:txBody>
          <a:bodyPr/>
          <a:lstStyle/>
          <a:p>
            <a:pPr eaLnBrk="1" hangingPunct="1"/>
            <a:r>
              <a:rPr lang="cs-CZ" smtClean="0">
                <a:latin typeface="Bookman Old Style" pitchFamily="18" charset="0"/>
              </a:rPr>
              <a:t>Vyhledej, k jakému úmoří náleží ČR</a:t>
            </a:r>
          </a:p>
          <a:p>
            <a:pPr eaLnBrk="1" hangingPunct="1">
              <a:buFont typeface="Arial" charset="0"/>
              <a:buNone/>
            </a:pPr>
            <a:r>
              <a:rPr lang="cs-CZ" smtClean="0">
                <a:latin typeface="Bookman Old Style" pitchFamily="18" charset="0"/>
              </a:rPr>
              <a:t> </a:t>
            </a:r>
            <a:r>
              <a:rPr lang="cs-CZ" smtClean="0">
                <a:solidFill>
                  <a:srgbClr val="FF0000"/>
                </a:solidFill>
                <a:latin typeface="Bookman Old Style" pitchFamily="18" charset="0"/>
              </a:rPr>
              <a:t>Černé, Baltské, Severní moře</a:t>
            </a:r>
            <a:endParaRPr lang="cs-CZ" smtClean="0"/>
          </a:p>
        </p:txBody>
      </p:sp>
    </p:spTree>
  </p:cSld>
  <p:clrMapOvr>
    <a:masterClrMapping/>
  </p:clrMapOvr>
  <p:transition spd="slow">
    <p:wheel spokes="1"/>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p:cNvSpPr>
            <a:spLocks noGrp="1" noChangeArrowheads="1"/>
          </p:cNvSpPr>
          <p:nvPr>
            <p:ph type="title"/>
          </p:nvPr>
        </p:nvSpPr>
        <p:spPr>
          <a:xfrm>
            <a:off x="395288" y="274638"/>
            <a:ext cx="8291512" cy="1858962"/>
          </a:xfrm>
        </p:spPr>
        <p:txBody>
          <a:bodyPr/>
          <a:lstStyle/>
          <a:p>
            <a:pPr eaLnBrk="1" hangingPunct="1"/>
            <a:r>
              <a:rPr lang="cs-CZ" sz="3200" smtClean="0">
                <a:latin typeface="Bookman Old Style" pitchFamily="18" charset="0"/>
              </a:rPr>
              <a:t>Úroveň 3</a:t>
            </a:r>
            <a:r>
              <a:rPr lang="cs-CZ" sz="3200" smtClean="0">
                <a:latin typeface="Arial" charset="0"/>
              </a:rPr>
              <a:t> </a:t>
            </a:r>
            <a:r>
              <a:rPr lang="cs-CZ" sz="3200" smtClean="0">
                <a:latin typeface="Bookman Old Style" pitchFamily="18" charset="0"/>
              </a:rPr>
              <a:t>- pojmenuj řeku na obrázku a vypiš pravostranný a levostranný přítok, doplň názvy států</a:t>
            </a:r>
          </a:p>
        </p:txBody>
      </p:sp>
      <p:pic>
        <p:nvPicPr>
          <p:cNvPr id="47106" name="Picture 2" descr="C:\Users\Jana\Pictures\Amazon_river_basin.png"/>
          <p:cNvPicPr>
            <a:picLocks noGrp="1" noChangeAspect="1" noChangeArrowheads="1"/>
          </p:cNvPicPr>
          <p:nvPr>
            <p:ph idx="1"/>
          </p:nvPr>
        </p:nvPicPr>
        <p:blipFill>
          <a:blip r:embed="rId2"/>
          <a:srcRect/>
          <a:stretch>
            <a:fillRect/>
          </a:stretch>
        </p:blipFill>
        <p:spPr>
          <a:xfrm>
            <a:off x="4643438" y="2276475"/>
            <a:ext cx="4135437" cy="3487738"/>
          </a:xfrm>
        </p:spPr>
      </p:pic>
      <p:sp>
        <p:nvSpPr>
          <p:cNvPr id="47107" name="TextovéPole 5"/>
          <p:cNvSpPr txBox="1">
            <a:spLocks noChangeArrowheads="1"/>
          </p:cNvSpPr>
          <p:nvPr/>
        </p:nvSpPr>
        <p:spPr bwMode="auto">
          <a:xfrm>
            <a:off x="611188" y="2276475"/>
            <a:ext cx="3889375" cy="646113"/>
          </a:xfrm>
          <a:prstGeom prst="rect">
            <a:avLst/>
          </a:prstGeom>
          <a:noFill/>
          <a:ln w="9525">
            <a:noFill/>
            <a:miter lim="800000"/>
            <a:headEnd/>
            <a:tailEnd/>
          </a:ln>
        </p:spPr>
        <p:txBody>
          <a:bodyPr>
            <a:spAutoFit/>
          </a:bodyPr>
          <a:lstStyle/>
          <a:p>
            <a:r>
              <a:rPr lang="cs-CZ"/>
              <a:t>Amazonka, PP: Madeira, Xingu LP: Maraňon, Negro</a:t>
            </a:r>
          </a:p>
        </p:txBody>
      </p:sp>
    </p:spTree>
  </p:cSld>
  <p:clrMapOvr>
    <a:masterClrMapping/>
  </p:clrMapOvr>
  <p:transition spd="slow">
    <p:wheel spokes="1"/>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rtlCol="0">
            <a:normAutofit fontScale="90000"/>
          </a:bodyPr>
          <a:lstStyle/>
          <a:p>
            <a:pPr eaLnBrk="1" fontAlgn="auto" hangingPunct="1">
              <a:spcAft>
                <a:spcPts val="0"/>
              </a:spcAft>
              <a:defRPr/>
            </a:pPr>
            <a:r>
              <a:rPr lang="cs-CZ" dirty="0" smtClean="0">
                <a:latin typeface="Bookman Old Style" pitchFamily="18" charset="0"/>
              </a:rPr>
              <a:t>Úroveň 4- přiřaď zvíře k oblasti</a:t>
            </a:r>
          </a:p>
        </p:txBody>
      </p:sp>
      <p:sp>
        <p:nvSpPr>
          <p:cNvPr id="48130" name="Zástupný symbol pro obsah 9"/>
          <p:cNvSpPr>
            <a:spLocks noGrp="1"/>
          </p:cNvSpPr>
          <p:nvPr>
            <p:ph sz="half" idx="1"/>
          </p:nvPr>
        </p:nvSpPr>
        <p:spPr/>
        <p:txBody>
          <a:bodyPr/>
          <a:lstStyle/>
          <a:p>
            <a:pPr eaLnBrk="1" hangingPunct="1"/>
            <a:r>
              <a:rPr lang="cs-CZ" smtClean="0"/>
              <a:t> Jižní Amerika</a:t>
            </a:r>
          </a:p>
          <a:p>
            <a:pPr eaLnBrk="1" hangingPunct="1"/>
            <a:r>
              <a:rPr lang="cs-CZ" smtClean="0"/>
              <a:t> Antarktida </a:t>
            </a:r>
          </a:p>
          <a:p>
            <a:pPr eaLnBrk="1" hangingPunct="1"/>
            <a:r>
              <a:rPr lang="cs-CZ" smtClean="0"/>
              <a:t> Arktida</a:t>
            </a:r>
          </a:p>
          <a:p>
            <a:pPr eaLnBrk="1" hangingPunct="1"/>
            <a:r>
              <a:rPr lang="cs-CZ" smtClean="0"/>
              <a:t> Afrika</a:t>
            </a:r>
          </a:p>
          <a:p>
            <a:pPr eaLnBrk="1" hangingPunct="1"/>
            <a:r>
              <a:rPr lang="cs-CZ" smtClean="0"/>
              <a:t> Asie</a:t>
            </a:r>
          </a:p>
          <a:p>
            <a:pPr eaLnBrk="1" hangingPunct="1"/>
            <a:r>
              <a:rPr lang="cs-CZ" smtClean="0"/>
              <a:t> Austrálie</a:t>
            </a:r>
          </a:p>
          <a:p>
            <a:pPr eaLnBrk="1" hangingPunct="1">
              <a:buFont typeface="Arial" charset="0"/>
              <a:buNone/>
            </a:pPr>
            <a:endParaRPr lang="cs-CZ" smtClean="0"/>
          </a:p>
        </p:txBody>
      </p:sp>
      <p:pic>
        <p:nvPicPr>
          <p:cNvPr id="48131" name="Picture 5" descr="C:\Users\Jana\AppData\Local\Microsoft\Windows\Temporary Internet Files\Content.IE5\A2JD4J6F\MP900431769[1].jpg"/>
          <p:cNvPicPr>
            <a:picLocks noChangeAspect="1" noChangeArrowheads="1"/>
          </p:cNvPicPr>
          <p:nvPr/>
        </p:nvPicPr>
        <p:blipFill>
          <a:blip r:embed="rId2"/>
          <a:srcRect/>
          <a:stretch>
            <a:fillRect/>
          </a:stretch>
        </p:blipFill>
        <p:spPr bwMode="auto">
          <a:xfrm>
            <a:off x="3492500" y="1125538"/>
            <a:ext cx="669925" cy="1001712"/>
          </a:xfrm>
          <a:prstGeom prst="rect">
            <a:avLst/>
          </a:prstGeom>
          <a:noFill/>
          <a:ln w="9525">
            <a:noFill/>
            <a:miter lim="800000"/>
            <a:headEnd/>
            <a:tailEnd/>
          </a:ln>
        </p:spPr>
      </p:pic>
      <p:pic>
        <p:nvPicPr>
          <p:cNvPr id="48132" name="Picture 6" descr="C:\Users\Jana\AppData\Local\Microsoft\Windows\Temporary Internet Files\Content.IE5\ICVKZ1D7\MP900401271[1].jpg"/>
          <p:cNvPicPr>
            <a:picLocks noChangeAspect="1" noChangeArrowheads="1"/>
          </p:cNvPicPr>
          <p:nvPr/>
        </p:nvPicPr>
        <p:blipFill>
          <a:blip r:embed="rId3"/>
          <a:srcRect/>
          <a:stretch>
            <a:fillRect/>
          </a:stretch>
        </p:blipFill>
        <p:spPr bwMode="auto">
          <a:xfrm>
            <a:off x="2916238" y="1989138"/>
            <a:ext cx="503237" cy="755650"/>
          </a:xfrm>
          <a:prstGeom prst="rect">
            <a:avLst/>
          </a:prstGeom>
          <a:noFill/>
          <a:ln w="9525">
            <a:noFill/>
            <a:miter lim="800000"/>
            <a:headEnd/>
            <a:tailEnd/>
          </a:ln>
        </p:spPr>
      </p:pic>
      <p:pic>
        <p:nvPicPr>
          <p:cNvPr id="48133" name="Picture 7" descr="C:\Users\Jana\AppData\Local\Microsoft\Windows\Temporary Internet Files\Content.IE5\ICVKZ1D7\MP900403841[1].jpg"/>
          <p:cNvPicPr>
            <a:picLocks noChangeAspect="1" noChangeArrowheads="1"/>
          </p:cNvPicPr>
          <p:nvPr/>
        </p:nvPicPr>
        <p:blipFill>
          <a:blip r:embed="rId4"/>
          <a:srcRect/>
          <a:stretch>
            <a:fillRect/>
          </a:stretch>
        </p:blipFill>
        <p:spPr bwMode="auto">
          <a:xfrm>
            <a:off x="1979613" y="3141663"/>
            <a:ext cx="1081087" cy="719137"/>
          </a:xfrm>
          <a:prstGeom prst="rect">
            <a:avLst/>
          </a:prstGeom>
          <a:noFill/>
          <a:ln w="9525">
            <a:noFill/>
            <a:miter lim="800000"/>
            <a:headEnd/>
            <a:tailEnd/>
          </a:ln>
        </p:spPr>
      </p:pic>
      <p:pic>
        <p:nvPicPr>
          <p:cNvPr id="48134" name="Picture 8" descr="C:\Users\Jana\AppData\Local\Microsoft\Windows\Temporary Internet Files\Content.IE5\6Z7BR86S\MP900403312[1].jpg"/>
          <p:cNvPicPr>
            <a:picLocks noGrp="1" noChangeAspect="1" noChangeArrowheads="1"/>
          </p:cNvPicPr>
          <p:nvPr>
            <p:ph sz="half" idx="2"/>
          </p:nvPr>
        </p:nvPicPr>
        <p:blipFill>
          <a:blip r:embed="rId5"/>
          <a:srcRect/>
          <a:stretch>
            <a:fillRect/>
          </a:stretch>
        </p:blipFill>
        <p:spPr>
          <a:xfrm>
            <a:off x="2411413" y="2492375"/>
            <a:ext cx="431800" cy="647700"/>
          </a:xfrm>
        </p:spPr>
      </p:pic>
      <p:pic>
        <p:nvPicPr>
          <p:cNvPr id="48135" name="Picture 9" descr="C:\Users\Jana\AppData\Local\Microsoft\Windows\Temporary Internet Files\Content.IE5\ZRGF8HVX\MP900403190[1].jpg"/>
          <p:cNvPicPr>
            <a:picLocks noChangeAspect="1" noChangeArrowheads="1"/>
          </p:cNvPicPr>
          <p:nvPr/>
        </p:nvPicPr>
        <p:blipFill>
          <a:blip r:embed="rId6"/>
          <a:srcRect/>
          <a:stretch>
            <a:fillRect/>
          </a:stretch>
        </p:blipFill>
        <p:spPr bwMode="auto">
          <a:xfrm>
            <a:off x="2555875" y="4292600"/>
            <a:ext cx="617538" cy="920750"/>
          </a:xfrm>
          <a:prstGeom prst="rect">
            <a:avLst/>
          </a:prstGeom>
          <a:noFill/>
          <a:ln w="9525">
            <a:noFill/>
            <a:miter lim="800000"/>
            <a:headEnd/>
            <a:tailEnd/>
          </a:ln>
        </p:spPr>
      </p:pic>
      <p:pic>
        <p:nvPicPr>
          <p:cNvPr id="48136" name="Picture 10" descr="C:\Users\Jana\AppData\Local\Microsoft\Windows\Temporary Internet Files\Content.IE5\6Z7BR86S\MP900431021[1].jpg"/>
          <p:cNvPicPr>
            <a:picLocks noChangeAspect="1" noChangeArrowheads="1"/>
          </p:cNvPicPr>
          <p:nvPr/>
        </p:nvPicPr>
        <p:blipFill>
          <a:blip r:embed="rId7"/>
          <a:srcRect/>
          <a:stretch>
            <a:fillRect/>
          </a:stretch>
        </p:blipFill>
        <p:spPr bwMode="auto">
          <a:xfrm>
            <a:off x="2627313" y="3789363"/>
            <a:ext cx="936625" cy="631825"/>
          </a:xfrm>
          <a:prstGeom prst="rect">
            <a:avLst/>
          </a:prstGeom>
          <a:noFill/>
          <a:ln w="9525">
            <a:noFill/>
            <a:miter lim="800000"/>
            <a:headEnd/>
            <a:tailEnd/>
          </a:ln>
        </p:spPr>
      </p:pic>
    </p:spTree>
  </p:cSld>
  <p:clrMapOvr>
    <a:masterClrMapping/>
  </p:clrMapOvr>
  <p:transition spd="slow">
    <p:wheel spokes="1"/>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2"/>
          <p:cNvSpPr>
            <a:spLocks noGrp="1" noChangeArrowheads="1"/>
          </p:cNvSpPr>
          <p:nvPr>
            <p:ph type="title"/>
          </p:nvPr>
        </p:nvSpPr>
        <p:spPr/>
        <p:txBody>
          <a:bodyPr/>
          <a:lstStyle/>
          <a:p>
            <a:pPr eaLnBrk="1" hangingPunct="1"/>
            <a:r>
              <a:rPr lang="cs-CZ" smtClean="0">
                <a:latin typeface="Bookman Old Style" pitchFamily="18" charset="0"/>
              </a:rPr>
              <a:t>Úroveň 5</a:t>
            </a:r>
          </a:p>
        </p:txBody>
      </p:sp>
      <p:sp>
        <p:nvSpPr>
          <p:cNvPr id="49154" name="Rectangle 3"/>
          <p:cNvSpPr>
            <a:spLocks noGrp="1" noChangeArrowheads="1"/>
          </p:cNvSpPr>
          <p:nvPr>
            <p:ph idx="1"/>
          </p:nvPr>
        </p:nvSpPr>
        <p:spPr/>
        <p:txBody>
          <a:bodyPr/>
          <a:lstStyle/>
          <a:p>
            <a:pPr eaLnBrk="1" hangingPunct="1"/>
            <a:r>
              <a:rPr lang="cs-CZ" smtClean="0"/>
              <a:t>Vyhledej v atlase nejvyšší horu Afriky a odhadni, zda je na ní vidět sněžná čára. Odůvodni.</a:t>
            </a:r>
          </a:p>
          <a:p>
            <a:pPr eaLnBrk="1" hangingPunct="1"/>
            <a:r>
              <a:rPr lang="cs-CZ" smtClean="0"/>
              <a:t> Kiliman</a:t>
            </a:r>
            <a:r>
              <a:rPr lang="cs-CZ" smtClean="0">
                <a:latin typeface="Arial" charset="0"/>
              </a:rPr>
              <a:t>d</a:t>
            </a:r>
            <a:r>
              <a:rPr lang="cs-CZ" smtClean="0"/>
              <a:t>žáro 5985</a:t>
            </a:r>
            <a:r>
              <a:rPr lang="cs-CZ" smtClean="0">
                <a:latin typeface="Arial" charset="0"/>
              </a:rPr>
              <a:t> </a:t>
            </a:r>
            <a:r>
              <a:rPr lang="cs-CZ" smtClean="0"/>
              <a:t>m, na vrcholu zůstává sníh po celý rok (na rovníku sníh netaje zhruba od 4500</a:t>
            </a:r>
            <a:r>
              <a:rPr lang="cs-CZ" smtClean="0">
                <a:latin typeface="Arial" charset="0"/>
              </a:rPr>
              <a:t> </a:t>
            </a:r>
            <a:r>
              <a:rPr lang="cs-CZ" smtClean="0"/>
              <a:t>m nadmořské výšky)</a:t>
            </a:r>
          </a:p>
          <a:p>
            <a:pPr eaLnBrk="1" hangingPunct="1"/>
            <a:endParaRPr lang="cs-CZ" smtClean="0"/>
          </a:p>
        </p:txBody>
      </p:sp>
    </p:spTree>
  </p:cSld>
  <p:clrMapOvr>
    <a:masterClrMapping/>
  </p:clrMapOvr>
  <p:transition spd="slow">
    <p:wheel spokes="1"/>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p:txBody>
          <a:bodyPr/>
          <a:lstStyle/>
          <a:p>
            <a:pPr eaLnBrk="1" hangingPunct="1"/>
            <a:r>
              <a:rPr lang="cs-CZ" smtClean="0">
                <a:latin typeface="Bookman Old Style" pitchFamily="18" charset="0"/>
              </a:rPr>
              <a:t>Zdroje</a:t>
            </a:r>
          </a:p>
        </p:txBody>
      </p:sp>
      <p:sp>
        <p:nvSpPr>
          <p:cNvPr id="50178" name="Rectangle 3"/>
          <p:cNvSpPr>
            <a:spLocks noGrp="1" noChangeArrowheads="1"/>
          </p:cNvSpPr>
          <p:nvPr>
            <p:ph idx="1"/>
          </p:nvPr>
        </p:nvSpPr>
        <p:spPr/>
        <p:txBody>
          <a:bodyPr/>
          <a:lstStyle/>
          <a:p>
            <a:pPr eaLnBrk="1" hangingPunct="1"/>
            <a:r>
              <a:rPr lang="cs-CZ" sz="2000" smtClean="0"/>
              <a:t>Amazonka. In: </a:t>
            </a:r>
            <a:r>
              <a:rPr lang="cs-CZ" sz="2000" i="1" smtClean="0"/>
              <a:t>Wikipedia: the free encyclopedia</a:t>
            </a:r>
            <a:r>
              <a:rPr lang="cs-CZ" sz="2000" smtClean="0"/>
              <a:t> [online]. San Francisco (CA): Wikimedia Foundation, 10. 8. 2011, 00:42 [cit. 2013-06-12]. Dostupné z: </a:t>
            </a:r>
            <a:r>
              <a:rPr lang="cs-CZ" sz="2000" smtClean="0">
                <a:hlinkClick r:id="rId2"/>
              </a:rPr>
              <a:t>http://cs.wikipedia.org/wiki/Soubor:Amazon_river_basin.png</a:t>
            </a:r>
            <a:r>
              <a:rPr lang="cs-CZ" sz="2000" smtClean="0"/>
              <a:t> </a:t>
            </a:r>
          </a:p>
          <a:p>
            <a:pPr eaLnBrk="1" hangingPunct="1"/>
            <a:r>
              <a:rPr lang="cs-CZ" sz="2000" smtClean="0"/>
              <a:t> www: </a:t>
            </a:r>
            <a:r>
              <a:rPr lang="cs-CZ" sz="2000" u="sng" smtClean="0">
                <a:hlinkClick r:id="rId3"/>
              </a:rPr>
              <a:t>http://office.microsoft.com</a:t>
            </a:r>
            <a:r>
              <a:rPr lang="cs-CZ" sz="2000" smtClean="0"/>
              <a:t> </a:t>
            </a:r>
          </a:p>
          <a:p>
            <a:pPr eaLnBrk="1" hangingPunct="1">
              <a:buFont typeface="Arial" charset="0"/>
              <a:buNone/>
            </a:pPr>
            <a:r>
              <a:rPr lang="cs-CZ" sz="2000" smtClean="0"/>
              <a:t> </a:t>
            </a:r>
          </a:p>
          <a:p>
            <a:pPr eaLnBrk="1" hangingPunct="1"/>
            <a:endParaRPr lang="cs-CZ" smtClean="0"/>
          </a:p>
        </p:txBody>
      </p:sp>
    </p:spTree>
  </p:cSld>
  <p:clrMapOvr>
    <a:masterClrMapping/>
  </p:clrMapOvr>
  <p:transition spd="slow">
    <p:wheel spokes="1"/>
  </p:transition>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293</TotalTime>
  <Words>701</Words>
  <Application>Microsoft Office PowerPoint</Application>
  <PresentationFormat>On-screen Show (4:3)</PresentationFormat>
  <Paragraphs>220</Paragraphs>
  <Slides>37</Slides>
  <Notes>0</Notes>
  <HiddenSlides>0</HiddenSlides>
  <MMClips>0</MMClips>
  <ScaleCrop>false</ScaleCrop>
  <HeadingPairs>
    <vt:vector size="6" baseType="variant">
      <vt:variant>
        <vt:lpstr>Použitá písma</vt:lpstr>
      </vt:variant>
      <vt:variant>
        <vt:i4>4</vt:i4>
      </vt:variant>
      <vt:variant>
        <vt:lpstr>Šablona návrhu</vt:lpstr>
      </vt:variant>
      <vt:variant>
        <vt:i4>1</vt:i4>
      </vt:variant>
      <vt:variant>
        <vt:lpstr>Nadpisy snímků</vt:lpstr>
      </vt:variant>
      <vt:variant>
        <vt:i4>37</vt:i4>
      </vt:variant>
    </vt:vector>
  </HeadingPairs>
  <TitlesOfParts>
    <vt:vector size="42" baseType="lpstr">
      <vt:lpstr>Arial</vt:lpstr>
      <vt:lpstr>Calibri</vt:lpstr>
      <vt:lpstr>Bookman Old Style</vt:lpstr>
      <vt:lpstr>Times New Roman</vt:lpstr>
      <vt:lpstr>Motiv sady Office</vt:lpstr>
      <vt:lpstr>              Základní  škola a mateřská škola J.A.Komenského                                                           v Novém  Strašecí                                                             Komenského nám. 209, 271 01 Nové Strašecí                                                 tel. 311 240 401, 311 240 400, email: zsnovstra@email.cz </vt:lpstr>
      <vt:lpstr>Metodický pokyn</vt:lpstr>
      <vt:lpstr>Teoretická část</vt:lpstr>
      <vt:lpstr>úroveň 1</vt:lpstr>
      <vt:lpstr>úroveň 2</vt:lpstr>
      <vt:lpstr>úroveň 3</vt:lpstr>
      <vt:lpstr>úroveň 4</vt:lpstr>
      <vt:lpstr>úroveň 5</vt:lpstr>
      <vt:lpstr>úroveň 6</vt:lpstr>
      <vt:lpstr> úroveň 7            </vt:lpstr>
      <vt:lpstr>                                                               úroveň 8</vt:lpstr>
      <vt:lpstr>úroveň 9                                                             </vt:lpstr>
      <vt:lpstr>                                                               úroveň 10</vt:lpstr>
      <vt:lpstr>Praktická část</vt:lpstr>
      <vt:lpstr>Úroveň 1- přiřaď ke státům vlajky</vt:lpstr>
      <vt:lpstr>Úroveň 2</vt:lpstr>
      <vt:lpstr>Úroveň 3- pojmenuj řeku na obrázku a vypiš pravostranný a levostranný přítok, doplň názvy států</vt:lpstr>
      <vt:lpstr>Úroveň 4- přiřaď zvíře k oblasti</vt:lpstr>
      <vt:lpstr>Úroveň 5</vt:lpstr>
      <vt:lpstr>Teoretická část</vt:lpstr>
      <vt:lpstr>úroveň 1</vt:lpstr>
      <vt:lpstr>úroveň 2</vt:lpstr>
      <vt:lpstr>úroveň 3</vt:lpstr>
      <vt:lpstr>úroveň 4</vt:lpstr>
      <vt:lpstr>úroveň 5</vt:lpstr>
      <vt:lpstr>úroveň 6</vt:lpstr>
      <vt:lpstr> úroveň 7            </vt:lpstr>
      <vt:lpstr>                                                               úroveň 8</vt:lpstr>
      <vt:lpstr>úroveň 9                                                             </vt:lpstr>
      <vt:lpstr>                                                               úroveň 10</vt:lpstr>
      <vt:lpstr>Praktická část</vt:lpstr>
      <vt:lpstr>Úroveň 1- přiřaď ke státům vlajky</vt:lpstr>
      <vt:lpstr>Úroveň 2</vt:lpstr>
      <vt:lpstr>Úroveň 3 - pojmenuj řeku na obrázku a vypiš pravostranný a levostranný přítok, doplň názvy států</vt:lpstr>
      <vt:lpstr>Úroveň 4- přiřaď zvíře k oblasti</vt:lpstr>
      <vt:lpstr>Úroveň 5</vt:lpstr>
      <vt:lpstr>Zdroje</vt:lpstr>
    </vt:vector>
  </TitlesOfParts>
  <Company>zš nové strašecí</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Uzivatel</dc:creator>
  <cp:lastModifiedBy>DUM</cp:lastModifiedBy>
  <cp:revision>24</cp:revision>
  <dcterms:created xsi:type="dcterms:W3CDTF">2013-06-12T09:09:00Z</dcterms:created>
  <dcterms:modified xsi:type="dcterms:W3CDTF">2013-06-16T19:10:51Z</dcterms:modified>
</cp:coreProperties>
</file>