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7" r:id="rId2"/>
    <p:sldId id="268" r:id="rId3"/>
    <p:sldId id="269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988AEE-0926-4968-B3A4-FA0392AB68A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4136DA-8977-4874-953A-C38F380A3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935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76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4757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9604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063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4405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2613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458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1158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8345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7140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186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7A7508-6D1F-450A-91A1-B32C8E661D7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485A4-B4B7-4CB6-993E-E3B04474C1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0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Název DUM:  </a:t>
            </a:r>
            <a:r>
              <a:rPr lang="cs-CZ" dirty="0" smtClean="0">
                <a:solidFill>
                  <a:prstClr val="black"/>
                </a:solidFill>
              </a:rPr>
              <a:t>VY_32_INOVACE_VI_3_05: Středověká města, prezentace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Šablona číslo:  </a:t>
            </a:r>
            <a:r>
              <a:rPr lang="cs-CZ" dirty="0" smtClean="0">
                <a:solidFill>
                  <a:prstClr val="black"/>
                </a:solidFill>
              </a:rPr>
              <a:t>VI</a:t>
            </a:r>
            <a:r>
              <a:rPr lang="cs-CZ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dirty="0" smtClean="0">
                <a:solidFill>
                  <a:prstClr val="black"/>
                </a:solidFill>
              </a:rPr>
              <a:t>3</a:t>
            </a:r>
            <a:r>
              <a:rPr lang="cs-CZ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dirty="0" smtClean="0">
                <a:solidFill>
                  <a:prstClr val="black"/>
                </a:solidFill>
              </a:rPr>
              <a:t> 05</a:t>
            </a:r>
            <a:r>
              <a:rPr lang="cs-CZ" b="1" dirty="0" smtClean="0">
                <a:solidFill>
                  <a:prstClr val="black"/>
                </a:solidFill>
              </a:rPr>
              <a:t>   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Autor: </a:t>
            </a:r>
            <a:r>
              <a:rPr lang="cs-CZ" dirty="0" smtClean="0">
                <a:solidFill>
                  <a:prstClr val="black"/>
                </a:solidFill>
              </a:rPr>
              <a:t>Mgr. Radmila Smolíková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95749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095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seznámení se zakládáním středověkých měst (místo, způsob)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se seznámí  s místy, na kterých byla středověká města zakládána, s obyvateli města a městskými právy.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12– 13let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středověká města, městská práva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</a:t>
            </a:r>
            <a:r>
              <a:rPr lang="cs-CZ" sz="1600" dirty="0" smtClean="0"/>
              <a:t>potřeby, </a:t>
            </a:r>
            <a:r>
              <a:rPr lang="cs-CZ" sz="1600" dirty="0"/>
              <a:t>učebnice (Mandelová, H., Kunstová, E., Pařízková, I.  Dějiny středověku a počátků novověku. 2. vydání. Liberec: Dialog, 2010</a:t>
            </a:r>
            <a:r>
              <a:rPr lang="cs-CZ" sz="1600" dirty="0" smtClean="0"/>
              <a:t>.)</a:t>
            </a:r>
            <a:endParaRPr lang="cs-CZ" sz="1600" dirty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Potřebný čas pro výuku DUM:</a:t>
            </a:r>
            <a:r>
              <a:rPr lang="cs-CZ" sz="1600" dirty="0" smtClean="0"/>
              <a:t> 30 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 a žáci potom ústně rekapitulují získané vědomosti. Učiní krátký zápis probírané látky  do sešitu . V následující besedě si připomenou, které pozůstatky ze středověku mohou najít ve svém městě či jeho blízkém okolí.</a:t>
            </a:r>
          </a:p>
          <a:p>
            <a:endParaRPr lang="cs-CZ" sz="16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074724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Mandelová, H., Kunstová, E., Pařízková, I.  Dějiny středověku a počátků novověku. 2. vydání. Liberec: Dialog, 2010.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91403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Středověká města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209592857"/>
      </p:ext>
    </p:extLst>
  </p:cSld>
  <p:clrMapOvr>
    <a:masterClrMapping/>
  </p:clrMapOvr>
  <p:transition spd="slow" advTm="0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Nová středověká města vznikala: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křižovatkách cest</a:t>
            </a:r>
          </a:p>
          <a:p>
            <a:r>
              <a:rPr lang="cs-CZ" dirty="0"/>
              <a:t>v</a:t>
            </a:r>
            <a:r>
              <a:rPr lang="cs-CZ" dirty="0" smtClean="0"/>
              <a:t> sousedství klášterů </a:t>
            </a:r>
          </a:p>
          <a:p>
            <a:r>
              <a:rPr lang="cs-CZ" dirty="0"/>
              <a:t>v</a:t>
            </a:r>
            <a:r>
              <a:rPr lang="cs-CZ" dirty="0" smtClean="0"/>
              <a:t> sousedství šlechtických sídel</a:t>
            </a:r>
          </a:p>
          <a:p>
            <a:r>
              <a:rPr lang="cs-CZ" dirty="0" smtClean="0"/>
              <a:t>na „zeleném drnu“</a:t>
            </a:r>
          </a:p>
          <a:p>
            <a:r>
              <a:rPr lang="cs-CZ" dirty="0"/>
              <a:t>n</a:t>
            </a:r>
            <a:r>
              <a:rPr lang="cs-CZ" dirty="0" smtClean="0"/>
              <a:t>a břehu řeky</a:t>
            </a:r>
          </a:p>
          <a:p>
            <a:r>
              <a:rPr lang="cs-CZ" dirty="0"/>
              <a:t>n</a:t>
            </a:r>
            <a:r>
              <a:rPr lang="cs-CZ" dirty="0" smtClean="0"/>
              <a:t>a mořském pobřeží</a:t>
            </a:r>
          </a:p>
          <a:p>
            <a:r>
              <a:rPr lang="cs-CZ" dirty="0" smtClean="0"/>
              <a:t>rozrůstala se starší hradiště nebo vsi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87673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Obyvatelé měst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/>
              <a:t>p</a:t>
            </a:r>
            <a:r>
              <a:rPr lang="cs-CZ" sz="2400" dirty="0" smtClean="0"/>
              <a:t>lnoprávní (měšťané)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řemeslničtí mistři</a:t>
            </a:r>
          </a:p>
          <a:p>
            <a:r>
              <a:rPr lang="cs-CZ" sz="2000" dirty="0"/>
              <a:t>m</a:t>
            </a:r>
            <a:r>
              <a:rPr lang="cs-CZ" sz="2000" dirty="0" smtClean="0"/>
              <a:t>ajitelé domů</a:t>
            </a:r>
          </a:p>
          <a:p>
            <a:r>
              <a:rPr lang="cs-CZ" sz="2000" dirty="0"/>
              <a:t>m</a:t>
            </a:r>
            <a:r>
              <a:rPr lang="cs-CZ" sz="2000" dirty="0" smtClean="0"/>
              <a:t>ajitelé velkých dílen</a:t>
            </a:r>
          </a:p>
          <a:p>
            <a:r>
              <a:rPr lang="cs-CZ" sz="2000" dirty="0"/>
              <a:t>o</a:t>
            </a:r>
            <a:r>
              <a:rPr lang="cs-CZ" sz="2000" dirty="0" smtClean="0"/>
              <a:t>bchodníci</a:t>
            </a:r>
          </a:p>
          <a:p>
            <a:r>
              <a:rPr lang="cs-CZ" sz="2000" dirty="0"/>
              <a:t>b</a:t>
            </a:r>
            <a:r>
              <a:rPr lang="cs-CZ" sz="2000" dirty="0" smtClean="0"/>
              <a:t>ankéři</a:t>
            </a:r>
          </a:p>
          <a:p>
            <a:r>
              <a:rPr lang="cs-CZ" sz="2000" dirty="0"/>
              <a:t>m</a:t>
            </a:r>
            <a:r>
              <a:rPr lang="cs-CZ" sz="2000" dirty="0" smtClean="0"/>
              <a:t>ajitelé lodí</a:t>
            </a:r>
          </a:p>
          <a:p>
            <a:pPr marL="0" indent="0">
              <a:buNone/>
            </a:pPr>
            <a:r>
              <a:rPr lang="cs-CZ" sz="2000" dirty="0" smtClean="0"/>
              <a:t>Zaměstnávají pracovníky za mzdu.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400" dirty="0" smtClean="0"/>
              <a:t>neplnoprávní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t</a:t>
            </a:r>
            <a:r>
              <a:rPr lang="cs-CZ" sz="2000" dirty="0" smtClean="0"/>
              <a:t>ovaryši</a:t>
            </a:r>
          </a:p>
          <a:p>
            <a:r>
              <a:rPr lang="cs-CZ" sz="2000" dirty="0" smtClean="0"/>
              <a:t>dělníci</a:t>
            </a:r>
          </a:p>
          <a:p>
            <a:r>
              <a:rPr lang="cs-CZ" sz="2000" dirty="0"/>
              <a:t>s</a:t>
            </a:r>
            <a:r>
              <a:rPr lang="cs-CZ" sz="2000" dirty="0" smtClean="0"/>
              <a:t>lužebnictvo</a:t>
            </a:r>
          </a:p>
          <a:p>
            <a:r>
              <a:rPr lang="cs-CZ" sz="2000" dirty="0"/>
              <a:t>u</a:t>
            </a:r>
            <a:r>
              <a:rPr lang="cs-CZ" sz="2000" dirty="0" smtClean="0"/>
              <a:t>čni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ádeníci</a:t>
            </a:r>
          </a:p>
          <a:p>
            <a:pPr marL="0" indent="0">
              <a:buNone/>
            </a:pPr>
            <a:r>
              <a:rPr lang="cs-CZ" sz="2000" dirty="0" smtClean="0"/>
              <a:t>Jsou zaměstnáni za mzdu.</a:t>
            </a:r>
          </a:p>
          <a:p>
            <a:pPr marL="0" indent="0">
              <a:buNone/>
            </a:pPr>
            <a:endParaRPr lang="cs-CZ" sz="2000" dirty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m</a:t>
            </a:r>
            <a:r>
              <a:rPr lang="cs-CZ" sz="2000" dirty="0" smtClean="0"/>
              <a:t>ěstská chudina (žebráci, tuláci)</a:t>
            </a:r>
          </a:p>
        </p:txBody>
      </p:sp>
    </p:spTree>
    <p:extLst>
      <p:ext uri="{BB962C8B-B14F-4D97-AF65-F5344CB8AC3E}">
        <p14:creationId xmlns:p14="http://schemas.microsoft.com/office/powerpoint/2010/main" val="35928994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rávo mílové</a:t>
            </a:r>
          </a:p>
          <a:p>
            <a:r>
              <a:rPr lang="cs-CZ" dirty="0"/>
              <a:t>p</a:t>
            </a:r>
            <a:r>
              <a:rPr lang="cs-CZ" dirty="0" smtClean="0"/>
              <a:t>rávo várečné</a:t>
            </a:r>
          </a:p>
          <a:p>
            <a:r>
              <a:rPr lang="cs-CZ" dirty="0"/>
              <a:t>p</a:t>
            </a:r>
            <a:r>
              <a:rPr lang="cs-CZ" dirty="0" smtClean="0"/>
              <a:t>rávo hrdelní</a:t>
            </a:r>
          </a:p>
          <a:p>
            <a:r>
              <a:rPr lang="cs-CZ" dirty="0"/>
              <a:t>p</a:t>
            </a:r>
            <a:r>
              <a:rPr lang="cs-CZ" dirty="0" smtClean="0"/>
              <a:t>rávo hradební</a:t>
            </a:r>
          </a:p>
          <a:p>
            <a:r>
              <a:rPr lang="cs-CZ" dirty="0"/>
              <a:t>p</a:t>
            </a:r>
            <a:r>
              <a:rPr lang="cs-CZ" dirty="0" smtClean="0"/>
              <a:t>rávo vybírat clo</a:t>
            </a:r>
          </a:p>
          <a:p>
            <a:r>
              <a:rPr lang="cs-CZ" dirty="0"/>
              <a:t>p</a:t>
            </a:r>
            <a:r>
              <a:rPr lang="cs-CZ" dirty="0" smtClean="0"/>
              <a:t>rávo tržní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3200" dirty="0" smtClean="0"/>
              <a:t>Co umožnovalo právo várečné?</a:t>
            </a:r>
          </a:p>
          <a:p>
            <a:pPr marL="0" indent="0">
              <a:buNone/>
            </a:pPr>
            <a:r>
              <a:rPr lang="cs-CZ" sz="3200" dirty="0" smtClean="0"/>
              <a:t>Co umožňovalo právo hrdelní?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3568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Odpověděl/odpověděla jsi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Právo várečné umožnovalo městu, aby si mohlo vařit svoje pivo.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Právo hrdelní umožnovalo městu, aby si mohlo zaměstnávat svého kata.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8904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Středověká doprava a obchod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Obchod ve vnitrozemí – byl ztěžován cly za dovoz zboží, nekvalitními cestami i lupiči. Doprava na vozech, oslech, mulách a koních byla namáhavá.</a:t>
            </a:r>
          </a:p>
          <a:p>
            <a:r>
              <a:rPr lang="cs-CZ" dirty="0" smtClean="0"/>
              <a:t>Dálkový obchod -  byl organizován  seskupením „hanza“ (usnadňovala obchod na souši, na moři, ochranu lodi před piráty, …..).</a:t>
            </a:r>
          </a:p>
          <a:p>
            <a:r>
              <a:rPr lang="cs-CZ" dirty="0" smtClean="0"/>
              <a:t>Přístavy – brána obchodu (v evropských přístavech se obchodovalo se dřevem, kožešinami, jemným suknem, brokátem, voskem, solí, medem, …….)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9561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v učebnici </a:t>
            </a:r>
            <a:r>
              <a:rPr lang="cs-CZ" sz="2200" dirty="0" smtClean="0"/>
              <a:t>(nebo odpověz svými slovy).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03920" cy="4572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lo</a:t>
            </a:r>
          </a:p>
          <a:p>
            <a:r>
              <a:rPr lang="cs-CZ" dirty="0"/>
              <a:t>g</a:t>
            </a:r>
            <a:r>
              <a:rPr lang="cs-CZ" dirty="0" smtClean="0"/>
              <a:t>hetto</a:t>
            </a:r>
          </a:p>
          <a:p>
            <a:r>
              <a:rPr lang="cs-CZ" dirty="0"/>
              <a:t>k</a:t>
            </a:r>
            <a:r>
              <a:rPr lang="cs-CZ" dirty="0" smtClean="0"/>
              <a:t>ramář</a:t>
            </a:r>
          </a:p>
          <a:p>
            <a:r>
              <a:rPr lang="cs-CZ" dirty="0"/>
              <a:t>m</a:t>
            </a:r>
            <a:r>
              <a:rPr lang="cs-CZ" dirty="0" smtClean="0"/>
              <a:t>ěsto „na zeleném drnu“</a:t>
            </a:r>
          </a:p>
          <a:p>
            <a:r>
              <a:rPr lang="cs-CZ" dirty="0"/>
              <a:t>m</a:t>
            </a:r>
            <a:r>
              <a:rPr lang="cs-CZ" dirty="0" smtClean="0"/>
              <a:t>istr</a:t>
            </a:r>
          </a:p>
          <a:p>
            <a:r>
              <a:rPr lang="cs-CZ" dirty="0"/>
              <a:t>n</a:t>
            </a:r>
            <a:r>
              <a:rPr lang="cs-CZ" dirty="0" smtClean="0"/>
              <a:t>ádeník</a:t>
            </a:r>
          </a:p>
          <a:p>
            <a:r>
              <a:rPr lang="cs-CZ" dirty="0" smtClean="0"/>
              <a:t>tovaryš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87825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Podařilo se? Zkontroluj si odpovědi.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Clo – poplatek za dovezení zboží.</a:t>
            </a:r>
          </a:p>
          <a:p>
            <a:r>
              <a:rPr lang="cs-CZ" dirty="0" smtClean="0"/>
              <a:t>Ghetto – městská část obydlená Židy.</a:t>
            </a:r>
          </a:p>
          <a:p>
            <a:r>
              <a:rPr lang="cs-CZ" dirty="0" smtClean="0"/>
              <a:t>Kramář – majitel krámu, prodával v něm zboží.</a:t>
            </a:r>
          </a:p>
          <a:p>
            <a:r>
              <a:rPr lang="cs-CZ" dirty="0" smtClean="0"/>
              <a:t>Město „na zeleném drnu“ – město založené na zcela novém místě, kde dosud žádná osada nebyla.</a:t>
            </a:r>
          </a:p>
          <a:p>
            <a:r>
              <a:rPr lang="cs-CZ" dirty="0" smtClean="0"/>
              <a:t>Mistr – majitel řemeslnické dílny, měl právo podnikat ve městě.</a:t>
            </a:r>
          </a:p>
          <a:p>
            <a:r>
              <a:rPr lang="cs-CZ" dirty="0" smtClean="0"/>
              <a:t>Nádeník – člověk najímaný na práci (na den).</a:t>
            </a:r>
          </a:p>
          <a:p>
            <a:r>
              <a:rPr lang="cs-CZ" dirty="0" smtClean="0"/>
              <a:t>Tovaryš – člověk ovládající řemeslo (složil tovaryšskou zkoušku), nemá však právo na vlastní dílnu.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5444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416</Words>
  <Application>Microsoft Office PowerPoint</Application>
  <PresentationFormat>Předvádění na obrazovce (4:3)</PresentationFormat>
  <Paragraphs>91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zdroje</vt:lpstr>
      <vt:lpstr>Středověká města</vt:lpstr>
      <vt:lpstr>Nová středověká města vznikala:</vt:lpstr>
      <vt:lpstr>Obyvatelé měst</vt:lpstr>
      <vt:lpstr>Městská práva</vt:lpstr>
      <vt:lpstr>Odpověděl/odpověděla jsi správně?</vt:lpstr>
      <vt:lpstr>Středověká doprava a obchod </vt:lpstr>
      <vt:lpstr>Vyhledej v učebnici (nebo odpověz svými slovy).</vt:lpstr>
      <vt:lpstr>Podařilo se? Zkontroluj si odpovědi.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Středověká města</dc:title>
  <dc:creator>smolikovar</dc:creator>
  <cp:lastModifiedBy>smolikovar</cp:lastModifiedBy>
  <cp:revision>13</cp:revision>
  <dcterms:created xsi:type="dcterms:W3CDTF">2012-12-27T04:35:48Z</dcterms:created>
  <dcterms:modified xsi:type="dcterms:W3CDTF">2013-06-16T19:02:08Z</dcterms:modified>
</cp:coreProperties>
</file>