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6" r:id="rId7"/>
    <p:sldId id="267" r:id="rId8"/>
    <p:sldId id="261" r:id="rId9"/>
    <p:sldId id="262" r:id="rId10"/>
    <p:sldId id="263" r:id="rId11"/>
    <p:sldId id="264" r:id="rId12"/>
    <p:sldId id="265" r:id="rId13"/>
    <p:sldId id="268" r:id="rId14"/>
    <p:sldId id="269" r:id="rId15"/>
    <p:sldId id="282" r:id="rId16"/>
    <p:sldId id="270" r:id="rId17"/>
    <p:sldId id="271" r:id="rId18"/>
    <p:sldId id="272" r:id="rId19"/>
    <p:sldId id="274" r:id="rId20"/>
    <p:sldId id="273" r:id="rId21"/>
    <p:sldId id="275" r:id="rId22"/>
    <p:sldId id="277" r:id="rId23"/>
    <p:sldId id="278" r:id="rId24"/>
    <p:sldId id="279" r:id="rId25"/>
    <p:sldId id="281" r:id="rId26"/>
    <p:sldId id="276" r:id="rId27"/>
    <p:sldId id="280"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 d="1"/>
        <a:sy n="1" d="1"/>
      </p:scale>
      <p:origin x="0" y="0"/>
    </p:cViewPr>
  </p:notesTextViewPr>
  <p:sorterViewPr>
    <p:cViewPr>
      <p:scale>
        <a:sx n="100" d="100"/>
        <a:sy n="100" d="100"/>
      </p:scale>
      <p:origin x="0" y="444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8A2679A-3C0A-4C47-A659-BA565C47700A}"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271451963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8A2679A-3C0A-4C47-A659-BA565C47700A}"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296504773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8A2679A-3C0A-4C47-A659-BA565C47700A}"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236823915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8A2679A-3C0A-4C47-A659-BA565C47700A}"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31353292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8A2679A-3C0A-4C47-A659-BA565C47700A}" type="datetimeFigureOut">
              <a:rPr lang="cs-CZ" smtClean="0"/>
              <a:pPr/>
              <a:t>15.3.2012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10211094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8A2679A-3C0A-4C47-A659-BA565C47700A}" type="datetimeFigureOut">
              <a:rPr lang="cs-CZ" smtClean="0"/>
              <a:pPr/>
              <a:t>15.3.2012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10303800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8A2679A-3C0A-4C47-A659-BA565C47700A}" type="datetimeFigureOut">
              <a:rPr lang="cs-CZ" smtClean="0"/>
              <a:pPr/>
              <a:t>15.3.2012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422469009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8A2679A-3C0A-4C47-A659-BA565C47700A}"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35648529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8A2679A-3C0A-4C47-A659-BA565C47700A}"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82680962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8A2679A-3C0A-4C47-A659-BA565C47700A}"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276311360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8A2679A-3C0A-4C47-A659-BA565C47700A}"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246326617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A2679A-3C0A-4C47-A659-BA565C47700A}" type="datetimeFigureOut">
              <a:rPr lang="cs-CZ" smtClean="0"/>
              <a:pPr/>
              <a:t>15.3.2012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BB1D5-495A-4E72-8E7C-677BBCC42773}" type="slidenum">
              <a:rPr lang="cs-CZ" smtClean="0"/>
              <a:pPr/>
              <a:t>‹#›</a:t>
            </a:fld>
            <a:endParaRPr lang="cs-CZ"/>
          </a:p>
        </p:txBody>
      </p:sp>
    </p:spTree>
    <p:extLst>
      <p:ext uri="{BB962C8B-B14F-4D97-AF65-F5344CB8AC3E}">
        <p14:creationId xmlns:p14="http://schemas.microsoft.com/office/powerpoint/2010/main" xmlns="" val="3781486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hyperlink" Target="http://old.greenpeace.cz/bhopal/obeti.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30995" y="692696"/>
            <a:ext cx="7772400" cy="1470025"/>
          </a:xfrm>
        </p:spPr>
        <p:txBody>
          <a:bodyPr/>
          <a:lstStyle/>
          <a:p>
            <a:r>
              <a:rPr lang="cs-CZ" b="1" dirty="0" smtClean="0">
                <a:solidFill>
                  <a:schemeClr val="bg2">
                    <a:lumMod val="50000"/>
                  </a:schemeClr>
                </a:solidFill>
              </a:rPr>
              <a:t>Šablona 32</a:t>
            </a:r>
            <a:endParaRPr lang="cs-CZ" b="1" dirty="0">
              <a:solidFill>
                <a:schemeClr val="bg2">
                  <a:lumMod val="50000"/>
                </a:schemeClr>
              </a:solidFill>
            </a:endParaRPr>
          </a:p>
        </p:txBody>
      </p:sp>
      <p:sp>
        <p:nvSpPr>
          <p:cNvPr id="3" name="Podnadpis 2"/>
          <p:cNvSpPr>
            <a:spLocks noGrp="1"/>
          </p:cNvSpPr>
          <p:nvPr>
            <p:ph type="subTitle" idx="1"/>
          </p:nvPr>
        </p:nvSpPr>
        <p:spPr>
          <a:xfrm>
            <a:off x="333308" y="3140968"/>
            <a:ext cx="8367773" cy="1152128"/>
          </a:xfrm>
        </p:spPr>
        <p:txBody>
          <a:bodyPr>
            <a:normAutofit/>
          </a:bodyPr>
          <a:lstStyle/>
          <a:p>
            <a:r>
              <a:rPr lang="cs-CZ" b="1" dirty="0" smtClean="0">
                <a:solidFill>
                  <a:schemeClr val="bg2">
                    <a:lumMod val="50000"/>
                  </a:schemeClr>
                </a:solidFill>
              </a:rPr>
              <a:t>VY_32_INOVACE_14_19_Chemie jako hrozba</a:t>
            </a:r>
            <a:endParaRPr lang="cs-CZ" b="1" dirty="0">
              <a:solidFill>
                <a:schemeClr val="bg2">
                  <a:lumMod val="50000"/>
                </a:schemeClr>
              </a:solidFill>
            </a:endParaRPr>
          </a:p>
        </p:txBody>
      </p:sp>
      <p:pic>
        <p:nvPicPr>
          <p:cNvPr id="4" name="Picture 1"/>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3158" y="5130000"/>
            <a:ext cx="9300706" cy="172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99434903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Chemie jako hrozba</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a:t>Anotace: Prezentace může sloužit jako výkladové učivo</a:t>
            </a:r>
          </a:p>
          <a:p>
            <a:r>
              <a:rPr lang="cs-CZ" dirty="0"/>
              <a:t>Autor: Mgr. Lenka </a:t>
            </a:r>
            <a:r>
              <a:rPr lang="cs-CZ" dirty="0" err="1"/>
              <a:t>Kajabová</a:t>
            </a:r>
            <a:endParaRPr lang="cs-CZ" dirty="0"/>
          </a:p>
          <a:p>
            <a:r>
              <a:rPr lang="cs-CZ" dirty="0"/>
              <a:t>Předmět: Chemie</a:t>
            </a:r>
          </a:p>
          <a:p>
            <a:r>
              <a:rPr lang="cs-CZ" dirty="0"/>
              <a:t>Očekávaný výstup: propojení teoretické a praktické části chemie</a:t>
            </a:r>
          </a:p>
          <a:p>
            <a:r>
              <a:rPr lang="cs-CZ" dirty="0"/>
              <a:t>Speciální vzdělávací potřeby: dataprojektor, interaktivní tabule</a:t>
            </a:r>
          </a:p>
          <a:p>
            <a:r>
              <a:rPr lang="cs-CZ" dirty="0"/>
              <a:t>Klíčová slova: </a:t>
            </a:r>
            <a:r>
              <a:rPr lang="cs-CZ" dirty="0" smtClean="0"/>
              <a:t>chemické katastrofy, Bhópál</a:t>
            </a:r>
          </a:p>
          <a:p>
            <a:r>
              <a:rPr lang="cs-CZ" dirty="0" smtClean="0"/>
              <a:t>Druh </a:t>
            </a:r>
            <a:r>
              <a:rPr lang="cs-CZ" dirty="0"/>
              <a:t>učebního materiálu: prezentace</a:t>
            </a:r>
          </a:p>
          <a:p>
            <a:r>
              <a:rPr lang="cs-CZ" dirty="0"/>
              <a:t>Cílová skupina: žák</a:t>
            </a:r>
          </a:p>
          <a:p>
            <a:r>
              <a:rPr lang="cs-CZ" dirty="0"/>
              <a:t>Stupeň a typ vzdělávání: základní vzdělávání – druhý stupeň</a:t>
            </a:r>
          </a:p>
          <a:p>
            <a:r>
              <a:rPr lang="cs-CZ" dirty="0"/>
              <a:t>Typická věková skupina: 12 – 15 let</a:t>
            </a:r>
          </a:p>
          <a:p>
            <a:endParaRPr lang="cs-CZ" dirty="0"/>
          </a:p>
        </p:txBody>
      </p:sp>
    </p:spTree>
    <p:extLst>
      <p:ext uri="{BB962C8B-B14F-4D97-AF65-F5344CB8AC3E}">
        <p14:creationId xmlns:p14="http://schemas.microsoft.com/office/powerpoint/2010/main" xmlns="" val="213012047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916832"/>
            <a:ext cx="8229600" cy="4525963"/>
          </a:xfrm>
        </p:spPr>
        <p:txBody>
          <a:bodyPr/>
          <a:lstStyle/>
          <a:p>
            <a:pPr marL="0" indent="0" algn="ctr">
              <a:buNone/>
            </a:pPr>
            <a:r>
              <a:rPr lang="cs-CZ" sz="6600" b="1" dirty="0" smtClean="0">
                <a:solidFill>
                  <a:schemeClr val="bg2">
                    <a:lumMod val="20000"/>
                    <a:lumOff val="80000"/>
                  </a:schemeClr>
                </a:solidFill>
              </a:rPr>
              <a:t>Katastrofa v Indii</a:t>
            </a:r>
          </a:p>
          <a:p>
            <a:pPr marL="0" indent="0" algn="ctr">
              <a:buNone/>
            </a:pPr>
            <a:r>
              <a:rPr lang="cs-CZ" sz="9600" b="1" dirty="0" smtClean="0">
                <a:solidFill>
                  <a:schemeClr val="bg2">
                    <a:lumMod val="50000"/>
                  </a:schemeClr>
                </a:solidFill>
              </a:rPr>
              <a:t>Bhópál</a:t>
            </a:r>
            <a:endParaRPr lang="cs-CZ" sz="9600" b="1" dirty="0">
              <a:solidFill>
                <a:schemeClr val="bg2">
                  <a:lumMod val="50000"/>
                </a:schemeClr>
              </a:solidFill>
            </a:endParaRPr>
          </a:p>
        </p:txBody>
      </p:sp>
    </p:spTree>
    <p:extLst>
      <p:ext uri="{BB962C8B-B14F-4D97-AF65-F5344CB8AC3E}">
        <p14:creationId xmlns:p14="http://schemas.microsoft.com/office/powerpoint/2010/main" xmlns="" val="216643857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75656" y="-51258"/>
            <a:ext cx="6425260" cy="691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Vývojový diagram: spojnice 3"/>
          <p:cNvSpPr/>
          <p:nvPr/>
        </p:nvSpPr>
        <p:spPr>
          <a:xfrm>
            <a:off x="3293871" y="2894320"/>
            <a:ext cx="360040" cy="335782"/>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395536" y="3230102"/>
            <a:ext cx="1784464" cy="923330"/>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cs-CZ" sz="5400" b="1" cap="none" spc="0" dirty="0" smtClean="0">
                <a:ln w="50800"/>
                <a:solidFill>
                  <a:schemeClr val="bg1">
                    <a:shade val="50000"/>
                  </a:schemeClr>
                </a:solidFill>
                <a:effectLst/>
              </a:rPr>
              <a:t>INDIE</a:t>
            </a:r>
            <a:endParaRPr lang="cs-CZ" sz="5400" b="1" cap="none" spc="0" dirty="0">
              <a:ln w="50800"/>
              <a:solidFill>
                <a:schemeClr val="bg1">
                  <a:shade val="50000"/>
                </a:schemeClr>
              </a:solidFill>
              <a:effectLst/>
            </a:endParaRPr>
          </a:p>
        </p:txBody>
      </p:sp>
    </p:spTree>
    <p:extLst>
      <p:ext uri="{BB962C8B-B14F-4D97-AF65-F5344CB8AC3E}">
        <p14:creationId xmlns:p14="http://schemas.microsoft.com/office/powerpoint/2010/main" xmlns="" val="210943233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20688"/>
            <a:ext cx="8229600" cy="1143000"/>
          </a:xfrm>
        </p:spPr>
        <p:txBody>
          <a:bodyPr>
            <a:normAutofit fontScale="90000"/>
          </a:bodyPr>
          <a:lstStyle/>
          <a:p>
            <a:r>
              <a:rPr lang="cs-CZ" b="1" dirty="0" smtClean="0">
                <a:solidFill>
                  <a:schemeClr val="bg2">
                    <a:lumMod val="50000"/>
                  </a:schemeClr>
                </a:solidFill>
              </a:rPr>
              <a:t>Chemická továrna firmy Union </a:t>
            </a:r>
            <a:r>
              <a:rPr lang="cs-CZ" b="1" dirty="0" err="1" smtClean="0">
                <a:solidFill>
                  <a:schemeClr val="bg2">
                    <a:lumMod val="50000"/>
                  </a:schemeClr>
                </a:solidFill>
              </a:rPr>
              <a:t>Carbide</a:t>
            </a:r>
            <a:r>
              <a:rPr lang="cs-CZ" b="1" dirty="0" smtClean="0">
                <a:solidFill>
                  <a:schemeClr val="bg2">
                    <a:lumMod val="50000"/>
                  </a:schemeClr>
                </a:solidFill>
              </a:rPr>
              <a:t>, Bhópál, Indie, </a:t>
            </a:r>
            <a:br>
              <a:rPr lang="cs-CZ" b="1" dirty="0" smtClean="0">
                <a:solidFill>
                  <a:schemeClr val="bg2">
                    <a:lumMod val="50000"/>
                  </a:schemeClr>
                </a:solidFill>
              </a:rPr>
            </a:br>
            <a:r>
              <a:rPr lang="cs-CZ" b="1" dirty="0" smtClean="0">
                <a:solidFill>
                  <a:schemeClr val="bg2">
                    <a:lumMod val="50000"/>
                  </a:schemeClr>
                </a:solidFill>
              </a:rPr>
              <a:t>noc z 2. na 3.12. 1984</a:t>
            </a:r>
            <a:endParaRPr lang="cs-CZ" b="1" dirty="0">
              <a:solidFill>
                <a:schemeClr val="bg2">
                  <a:lumMod val="50000"/>
                </a:schemeClr>
              </a:solidFill>
            </a:endParaRPr>
          </a:p>
        </p:txBody>
      </p:sp>
      <p:sp>
        <p:nvSpPr>
          <p:cNvPr id="3" name="Zástupný symbol pro obsah 2"/>
          <p:cNvSpPr>
            <a:spLocks noGrp="1"/>
          </p:cNvSpPr>
          <p:nvPr>
            <p:ph idx="1"/>
          </p:nvPr>
        </p:nvSpPr>
        <p:spPr>
          <a:xfrm>
            <a:off x="467544" y="2204864"/>
            <a:ext cx="8229600" cy="4525963"/>
          </a:xfrm>
        </p:spPr>
        <p:txBody>
          <a:bodyPr>
            <a:normAutofit lnSpcReduction="10000"/>
          </a:bodyPr>
          <a:lstStyle/>
          <a:p>
            <a:pPr algn="ctr"/>
            <a:r>
              <a:rPr lang="cs-CZ" b="1" dirty="0" smtClean="0">
                <a:solidFill>
                  <a:schemeClr val="bg2">
                    <a:lumMod val="20000"/>
                    <a:lumOff val="80000"/>
                  </a:schemeClr>
                </a:solidFill>
              </a:rPr>
              <a:t>Bhópálská </a:t>
            </a:r>
            <a:r>
              <a:rPr lang="cs-CZ" b="1" dirty="0">
                <a:solidFill>
                  <a:schemeClr val="bg2">
                    <a:lumMod val="20000"/>
                    <a:lumOff val="80000"/>
                  </a:schemeClr>
                </a:solidFill>
              </a:rPr>
              <a:t>katastrofa je největší známá průmyslová havárie v historii. </a:t>
            </a:r>
            <a:endParaRPr lang="cs-CZ" b="1" dirty="0" smtClean="0">
              <a:solidFill>
                <a:schemeClr val="bg2">
                  <a:lumMod val="20000"/>
                  <a:lumOff val="80000"/>
                </a:schemeClr>
              </a:solidFill>
            </a:endParaRPr>
          </a:p>
          <a:p>
            <a:pPr algn="ctr"/>
            <a:r>
              <a:rPr lang="cs-CZ" b="1" dirty="0" smtClean="0">
                <a:solidFill>
                  <a:schemeClr val="bg2">
                    <a:lumMod val="20000"/>
                    <a:lumOff val="80000"/>
                  </a:schemeClr>
                </a:solidFill>
              </a:rPr>
              <a:t>Během </a:t>
            </a:r>
            <a:r>
              <a:rPr lang="cs-CZ" b="1" dirty="0">
                <a:solidFill>
                  <a:schemeClr val="bg2">
                    <a:lumMod val="20000"/>
                    <a:lumOff val="80000"/>
                  </a:schemeClr>
                </a:solidFill>
              </a:rPr>
              <a:t>nehody uniklo do okolí továrny cca 40 tun methylisokyanátu, kyanovodíku a dalších látek poškozující lidské zdraví. </a:t>
            </a:r>
            <a:endParaRPr lang="cs-CZ" b="1" dirty="0" smtClean="0">
              <a:solidFill>
                <a:schemeClr val="bg2">
                  <a:lumMod val="20000"/>
                  <a:lumOff val="80000"/>
                </a:schemeClr>
              </a:solidFill>
            </a:endParaRPr>
          </a:p>
          <a:p>
            <a:pPr algn="ctr"/>
            <a:r>
              <a:rPr lang="cs-CZ" b="1" dirty="0" smtClean="0">
                <a:solidFill>
                  <a:schemeClr val="bg2">
                    <a:lumMod val="20000"/>
                    <a:lumOff val="80000"/>
                  </a:schemeClr>
                </a:solidFill>
              </a:rPr>
              <a:t>Během </a:t>
            </a:r>
            <a:r>
              <a:rPr lang="cs-CZ" b="1" dirty="0">
                <a:solidFill>
                  <a:schemeClr val="bg2">
                    <a:lumMod val="20000"/>
                    <a:lumOff val="80000"/>
                  </a:schemeClr>
                </a:solidFill>
              </a:rPr>
              <a:t>tří dnů po havárii zemřelo v Bhópálu a jeho okolí přibližně 8,000 lidí, do dnešního dne přibližně 20,000 </a:t>
            </a:r>
            <a:r>
              <a:rPr lang="cs-CZ" b="1" dirty="0" smtClean="0">
                <a:solidFill>
                  <a:schemeClr val="bg2">
                    <a:lumMod val="20000"/>
                    <a:lumOff val="80000"/>
                  </a:schemeClr>
                </a:solidFill>
              </a:rPr>
              <a:t>lidí </a:t>
            </a:r>
            <a:r>
              <a:rPr lang="cs-CZ" b="1" dirty="0">
                <a:solidFill>
                  <a:schemeClr val="bg2">
                    <a:lumMod val="20000"/>
                    <a:lumOff val="80000"/>
                  </a:schemeClr>
                </a:solidFill>
              </a:rPr>
              <a:t>a celkový počet zasažených lidí dosáhl počtu 520,000.</a:t>
            </a:r>
          </a:p>
        </p:txBody>
      </p:sp>
    </p:spTree>
    <p:extLst>
      <p:ext uri="{BB962C8B-B14F-4D97-AF65-F5344CB8AC3E}">
        <p14:creationId xmlns:p14="http://schemas.microsoft.com/office/powerpoint/2010/main" xmlns="" val="19299818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620688"/>
            <a:ext cx="8905474" cy="5688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15120715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24744"/>
            <a:ext cx="8229600" cy="4608512"/>
          </a:xfrm>
        </p:spPr>
        <p:txBody>
          <a:bodyPr>
            <a:normAutofit fontScale="90000"/>
          </a:bodyPr>
          <a:lstStyle/>
          <a:p>
            <a:r>
              <a:rPr lang="cs-CZ" b="1" dirty="0" smtClean="0">
                <a:solidFill>
                  <a:schemeClr val="bg2">
                    <a:lumMod val="50000"/>
                  </a:schemeClr>
                </a:solidFill>
              </a:rPr>
              <a:t>Když mrak zahalil město, lidé oslepení jedovatým plynem se vypotáceli ze svých domů ven a hledali pomoc na ulici. Tváře měli nafouklé a zdeformované puchýři. Mnozí zemřeli přímo v postelích. Toxické plyny lidem spálily tkáně očí a plic.</a:t>
            </a:r>
            <a:endParaRPr lang="cs-CZ" b="1" dirty="0">
              <a:solidFill>
                <a:schemeClr val="bg2">
                  <a:lumMod val="50000"/>
                </a:schemeClr>
              </a:solidFill>
            </a:endParaRPr>
          </a:p>
        </p:txBody>
      </p:sp>
    </p:spTree>
    <p:extLst>
      <p:ext uri="{BB962C8B-B14F-4D97-AF65-F5344CB8AC3E}">
        <p14:creationId xmlns:p14="http://schemas.microsoft.com/office/powerpoint/2010/main" xmlns="" val="222633362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500" autoRev="1" fill="hold">
                                          <p:stCondLst>
                                            <p:cond delay="0"/>
                                          </p:stCondLst>
                                        </p:cTn>
                                        <p:tgtEl>
                                          <p:spTgt spid="2"/>
                                        </p:tgtEl>
                                        <p:attrNameLst>
                                          <p:attrName>ppt_w</p:attrName>
                                        </p:attrNameLst>
                                      </p:cBhvr>
                                    </p:anim>
                                    <p:anim by="(#ppt_w*0.50)" calcmode="lin" valueType="num">
                                      <p:cBhvr>
                                        <p:cTn id="8" dur="500" decel="50000" autoRev="1" fill="hold">
                                          <p:stCondLst>
                                            <p:cond delay="0"/>
                                          </p:stCondLst>
                                        </p:cTn>
                                        <p:tgtEl>
                                          <p:spTgt spid="2"/>
                                        </p:tgtEl>
                                        <p:attrNameLst>
                                          <p:attrName>ppt_x</p:attrName>
                                        </p:attrNameLst>
                                      </p:cBhvr>
                                    </p:anim>
                                    <p:anim from="(-#ppt_h/2)" to="(#ppt_y)" calcmode="lin" valueType="num">
                                      <p:cBhvr>
                                        <p:cTn id="9" dur="1000" fill="hold">
                                          <p:stCondLst>
                                            <p:cond delay="0"/>
                                          </p:stCondLst>
                                        </p:cTn>
                                        <p:tgtEl>
                                          <p:spTgt spid="2"/>
                                        </p:tgtEl>
                                        <p:attrNameLst>
                                          <p:attrName>ppt_y</p:attrName>
                                        </p:attrNameLst>
                                      </p:cBhvr>
                                    </p:anim>
                                    <p:animRot by="21600000">
                                      <p:cBhvr>
                                        <p:cTn id="10" dur="1000"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11760" y="188640"/>
            <a:ext cx="4549970" cy="6516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69733298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548680"/>
            <a:ext cx="8691931" cy="583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90217840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836712"/>
            <a:ext cx="8680018" cy="529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2173241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05450" y="476672"/>
            <a:ext cx="8507876" cy="583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0068052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620688"/>
            <a:ext cx="8661474" cy="5616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42753844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5536" y="620688"/>
            <a:ext cx="8443946" cy="565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6764356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rot="591967">
            <a:off x="251520" y="620688"/>
            <a:ext cx="8748464" cy="5632311"/>
          </a:xfrm>
          <a:prstGeom prst="rect">
            <a:avLst/>
          </a:prstGeom>
        </p:spPr>
        <p:txBody>
          <a:bodyPr wrap="square">
            <a:spAutoFit/>
          </a:bodyPr>
          <a:lstStyle/>
          <a:p>
            <a:pPr algn="ctr"/>
            <a:r>
              <a:rPr lang="cs-CZ" sz="2400" b="1" dirty="0"/>
              <a:t>Továrna na pesticidy společnosti Union </a:t>
            </a:r>
            <a:r>
              <a:rPr lang="cs-CZ" sz="2400" b="1" dirty="0" err="1"/>
              <a:t>Carbide</a:t>
            </a:r>
            <a:r>
              <a:rPr lang="cs-CZ" sz="2400" b="1" dirty="0"/>
              <a:t> na západním kraji indického města Bhópál byla v sobotu 2. prosince 1984 odstavena kvůli údržbě. Místní dělníci dostali za úkol natřít víko nádrže, ve kterém se nacházel kapalný </a:t>
            </a:r>
            <a:r>
              <a:rPr lang="cs-CZ" sz="2400" b="1" dirty="0" err="1"/>
              <a:t>methylisokyanát</a:t>
            </a:r>
            <a:r>
              <a:rPr lang="cs-CZ" sz="2400" b="1" dirty="0"/>
              <a:t> (CH3NCO), o čemž ovšem pracovníci neměli ani tušení. </a:t>
            </a:r>
            <a:r>
              <a:rPr lang="cs-CZ" sz="2400" b="1" dirty="0" smtClean="0"/>
              <a:t>Při </a:t>
            </a:r>
            <a:r>
              <a:rPr lang="cs-CZ" sz="2400" b="1" dirty="0"/>
              <a:t>práci někdo omylem převrhl nádobu s pitnou vodou a ta přes netěsné víko natekla dovnitř</a:t>
            </a:r>
            <a:r>
              <a:rPr lang="cs-CZ" sz="2400" b="1" dirty="0" smtClean="0"/>
              <a:t>. </a:t>
            </a:r>
            <a:r>
              <a:rPr lang="cs-CZ" sz="2400" b="1" dirty="0"/>
              <a:t>Protože nikdo nevěděl, co se v nádrži nachází, zůstala událost bez povšimnutí a mohlo tak dojít ke smísení kapalin. Došlo k reakci, při které se začal </a:t>
            </a:r>
            <a:r>
              <a:rPr lang="cs-CZ" sz="2400" b="1" dirty="0" err="1"/>
              <a:t>methylisokyanát</a:t>
            </a:r>
            <a:r>
              <a:rPr lang="cs-CZ" sz="2400" b="1" dirty="0"/>
              <a:t> odpařovat a zhruba 40 minut po půlnoci začal ve formě jedovatého plynu unikat ven. Vedoucí směny v továrně sice po zjištění nebezpečí zapnul poplašné sirény, ale velká část jich nefungovala a lidé tak byli zasaženi ve spánku, kdy neměli šanci utéct</a:t>
            </a:r>
            <a:r>
              <a:rPr lang="cs-CZ" sz="2400" b="1" dirty="0" smtClean="0"/>
              <a:t>. </a:t>
            </a:r>
            <a:r>
              <a:rPr lang="cs-CZ" sz="2400" b="1" dirty="0"/>
              <a:t>Plyn byl těžší než vzduch a pomalu postupoval ve směru větru k blízké chudinské čtvrti, kde začal zabíjet</a:t>
            </a:r>
            <a:r>
              <a:rPr lang="cs-CZ" sz="2400" b="1" dirty="0" smtClean="0"/>
              <a:t>. </a:t>
            </a:r>
            <a:r>
              <a:rPr lang="cs-CZ" sz="2400" b="1" dirty="0"/>
              <a:t>Účinek jedu byl okamžitý a postupně zasáhl oblast o rozloze 60 km2.</a:t>
            </a:r>
          </a:p>
        </p:txBody>
      </p:sp>
    </p:spTree>
    <p:extLst>
      <p:ext uri="{BB962C8B-B14F-4D97-AF65-F5344CB8AC3E}">
        <p14:creationId xmlns:p14="http://schemas.microsoft.com/office/powerpoint/2010/main" xmlns="" val="243461568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1"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375" autoRev="1" fill="hold">
                                          <p:stCondLst>
                                            <p:cond delay="0"/>
                                          </p:stCondLst>
                                        </p:cTn>
                                        <p:tgtEl>
                                          <p:spTgt spid="2"/>
                                        </p:tgtEl>
                                        <p:attrNameLst>
                                          <p:attrName>ppt_w</p:attrName>
                                        </p:attrNameLst>
                                      </p:cBhvr>
                                    </p:anim>
                                    <p:anim by="(#ppt_w*0.50)" calcmode="lin" valueType="num">
                                      <p:cBhvr>
                                        <p:cTn id="8" dur="375" decel="50000" autoRev="1" fill="hold">
                                          <p:stCondLst>
                                            <p:cond delay="0"/>
                                          </p:stCondLst>
                                        </p:cTn>
                                        <p:tgtEl>
                                          <p:spTgt spid="2"/>
                                        </p:tgtEl>
                                        <p:attrNameLst>
                                          <p:attrName>ppt_x</p:attrName>
                                        </p:attrNameLst>
                                      </p:cBhvr>
                                    </p:anim>
                                    <p:anim from="(-#ppt_h/2)" to="(#ppt_y)" calcmode="lin" valueType="num">
                                      <p:cBhvr>
                                        <p:cTn id="9" dur="750" fill="hold">
                                          <p:stCondLst>
                                            <p:cond delay="0"/>
                                          </p:stCondLst>
                                        </p:cTn>
                                        <p:tgtEl>
                                          <p:spTgt spid="2"/>
                                        </p:tgtEl>
                                        <p:attrNameLst>
                                          <p:attrName>ppt_y</p:attrName>
                                        </p:attrNameLst>
                                      </p:cBhvr>
                                    </p:anim>
                                    <p:animRot by="21600000">
                                      <p:cBhvr>
                                        <p:cTn id="10" dur="750"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70" y="260648"/>
            <a:ext cx="9160767" cy="626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6612385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3528" y="612845"/>
            <a:ext cx="8568952" cy="5355312"/>
          </a:xfrm>
          <a:prstGeom prst="rect">
            <a:avLst/>
          </a:prstGeom>
        </p:spPr>
        <p:txBody>
          <a:bodyPr wrap="square">
            <a:spAutoFit/>
          </a:bodyPr>
          <a:lstStyle/>
          <a:p>
            <a:pPr algn="ctr"/>
            <a:r>
              <a:rPr lang="cs-CZ" sz="5400" b="1" dirty="0" smtClean="0"/>
              <a:t>Následky</a:t>
            </a:r>
          </a:p>
          <a:p>
            <a:pPr algn="ctr"/>
            <a:endParaRPr lang="cs-CZ" sz="5400" b="1" dirty="0" smtClean="0"/>
          </a:p>
          <a:p>
            <a:pPr marL="285750" indent="-285750" algn="ctr">
              <a:buFontTx/>
              <a:buChar char="-"/>
            </a:pPr>
            <a:r>
              <a:rPr lang="cs-CZ" sz="2700" b="1" dirty="0" smtClean="0"/>
              <a:t>okamžitá </a:t>
            </a:r>
            <a:r>
              <a:rPr lang="cs-CZ" sz="2700" b="1" dirty="0"/>
              <a:t>smrt (či </a:t>
            </a:r>
            <a:r>
              <a:rPr lang="cs-CZ" sz="2700" b="1" dirty="0" smtClean="0"/>
              <a:t>slepota </a:t>
            </a:r>
            <a:r>
              <a:rPr lang="cs-CZ" sz="2700" b="1" dirty="0"/>
              <a:t>s následnou smrtí) vlivem „spálení“ tkání očí a </a:t>
            </a:r>
            <a:r>
              <a:rPr lang="cs-CZ" sz="2700" b="1" dirty="0" smtClean="0"/>
              <a:t>plic</a:t>
            </a:r>
          </a:p>
          <a:p>
            <a:pPr marL="285750" indent="-285750" algn="ctr">
              <a:buFontTx/>
              <a:buChar char="-"/>
            </a:pPr>
            <a:r>
              <a:rPr lang="cs-CZ" sz="2700" b="1" dirty="0" smtClean="0"/>
              <a:t>toxické </a:t>
            </a:r>
            <a:r>
              <a:rPr lang="cs-CZ" sz="2700" b="1" dirty="0"/>
              <a:t>látky pronikly do krevního řečiště, kde vážně poškodily další tělesné </a:t>
            </a:r>
            <a:r>
              <a:rPr lang="cs-CZ" sz="2700" b="1" dirty="0" smtClean="0"/>
              <a:t>orgány </a:t>
            </a:r>
          </a:p>
          <a:p>
            <a:pPr marL="285750" indent="-285750" algn="ctr">
              <a:buFontTx/>
              <a:buChar char="-"/>
            </a:pPr>
            <a:r>
              <a:rPr lang="cs-CZ" sz="2700" b="1" dirty="0" smtClean="0"/>
              <a:t>zvracení, pálení v očích, </a:t>
            </a:r>
            <a:r>
              <a:rPr lang="cs-CZ" sz="2700" b="1" dirty="0"/>
              <a:t>v nose a v </a:t>
            </a:r>
            <a:r>
              <a:rPr lang="cs-CZ" sz="2700" b="1" dirty="0" smtClean="0"/>
              <a:t>krku, následné </a:t>
            </a:r>
            <a:r>
              <a:rPr lang="cs-CZ" sz="2700" b="1" dirty="0"/>
              <a:t>respirační selhání bylo hlavní příčinou </a:t>
            </a:r>
            <a:r>
              <a:rPr lang="cs-CZ" sz="2700" b="1" dirty="0" smtClean="0"/>
              <a:t>úmrtí</a:t>
            </a:r>
          </a:p>
          <a:p>
            <a:pPr marL="285750" indent="-285750" algn="ctr">
              <a:buFontTx/>
              <a:buChar char="-"/>
            </a:pPr>
            <a:r>
              <a:rPr lang="cs-CZ" sz="2700" b="1" dirty="0" smtClean="0"/>
              <a:t>v </a:t>
            </a:r>
            <a:r>
              <a:rPr lang="cs-CZ" sz="2700" b="1" dirty="0"/>
              <a:t>některých případech vyvolal plyn silnou vnitřní sekreci, která měla za následek zaplnění plic </a:t>
            </a:r>
            <a:r>
              <a:rPr lang="cs-CZ" sz="2700" b="1" dirty="0" smtClean="0"/>
              <a:t>tekutinou</a:t>
            </a:r>
            <a:endParaRPr lang="cs-CZ" sz="2700" b="1" dirty="0"/>
          </a:p>
          <a:p>
            <a:endParaRPr lang="cs-CZ" dirty="0"/>
          </a:p>
        </p:txBody>
      </p:sp>
    </p:spTree>
    <p:extLst>
      <p:ext uri="{BB962C8B-B14F-4D97-AF65-F5344CB8AC3E}">
        <p14:creationId xmlns:p14="http://schemas.microsoft.com/office/powerpoint/2010/main" xmlns="" val="109309711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539552" y="836712"/>
            <a:ext cx="8208912" cy="5078313"/>
          </a:xfrm>
          <a:prstGeom prst="rect">
            <a:avLst/>
          </a:prstGeom>
        </p:spPr>
        <p:txBody>
          <a:bodyPr wrap="square">
            <a:spAutoFit/>
          </a:bodyPr>
          <a:lstStyle/>
          <a:p>
            <a:r>
              <a:rPr lang="cs-CZ" sz="3600" dirty="0"/>
              <a:t>Ti, co přežili první zasažení plynem, měli nenávratně poškozené plíce, neurologické symptomy zahrnující bolesti hlavy, poruchy rovnováhy, deprese, únavu, vyčerpání, podrážděnost. Dalšími poruchami bylo poškození trávicí trubice, pohybového aparátu, rozmnožovacího a imunitního systému. Těhotným ženám byl umožněn potrat, jiným se narodily postižené děti.</a:t>
            </a:r>
          </a:p>
        </p:txBody>
      </p:sp>
    </p:spTree>
    <p:extLst>
      <p:ext uri="{BB962C8B-B14F-4D97-AF65-F5344CB8AC3E}">
        <p14:creationId xmlns:p14="http://schemas.microsoft.com/office/powerpoint/2010/main" xmlns="" val="210233061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65092" y="1700808"/>
            <a:ext cx="7620000" cy="5076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Nadpis 1"/>
          <p:cNvSpPr>
            <a:spLocks noGrp="1"/>
          </p:cNvSpPr>
          <p:nvPr>
            <p:ph type="title"/>
          </p:nvPr>
        </p:nvSpPr>
        <p:spPr/>
        <p:txBody>
          <a:bodyPr/>
          <a:lstStyle/>
          <a:p>
            <a:r>
              <a:rPr lang="cs-CZ" b="1" dirty="0" smtClean="0">
                <a:solidFill>
                  <a:schemeClr val="bg2">
                    <a:lumMod val="50000"/>
                  </a:schemeClr>
                </a:solidFill>
              </a:rPr>
              <a:t>Památník obětem katastrofy</a:t>
            </a:r>
            <a:endParaRPr lang="cs-CZ" b="1" dirty="0">
              <a:solidFill>
                <a:schemeClr val="bg2">
                  <a:lumMod val="50000"/>
                </a:schemeClr>
              </a:solidFill>
            </a:endParaRPr>
          </a:p>
        </p:txBody>
      </p:sp>
    </p:spTree>
    <p:extLst>
      <p:ext uri="{BB962C8B-B14F-4D97-AF65-F5344CB8AC3E}">
        <p14:creationId xmlns:p14="http://schemas.microsoft.com/office/powerpoint/2010/main" xmlns="" val="14863602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395536" y="188640"/>
            <a:ext cx="8423207" cy="6494085"/>
          </a:xfrm>
          <a:prstGeom prst="rect">
            <a:avLst/>
          </a:prstGeom>
        </p:spPr>
        <p:txBody>
          <a:bodyPr wrap="square">
            <a:spAutoFit/>
          </a:bodyPr>
          <a:lstStyle/>
          <a:p>
            <a:pPr algn="ctr"/>
            <a:r>
              <a:rPr lang="cs-CZ" sz="3200" b="1" dirty="0"/>
              <a:t>Společnost Union </a:t>
            </a:r>
            <a:r>
              <a:rPr lang="cs-CZ" sz="3200" b="1" dirty="0" err="1"/>
              <a:t>Carbide</a:t>
            </a:r>
            <a:r>
              <a:rPr lang="cs-CZ" sz="3200" b="1" dirty="0"/>
              <a:t> odmítla požadavek na odškodnění obětí ve výši 220 miliónů dolarů. Vyšetřování ovšem odhalilo trestuhodné zanedbání bezpečnosti provozu; tyto organizace později zažalovaly společnost Union </a:t>
            </a:r>
            <a:r>
              <a:rPr lang="cs-CZ" sz="3200" b="1" dirty="0" err="1"/>
              <a:t>Carbide</a:t>
            </a:r>
            <a:r>
              <a:rPr lang="cs-CZ" sz="3200" b="1" dirty="0"/>
              <a:t> a žádaly náhradu 20 miliard dolarů pro poškozené</a:t>
            </a:r>
            <a:r>
              <a:rPr lang="cs-CZ" sz="3200" b="1" dirty="0" smtClean="0"/>
              <a:t>. </a:t>
            </a:r>
            <a:r>
              <a:rPr lang="cs-CZ" sz="3200" b="1" dirty="0"/>
              <a:t>Po pěti letech soudních tahanic se rozhodla indická vláda přistoupit na mimosoudní vyrovnání ve výši 470 miliónů dolarů. Výplata odškodného na osobu dosáhla okolo 270 až 530 dolarů (ve většině případů částka nestačila ani na uhrazení lékařské péče za pět let od katastrofy).</a:t>
            </a:r>
          </a:p>
        </p:txBody>
      </p:sp>
    </p:spTree>
    <p:extLst>
      <p:ext uri="{BB962C8B-B14F-4D97-AF65-F5344CB8AC3E}">
        <p14:creationId xmlns:p14="http://schemas.microsoft.com/office/powerpoint/2010/main" xmlns="" val="89487831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6131" y="332656"/>
            <a:ext cx="8686800" cy="1143000"/>
          </a:xfrm>
        </p:spPr>
        <p:txBody>
          <a:bodyPr>
            <a:normAutofit fontScale="90000"/>
          </a:bodyPr>
          <a:lstStyle/>
          <a:p>
            <a:r>
              <a:rPr lang="cs-CZ" b="1" dirty="0" smtClean="0">
                <a:solidFill>
                  <a:schemeClr val="bg2">
                    <a:lumMod val="50000"/>
                  </a:schemeClr>
                </a:solidFill>
              </a:rPr>
              <a:t>Opuštěná část chemičky Union </a:t>
            </a:r>
            <a:r>
              <a:rPr lang="cs-CZ" b="1" dirty="0" err="1" smtClean="0">
                <a:solidFill>
                  <a:schemeClr val="bg2">
                    <a:lumMod val="50000"/>
                  </a:schemeClr>
                </a:solidFill>
              </a:rPr>
              <a:t>Carbide</a:t>
            </a:r>
            <a:endParaRPr lang="cs-CZ" b="1" dirty="0">
              <a:solidFill>
                <a:schemeClr val="bg2">
                  <a:lumMod val="50000"/>
                </a:schemeClr>
              </a:solidFill>
            </a:endParaRPr>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89531" y="1556792"/>
            <a:ext cx="7620000" cy="5076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5040867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244205" y="332656"/>
            <a:ext cx="8640960" cy="6124754"/>
          </a:xfrm>
          <a:prstGeom prst="rect">
            <a:avLst/>
          </a:prstGeom>
        </p:spPr>
        <p:txBody>
          <a:bodyPr wrap="square">
            <a:spAutoFit/>
          </a:bodyPr>
          <a:lstStyle/>
          <a:p>
            <a:pPr algn="ctr"/>
            <a:r>
              <a:rPr lang="cs-CZ" sz="2800" b="1" dirty="0"/>
              <a:t>Chemička ihned po havárii ukončila svůj provoz. Tovární komplex byl zanechán v dezolátním stavu, zamořený jedovatými látkami, které se pomalu uvolňují do okolí respektive do spodní vody. V roce 1999 navštívili tovární oblast experti Greenpeace. Jejich zpráva uvádí, že celý komplex je kontaminován pesticidy, těžkými kovy a chlorovanými chemikáliemi (nalezena rtuť, olovo, nikl, měď, hexachlorcyklohexan a další). Některé měřené hodnoty přesahují až milionkrát doporučené hodnoty Světové zdravotnické organizace.</a:t>
            </a:r>
          </a:p>
          <a:p>
            <a:pPr algn="ctr"/>
            <a:endParaRPr lang="cs-CZ" sz="2800" b="1" dirty="0"/>
          </a:p>
          <a:p>
            <a:pPr algn="ctr"/>
            <a:r>
              <a:rPr lang="cs-CZ" sz="2800" b="1" dirty="0"/>
              <a:t>Přibližně 20,000 lidí žijících v okolí chemičky je bez přístupu k pitné vodě, což má za následek vystavení již druhé generace obyvatel v řadě účinku toxických látek.</a:t>
            </a:r>
          </a:p>
        </p:txBody>
      </p:sp>
    </p:spTree>
    <p:extLst>
      <p:ext uri="{BB962C8B-B14F-4D97-AF65-F5344CB8AC3E}">
        <p14:creationId xmlns:p14="http://schemas.microsoft.com/office/powerpoint/2010/main" xmlns="" val="371966535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476672"/>
            <a:ext cx="7920000" cy="594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44903628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24052"/>
            <a:ext cx="4911034" cy="356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Nadpis 1"/>
          <p:cNvSpPr>
            <a:spLocks noGrp="1"/>
          </p:cNvSpPr>
          <p:nvPr>
            <p:ph type="title"/>
          </p:nvPr>
        </p:nvSpPr>
        <p:spPr/>
        <p:txBody>
          <a:bodyPr/>
          <a:lstStyle/>
          <a:p>
            <a:r>
              <a:rPr lang="cs-CZ" dirty="0" smtClean="0"/>
              <a:t>                                 Oběti tragédie</a:t>
            </a:r>
            <a:endParaRPr lang="cs-CZ"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843808" y="1556792"/>
            <a:ext cx="3705876" cy="252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2"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79512" y="4132205"/>
            <a:ext cx="3702852" cy="259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3"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940152" y="3129704"/>
            <a:ext cx="2947012" cy="3528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03083817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bg2">
                    <a:lumMod val="50000"/>
                  </a:schemeClr>
                </a:solidFill>
              </a:rPr>
              <a:t>Svědectví oběti</a:t>
            </a:r>
            <a:endParaRPr lang="cs-CZ" b="1" dirty="0">
              <a:solidFill>
                <a:schemeClr val="bg2">
                  <a:lumMod val="50000"/>
                </a:schemeClr>
              </a:solidFill>
            </a:endParaRPr>
          </a:p>
        </p:txBody>
      </p:sp>
      <p:sp>
        <p:nvSpPr>
          <p:cNvPr id="3" name="Obdélník 2"/>
          <p:cNvSpPr/>
          <p:nvPr/>
        </p:nvSpPr>
        <p:spPr>
          <a:xfrm>
            <a:off x="539552" y="1215868"/>
            <a:ext cx="8010128" cy="5262979"/>
          </a:xfrm>
          <a:prstGeom prst="rect">
            <a:avLst/>
          </a:prstGeom>
        </p:spPr>
        <p:txBody>
          <a:bodyPr wrap="square">
            <a:spAutoFit/>
          </a:bodyPr>
          <a:lstStyle/>
          <a:p>
            <a:pPr algn="ctr"/>
            <a:r>
              <a:rPr lang="cs-CZ" sz="2400" b="1" dirty="0" err="1" smtClean="0"/>
              <a:t>Kahkashan</a:t>
            </a:r>
            <a:r>
              <a:rPr lang="cs-CZ" sz="2400" b="1" dirty="0" smtClean="0"/>
              <a:t> </a:t>
            </a:r>
            <a:r>
              <a:rPr lang="cs-CZ" sz="2400" b="1" dirty="0"/>
              <a:t>žije v </a:t>
            </a:r>
            <a:r>
              <a:rPr lang="cs-CZ" sz="2400" b="1" dirty="0" err="1"/>
              <a:t>Shobharam</a:t>
            </a:r>
            <a:r>
              <a:rPr lang="cs-CZ" sz="2400" b="1" dirty="0"/>
              <a:t> </a:t>
            </a:r>
            <a:r>
              <a:rPr lang="cs-CZ" sz="2400" b="1" dirty="0" err="1"/>
              <a:t>Ki</a:t>
            </a:r>
            <a:r>
              <a:rPr lang="cs-CZ" sz="2400" b="1" dirty="0"/>
              <a:t> </a:t>
            </a:r>
            <a:r>
              <a:rPr lang="cs-CZ" sz="2400" b="1" dirty="0" err="1"/>
              <a:t>Bawdi</a:t>
            </a:r>
            <a:r>
              <a:rPr lang="cs-CZ" sz="2400" b="1" dirty="0"/>
              <a:t>. V době havárie jí bylo 6 let:</a:t>
            </a:r>
          </a:p>
          <a:p>
            <a:pPr algn="ctr"/>
            <a:endParaRPr lang="cs-CZ" sz="2400" b="1" dirty="0"/>
          </a:p>
          <a:p>
            <a:pPr algn="ctr"/>
            <a:r>
              <a:rPr lang="cs-CZ" sz="2400" b="1" dirty="0"/>
              <a:t>"Oči mě pořád hodně pálí a špatně vidím. Na prsou mě pořád bolí a pálí. Někdy si myslím, že je lepší zemřít, než žít celou dobu s takovými bolestmi. Když už byla bolest nesnesitelná, maminka nahřála cihlu a přikládala mi ji na záda. Spolu s lehkou masáží to na chvíli bolest utišilo. Pak mě máma odvezla do nemocnice. Každý den jsem dostávala injekce a užívala plnou hrst léků. Dokud jsem užívala všechny ty léky, bolest byla snesitelná. Když jsem léky přestala brát, bolest se vrátila. Pak mi jedna z mých tet řekla o klinice </a:t>
            </a:r>
            <a:r>
              <a:rPr lang="cs-CZ" sz="2400" b="1" dirty="0" err="1"/>
              <a:t>Sambhavna</a:t>
            </a:r>
            <a:r>
              <a:rPr lang="cs-CZ" sz="2400" b="1" dirty="0"/>
              <a:t>. Lékař na této klinice mi doporučil chodit na masážní léčbu. Stále ještě docházím na masáže a většina bolestí ustala."</a:t>
            </a:r>
          </a:p>
        </p:txBody>
      </p:sp>
    </p:spTree>
    <p:extLst>
      <p:ext uri="{BB962C8B-B14F-4D97-AF65-F5344CB8AC3E}">
        <p14:creationId xmlns:p14="http://schemas.microsoft.com/office/powerpoint/2010/main" xmlns="" val="80332214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05" y="373119"/>
            <a:ext cx="9126000" cy="608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78312139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bg2">
                    <a:lumMod val="50000"/>
                  </a:schemeClr>
                </a:solidFill>
              </a:rPr>
              <a:t>SOUD</a:t>
            </a:r>
            <a:endParaRPr lang="cs-CZ" b="1" dirty="0">
              <a:solidFill>
                <a:schemeClr val="bg2">
                  <a:lumMod val="50000"/>
                </a:schemeClr>
              </a:solidFill>
            </a:endParaRPr>
          </a:p>
        </p:txBody>
      </p:sp>
      <p:sp>
        <p:nvSpPr>
          <p:cNvPr id="3" name="Obdélník 2"/>
          <p:cNvSpPr/>
          <p:nvPr/>
        </p:nvSpPr>
        <p:spPr>
          <a:xfrm>
            <a:off x="324597" y="1268760"/>
            <a:ext cx="8496944" cy="5262979"/>
          </a:xfrm>
          <a:prstGeom prst="rect">
            <a:avLst/>
          </a:prstGeom>
        </p:spPr>
        <p:txBody>
          <a:bodyPr wrap="square">
            <a:spAutoFit/>
          </a:bodyPr>
          <a:lstStyle/>
          <a:p>
            <a:pPr algn="ctr"/>
            <a:r>
              <a:rPr lang="cs-CZ" sz="2400" b="1" dirty="0"/>
              <a:t>Indický soud shledal 7. června 2010 vinnými z podílu na katastrofě sedm manažerů společnosti Union </a:t>
            </a:r>
            <a:r>
              <a:rPr lang="cs-CZ" sz="2400" b="1" dirty="0" err="1"/>
              <a:t>Carbide</a:t>
            </a:r>
            <a:r>
              <a:rPr lang="cs-CZ" sz="2400" b="1" dirty="0" smtClean="0"/>
              <a:t>. </a:t>
            </a:r>
            <a:r>
              <a:rPr lang="cs-CZ" sz="2400" b="1" dirty="0"/>
              <a:t>Nejvýše postaveným z nich byl </a:t>
            </a:r>
            <a:r>
              <a:rPr lang="cs-CZ" sz="2400" b="1" dirty="0" err="1"/>
              <a:t>Kešub</a:t>
            </a:r>
            <a:r>
              <a:rPr lang="cs-CZ" sz="2400" b="1" dirty="0"/>
              <a:t> </a:t>
            </a:r>
            <a:r>
              <a:rPr lang="cs-CZ" sz="2400" b="1" dirty="0" err="1"/>
              <a:t>Mahíndra</a:t>
            </a:r>
            <a:r>
              <a:rPr lang="cs-CZ" sz="2400" b="1" dirty="0"/>
              <a:t>, který byl v době havárie předsedou Union </a:t>
            </a:r>
            <a:r>
              <a:rPr lang="cs-CZ" sz="2400" b="1" dirty="0" err="1"/>
              <a:t>Carbide</a:t>
            </a:r>
            <a:r>
              <a:rPr lang="cs-CZ" sz="2400" b="1" dirty="0"/>
              <a:t> India Ltd., dceřiné společnosti americké firmy Union </a:t>
            </a:r>
            <a:r>
              <a:rPr lang="cs-CZ" sz="2400" b="1" dirty="0" err="1"/>
              <a:t>Carbide</a:t>
            </a:r>
            <a:r>
              <a:rPr lang="cs-CZ" sz="2400" b="1" dirty="0"/>
              <a:t>, a v době soudu manažerem přední indické firmy na výrobu traktorů a zemědělských strojů </a:t>
            </a:r>
            <a:r>
              <a:rPr lang="cs-CZ" sz="2400" b="1" dirty="0" err="1"/>
              <a:t>Mahindra</a:t>
            </a:r>
            <a:r>
              <a:rPr lang="cs-CZ" sz="2400" b="1" dirty="0"/>
              <a:t> &amp; </a:t>
            </a:r>
            <a:r>
              <a:rPr lang="cs-CZ" sz="2400" b="1" dirty="0" err="1"/>
              <a:t>Mahindra</a:t>
            </a:r>
            <a:r>
              <a:rPr lang="cs-CZ" sz="2400" b="1" dirty="0" smtClean="0"/>
              <a:t>. </a:t>
            </a:r>
            <a:r>
              <a:rPr lang="cs-CZ" sz="2400" b="1" dirty="0"/>
              <a:t>Případ se táhne přes 20 let; v roce 1987 indická Centrální kancelář pro vyšetřování obvinila 9 osob „ze zabití nerovnajícího se vraždě“, za což mohli být odsouzeni až na 10 let vězení. V roce 1996 ale indický nejvyšší soud snížil obvinění na „způsobení smrti z nedbalosti“ s maximální sazbou do dvou let odnětí svobody. Během procesu jeden ze souzených zemřel a Američan </a:t>
            </a:r>
            <a:r>
              <a:rPr lang="cs-CZ" sz="2400" b="1" dirty="0" err="1"/>
              <a:t>Warren</a:t>
            </a:r>
            <a:r>
              <a:rPr lang="cs-CZ" sz="2400" b="1" dirty="0"/>
              <a:t> Anderson, který by v době havárie ředitel koncernu Union </a:t>
            </a:r>
            <a:r>
              <a:rPr lang="cs-CZ" sz="2400" b="1" dirty="0" err="1"/>
              <a:t>Carbide</a:t>
            </a:r>
            <a:r>
              <a:rPr lang="cs-CZ" sz="2400" b="1" dirty="0"/>
              <a:t>, se odmítl k soudu dostavit.</a:t>
            </a:r>
          </a:p>
        </p:txBody>
      </p:sp>
    </p:spTree>
    <p:extLst>
      <p:ext uri="{BB962C8B-B14F-4D97-AF65-F5344CB8AC3E}">
        <p14:creationId xmlns:p14="http://schemas.microsoft.com/office/powerpoint/2010/main" xmlns="" val="425829063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1600" dirty="0"/>
              <a:t>http://cs.wikipedia.org/wiki/Bh%C3%B3p%C3%A1lsk%C3%A1_katastrofa#Po_hav.C3.A1rii</a:t>
            </a:r>
            <a:endParaRPr lang="cs-CZ" sz="1600" dirty="0" smtClean="0"/>
          </a:p>
          <a:p>
            <a:r>
              <a:rPr lang="cs-CZ" sz="1400" dirty="0" smtClean="0">
                <a:hlinkClick r:id="rId2"/>
              </a:rPr>
              <a:t>http</a:t>
            </a:r>
            <a:r>
              <a:rPr lang="cs-CZ" sz="1400" dirty="0">
                <a:hlinkClick r:id="rId2"/>
              </a:rPr>
              <a:t>://</a:t>
            </a:r>
            <a:r>
              <a:rPr lang="cs-CZ" sz="1400" dirty="0" smtClean="0">
                <a:hlinkClick r:id="rId2"/>
              </a:rPr>
              <a:t>old.greenpeace.cz/bhopal/obeti.html</a:t>
            </a:r>
            <a:endParaRPr lang="cs-CZ" sz="1400" dirty="0" smtClean="0"/>
          </a:p>
          <a:p>
            <a:r>
              <a:rPr lang="cs-CZ" sz="1400" dirty="0"/>
              <a:t>http://www.google.cz/imgres?q=bhopal+tragedies&amp;um=1&amp;hl=cs&amp;sa=N&amp;biw=1366&amp;bih=573&amp;tbm=isch&amp;tbnid=9wtpOnc6hBxsFM:&amp;imgrefurl=http://current.com/community/91571932_bhopals-women-still-bear-scars-of-gas-hell.htm&amp;docid=dhZ2Im9mVDs6aM&amp;imgurl=http://www.photofest.org/2002/images/bigpix/moxon.jpg&amp;w=350&amp;h=419&amp;ei=UCy4TsCHJo6YhQfB8fWWBA&amp;zoom=1&amp;iact=rc&amp;dur=469&amp;sig=117087871800149175882&amp;page=7&amp;tbnh=171&amp;tbnw=143&amp;start=80&amp;ndsp=10&amp;ved=1t:429,r:6,s:80&amp;tx=44&amp;ty=44</a:t>
            </a:r>
          </a:p>
        </p:txBody>
      </p:sp>
    </p:spTree>
    <p:extLst>
      <p:ext uri="{BB962C8B-B14F-4D97-AF65-F5344CB8AC3E}">
        <p14:creationId xmlns:p14="http://schemas.microsoft.com/office/powerpoint/2010/main" xmlns="" val="20699237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TotalTime>
  <Words>1014</Words>
  <Application>Microsoft Office PowerPoint</Application>
  <PresentationFormat>Předvádění na obrazovce (4:3)</PresentationFormat>
  <Paragraphs>46</Paragraphs>
  <Slides>27</Slides>
  <Notes>0</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Motiv systému Office</vt:lpstr>
      <vt:lpstr>Šablona 32</vt:lpstr>
      <vt:lpstr>Chemie jako hrozba</vt:lpstr>
      <vt:lpstr>Snímek 3</vt:lpstr>
      <vt:lpstr>Snímek 4</vt:lpstr>
      <vt:lpstr>Chemická továrna firmy Union Carbide, Bhópál, Indie,  noc z 2. na 3.12. 1984</vt:lpstr>
      <vt:lpstr>Snímek 6</vt:lpstr>
      <vt:lpstr>Když mrak zahalil město, lidé oslepení jedovatým plynem se vypotáceli ze svých domů ven a hledali pomoc na ulici. Tváře měli nafouklé a zdeformované puchýři. Mnozí zemřeli přímo v postelích. Toxické plyny lidem spálily tkáně očí a plic.</vt:lpstr>
      <vt:lpstr>Snímek 8</vt:lpstr>
      <vt:lpstr>Snímek 9</vt:lpstr>
      <vt:lpstr>Snímek 10</vt:lpstr>
      <vt:lpstr>Snímek 11</vt:lpstr>
      <vt:lpstr>Snímek 12</vt:lpstr>
      <vt:lpstr>Snímek 13</vt:lpstr>
      <vt:lpstr>Snímek 14</vt:lpstr>
      <vt:lpstr>Snímek 15</vt:lpstr>
      <vt:lpstr>Snímek 16</vt:lpstr>
      <vt:lpstr>Snímek 17</vt:lpstr>
      <vt:lpstr>Památník obětem katastrofy</vt:lpstr>
      <vt:lpstr>Snímek 19</vt:lpstr>
      <vt:lpstr>Opuštěná část chemičky Union Carbide</vt:lpstr>
      <vt:lpstr>Snímek 21</vt:lpstr>
      <vt:lpstr>Snímek 22</vt:lpstr>
      <vt:lpstr>                                 Oběti tragédie</vt:lpstr>
      <vt:lpstr>Svědectví oběti</vt:lpstr>
      <vt:lpstr>Snímek 25</vt:lpstr>
      <vt:lpstr>SOUD</vt:lpstr>
      <vt:lpstr>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Admin</dc:creator>
  <cp:lastModifiedBy>expert</cp:lastModifiedBy>
  <cp:revision>52</cp:revision>
  <dcterms:created xsi:type="dcterms:W3CDTF">2011-11-07T17:59:02Z</dcterms:created>
  <dcterms:modified xsi:type="dcterms:W3CDTF">2012-03-15T07:56:34Z</dcterms:modified>
</cp:coreProperties>
</file>