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728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052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129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804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766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212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450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206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84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166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0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BF5954-5F0B-455C-8BC3-FE4812A791B4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C4FB6-0085-4763-BE66-060443CF9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760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asciola_hepatica_(Linnaeus,_1758)_2013_000.jpg" TargetMode="External"/><Relationship Id="rId3" Type="http://schemas.openxmlformats.org/officeDocument/2006/relationships/hyperlink" Target="http://commons.wikimedia.org/wiki/File:Flatworm_Nick_Hobgood.jpg" TargetMode="External"/><Relationship Id="rId7" Type="http://schemas.openxmlformats.org/officeDocument/2006/relationships/hyperlink" Target="http://commons.wikimedia.org/wiki/File:Taenia_LifeCycle.gif" TargetMode="External"/><Relationship Id="rId2" Type="http://schemas.openxmlformats.org/officeDocument/2006/relationships/hyperlink" Target="http://cs.wikipedia.org/wiki/Soubor:Pseudoceros_dimidiatu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opf_bewaffneter_Bandwurm-drawing.jpg" TargetMode="External"/><Relationship Id="rId5" Type="http://schemas.openxmlformats.org/officeDocument/2006/relationships/hyperlink" Target="http://cs.wikipedia.org/wiki/Soubor:Taenia_saginata_adult_5260_lores.jpg" TargetMode="External"/><Relationship Id="rId4" Type="http://schemas.openxmlformats.org/officeDocument/2006/relationships/hyperlink" Target="http://cs.wikipedia.org/wiki/Soubor:Dendrocoelum_lacte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377347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VY_32_INOVACE_01_03C_Ploštěnci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  <a:endParaRPr lang="cs-CZ" sz="1800" b="0" i="0" u="none" strike="noStrike" dirty="0" smtClean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30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231421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ploštěnců.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anatomii ploštěnců, dokáže popsat jejich životní prostředí,</a:t>
            </a:r>
          </a:p>
          <a:p>
            <a:r>
              <a:rPr lang="cs-CZ" dirty="0" smtClean="0"/>
              <a:t>charakterizuje jednotlivé tělní soustavy. Bude znát základní zástupce ploštěnců a jejich</a:t>
            </a:r>
          </a:p>
          <a:p>
            <a:r>
              <a:rPr lang="cs-CZ" dirty="0" smtClean="0"/>
              <a:t>význam pro člověka.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14. </a:t>
            </a:r>
            <a:r>
              <a:rPr lang="cs-CZ" dirty="0" smtClean="0"/>
              <a:t>1. 2013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15. 1. 2013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15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seudoceros dimidia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44016"/>
            <a:ext cx="9178925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8769" y="247201"/>
            <a:ext cx="2715039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Ploštěnci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6444044"/>
            <a:ext cx="74334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676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597" y="116632"/>
            <a:ext cx="3287054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507" y="980728"/>
            <a:ext cx="4213654" cy="430887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err="1" smtClean="0"/>
              <a:t>prvoústí</a:t>
            </a:r>
            <a:r>
              <a:rPr lang="cs-CZ" sz="3200" dirty="0" smtClean="0"/>
              <a:t> živočichové</a:t>
            </a:r>
          </a:p>
          <a:p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u="sng" dirty="0" smtClean="0"/>
              <a:t>Obývají: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moře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sladké vody</a:t>
            </a:r>
            <a:endParaRPr lang="cs-CZ" sz="3200" dirty="0"/>
          </a:p>
          <a:p>
            <a:r>
              <a:rPr lang="cs-CZ" sz="3200" dirty="0" smtClean="0"/>
              <a:t>	 souš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vnitřní orgány 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živočichů (paraziti)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2050" name="Picture 2" descr="File:Flatworm Nick Hobgoo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213" y="531836"/>
            <a:ext cx="44862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78213" y="6276864"/>
            <a:ext cx="74334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49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597" y="116632"/>
            <a:ext cx="2467855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Stavba těla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05917"/>
            <a:ext cx="8882892" cy="5601533"/>
          </a:xfrm>
          <a:prstGeom prst="rect">
            <a:avLst/>
          </a:prstGeom>
          <a:solidFill>
            <a:srgbClr val="92D050">
              <a:alpha val="82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Velikost těla:</a:t>
            </a:r>
            <a:r>
              <a:rPr lang="cs-CZ" sz="2800" dirty="0" smtClean="0"/>
              <a:t> 0,15 mm až 20 m</a:t>
            </a:r>
          </a:p>
          <a:p>
            <a:endParaRPr lang="cs-CZ" sz="2800" dirty="0"/>
          </a:p>
          <a:p>
            <a:r>
              <a:rPr lang="cs-CZ" sz="2800" u="sng" dirty="0" smtClean="0"/>
              <a:t>Rozmnožovací soustava: </a:t>
            </a:r>
            <a:r>
              <a:rPr lang="cs-CZ" sz="2800" dirty="0" smtClean="0"/>
              <a:t>většinou hermafrodité </a:t>
            </a:r>
            <a:r>
              <a:rPr lang="cs-CZ" sz="2200" dirty="0" smtClean="0"/>
              <a:t>(vývoj nepřímý)</a:t>
            </a:r>
          </a:p>
          <a:p>
            <a:endParaRPr lang="cs-CZ" sz="2200" dirty="0" smtClean="0"/>
          </a:p>
          <a:p>
            <a:r>
              <a:rPr lang="cs-CZ" sz="2800" u="sng" dirty="0" smtClean="0"/>
              <a:t>Trávicí soustava:</a:t>
            </a:r>
            <a:r>
              <a:rPr lang="cs-CZ" sz="2800" dirty="0" smtClean="0"/>
              <a:t> slepě zakončená </a:t>
            </a:r>
          </a:p>
          <a:p>
            <a:endParaRPr lang="cs-CZ" sz="2800" dirty="0"/>
          </a:p>
          <a:p>
            <a:r>
              <a:rPr lang="cs-CZ" sz="2800" u="sng" dirty="0" smtClean="0"/>
              <a:t>Cévní soustava:</a:t>
            </a:r>
            <a:r>
              <a:rPr lang="cs-CZ" sz="2800" dirty="0" smtClean="0"/>
              <a:t> není vyvinutá</a:t>
            </a:r>
          </a:p>
          <a:p>
            <a:endParaRPr lang="cs-CZ" sz="2800" dirty="0"/>
          </a:p>
          <a:p>
            <a:r>
              <a:rPr lang="cs-CZ" sz="2800" u="sng" dirty="0" smtClean="0"/>
              <a:t>Dýchací soustava:</a:t>
            </a:r>
            <a:r>
              <a:rPr lang="cs-CZ" sz="2800" dirty="0" smtClean="0"/>
              <a:t> není vyvinutá </a:t>
            </a:r>
            <a:r>
              <a:rPr lang="cs-CZ" sz="2400" dirty="0" smtClean="0"/>
              <a:t>(celým povrchem těla)</a:t>
            </a:r>
          </a:p>
          <a:p>
            <a:endParaRPr lang="cs-CZ" sz="2800" dirty="0"/>
          </a:p>
          <a:p>
            <a:r>
              <a:rPr lang="cs-CZ" sz="2800" u="sng" dirty="0" smtClean="0"/>
              <a:t>Vylučovací soustava:</a:t>
            </a:r>
            <a:r>
              <a:rPr lang="cs-CZ" sz="2800" dirty="0" smtClean="0"/>
              <a:t> </a:t>
            </a:r>
            <a:r>
              <a:rPr lang="cs-CZ" sz="2800" dirty="0" err="1" smtClean="0"/>
              <a:t>protonefridie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u="sng" dirty="0" smtClean="0"/>
              <a:t>Nervová soustava:</a:t>
            </a:r>
            <a:r>
              <a:rPr lang="cs-CZ" sz="2800" dirty="0" smtClean="0"/>
              <a:t> mozková uzlina </a:t>
            </a:r>
          </a:p>
        </p:txBody>
      </p:sp>
    </p:spTree>
    <p:extLst>
      <p:ext uri="{BB962C8B-B14F-4D97-AF65-F5344CB8AC3E}">
        <p14:creationId xmlns:p14="http://schemas.microsoft.com/office/powerpoint/2010/main" val="341802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9225" y="766762"/>
            <a:ext cx="6305550" cy="532447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34452" y="6080017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136" y="262389"/>
            <a:ext cx="4701736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Rozlišené tělo ploštěnek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5076056" y="4437112"/>
            <a:ext cx="1728192" cy="168355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07174" y="3852337"/>
            <a:ext cx="221329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hlavová část</a:t>
            </a:r>
            <a:endParaRPr lang="cs-CZ" sz="3200" dirty="0"/>
          </a:p>
        </p:txBody>
      </p:sp>
      <p:sp>
        <p:nvSpPr>
          <p:cNvPr id="7" name="Šipka doprava 6"/>
          <p:cNvSpPr/>
          <p:nvPr/>
        </p:nvSpPr>
        <p:spPr>
          <a:xfrm rot="10106750">
            <a:off x="2883528" y="1656575"/>
            <a:ext cx="1773671" cy="57606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865872" y="1192395"/>
            <a:ext cx="181774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zadní část</a:t>
            </a:r>
            <a:endParaRPr lang="cs-CZ" sz="3200" dirty="0"/>
          </a:p>
        </p:txBody>
      </p:sp>
      <p:sp>
        <p:nvSpPr>
          <p:cNvPr id="9" name="Šipka doprava 8"/>
          <p:cNvSpPr/>
          <p:nvPr/>
        </p:nvSpPr>
        <p:spPr>
          <a:xfrm rot="2214674">
            <a:off x="2758676" y="5189972"/>
            <a:ext cx="2804951" cy="892401"/>
          </a:xfrm>
          <a:prstGeom prst="rightArrow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07504" y="6156593"/>
            <a:ext cx="411529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pohyb za potravou (lov)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7815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340768"/>
            <a:ext cx="6305550" cy="532447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4136" y="262389"/>
            <a:ext cx="4192558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Ploštěnka mléčná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6132721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913" y="1196752"/>
            <a:ext cx="4774127" cy="5262979"/>
          </a:xfrm>
          <a:prstGeom prst="rect">
            <a:avLst/>
          </a:prstGeom>
          <a:solidFill>
            <a:srgbClr val="92D050">
              <a:alpha val="35000"/>
            </a:srgbClr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cca 1 cm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otrava:</a:t>
            </a:r>
          </a:p>
          <a:p>
            <a:r>
              <a:rPr lang="cs-CZ" sz="2800" dirty="0" smtClean="0"/>
              <a:t>     	drobné organismy</a:t>
            </a:r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elká regenerační schopnost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žije v potocích 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dýchá celým povrchem těla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hermafrodit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7031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136" y="262389"/>
            <a:ext cx="51248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Tasemnice bezbranná</a:t>
            </a:r>
            <a:endParaRPr lang="cs-CZ" sz="4400" dirty="0"/>
          </a:p>
        </p:txBody>
      </p:sp>
      <p:pic>
        <p:nvPicPr>
          <p:cNvPr id="3074" name="Picture 2" descr="Soubor:Taenia saginata adult 5260 lor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87858"/>
            <a:ext cx="4507260" cy="342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35915" y="6440293"/>
            <a:ext cx="7433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3076" name="Picture 4" descr="Soubor:Kopf bewaffneter Bandwurm-draw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36" y="1196752"/>
            <a:ext cx="4767904" cy="275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7504" y="3994101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4421430"/>
            <a:ext cx="4375172" cy="181588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parazit 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onečný hostitel je člověk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mezihostitel: skot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ž</a:t>
            </a:r>
            <a:r>
              <a:rPr lang="cs-CZ" sz="2800" dirty="0" smtClean="0"/>
              <a:t>ije v tenkém střevě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86276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upload.wikimedia.org/wikipedia/commons/2/25/Taenia_LifeCycl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8315184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148064" y="4797152"/>
            <a:ext cx="612668" cy="76944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1.</a:t>
            </a:r>
            <a:endParaRPr lang="cs-CZ" sz="4400" dirty="0"/>
          </a:p>
        </p:txBody>
      </p:sp>
      <p:pic>
        <p:nvPicPr>
          <p:cNvPr id="7170" name="Picture 2" descr="http://upload.wikimedia.org/wikipedia/commons/2/25/Taenia_LifeCycl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88" y="188640"/>
            <a:ext cx="8315184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136" y="262389"/>
            <a:ext cx="750628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životní cyklus tasemnice bezbranné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13800" y="4797152"/>
            <a:ext cx="612668" cy="76944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1.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97144" y="3052117"/>
            <a:ext cx="4257897" cy="138499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trávicího ústrojí  vycházejí </a:t>
            </a:r>
          </a:p>
          <a:p>
            <a:r>
              <a:rPr lang="cs-CZ" sz="2800" dirty="0" smtClean="0"/>
              <a:t>zralé články s oplodněnými </a:t>
            </a:r>
          </a:p>
          <a:p>
            <a:r>
              <a:rPr lang="cs-CZ" sz="2800" dirty="0" smtClean="0"/>
              <a:t>vajíčky.</a:t>
            </a:r>
            <a:r>
              <a:rPr lang="cs-CZ" sz="2800" dirty="0"/>
              <a:t>	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4780309"/>
            <a:ext cx="3712811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Mezihostitel (skot) se</a:t>
            </a:r>
          </a:p>
          <a:p>
            <a:r>
              <a:rPr lang="cs-CZ" sz="2800" dirty="0" smtClean="0"/>
              <a:t>nakazí pozřením vajíček.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6924" y="4747791"/>
            <a:ext cx="612668" cy="76944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2.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47621" y="1805334"/>
            <a:ext cx="3935693" cy="138499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Larva se uvolní z vajíčka a</a:t>
            </a:r>
          </a:p>
          <a:p>
            <a:r>
              <a:rPr lang="cs-CZ" sz="2800" dirty="0"/>
              <a:t>u</a:t>
            </a:r>
            <a:r>
              <a:rPr lang="cs-CZ" sz="2800" dirty="0" smtClean="0"/>
              <a:t>sadí se ve svalovině, kde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ytvoří </a:t>
            </a:r>
            <a:r>
              <a:rPr lang="cs-CZ" sz="2800" b="1" u="sng" dirty="0" smtClean="0"/>
              <a:t>boubel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0897" y="1772816"/>
            <a:ext cx="612668" cy="76944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3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6116" y="1052736"/>
            <a:ext cx="4631524" cy="138499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Konečný hostitel (člověk) se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akazí pozřením tepelně </a:t>
            </a:r>
          </a:p>
          <a:p>
            <a:r>
              <a:rPr lang="cs-CZ" sz="2800" dirty="0" smtClean="0"/>
              <a:t>neupraveného hovězího masa.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2564904"/>
            <a:ext cx="612668" cy="76944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4.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6689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4" grpId="0" animBg="1"/>
      <p:bldP spid="5" grpId="0" animBg="1"/>
      <p:bldP spid="5" grpId="1" animBg="1"/>
      <p:bldP spid="7" grpId="0" animBg="1"/>
      <p:bldP spid="7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136" y="262389"/>
            <a:ext cx="384188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Motolice jaterní</a:t>
            </a:r>
            <a:endParaRPr lang="cs-CZ" sz="4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69" y="3645024"/>
            <a:ext cx="8118227" cy="309634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99592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351" y="1268760"/>
            <a:ext cx="7119321" cy="22467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parazituje v játrech ovcí, skotu (ale i člověka)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živí se krví hostitele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mezihostitel: vodní plži (plovatky)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složitý vývojový cyklus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nejvíce lidí nakaženo v Jižní Americe</a:t>
            </a:r>
          </a:p>
        </p:txBody>
      </p:sp>
    </p:spTree>
    <p:extLst>
      <p:ext uri="{BB962C8B-B14F-4D97-AF65-F5344CB8AC3E}">
        <p14:creationId xmlns:p14="http://schemas.microsoft.com/office/powerpoint/2010/main" val="69377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67271"/>
            <a:ext cx="2602700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Opakování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5871" y="1037049"/>
            <a:ext cx="565026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Jaká prostředí obývají ploštěnci?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 Vysvětli pojem hermafrodit.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Charakterizuj trávicí soustavu ploštěnců.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Vysvětli pojem regenerace.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Vysvětli pojem parazit.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Popiš vývojový cyklus tasemnice.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Jak se vyvarovat nákazy tasemnicí?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V jakém orgánu ovcí parazituje motolice?</a:t>
            </a:r>
          </a:p>
        </p:txBody>
      </p:sp>
    </p:spTree>
    <p:extLst>
      <p:ext uri="{BB962C8B-B14F-4D97-AF65-F5344CB8AC3E}">
        <p14:creationId xmlns:p14="http://schemas.microsoft.com/office/powerpoint/2010/main" val="1338852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9156674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sz="1050" dirty="0" smtClean="0"/>
              <a:t>Obr. 1:</a:t>
            </a:r>
            <a:r>
              <a:rPr lang="cs-CZ" dirty="0" smtClean="0"/>
              <a:t> </a:t>
            </a:r>
            <a:r>
              <a:rPr lang="cs-CZ" sz="1050" dirty="0"/>
              <a:t>LING, Richard.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cs.wikipedia.org/wiki/Soubor:Pseudoceros_dimidiatus.jpg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commons.wikimedia.org/wiki/File:Flatworm_Nick_Hobgood.jpg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SOLÀ, Eduard.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cs.wikipedia.org/wiki/Soubor:Dendrocoelum_lacteum.jpg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cs.wikipedia.org/wiki/Soubor:Taenia_saginata_adult_5260_lores.jpg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LUDWIG, Hubert.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cs.wikipedia.org/wiki/Soubor:Kopf_bewaffneter_Bandwurm-drawing.jpg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commons.wikimedia.org/wiki/File:Taenia_LifeCycle.gif</a:t>
            </a:r>
            <a:endParaRPr lang="cs-CZ" sz="1050" dirty="0" smtClean="0"/>
          </a:p>
          <a:p>
            <a:r>
              <a:rPr lang="cs-CZ" sz="1050" dirty="0" smtClean="0"/>
              <a:t>Obr. 7:</a:t>
            </a:r>
            <a:r>
              <a:rPr lang="cs-CZ" sz="900" dirty="0" smtClean="0"/>
              <a:t>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8"/>
              </a:rPr>
              <a:t>http://cs.wikipedia.org/wiki/Soubor:Fasciola_hepatica_(Linnaeus,_1758)_</a:t>
            </a:r>
            <a:r>
              <a:rPr lang="cs-CZ" sz="900" dirty="0" smtClean="0">
                <a:hlinkClick r:id="rId8"/>
              </a:rPr>
              <a:t>2013_000.jpg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280720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753</TotalTime>
  <Words>355</Words>
  <Application>Microsoft Office PowerPoint</Application>
  <PresentationFormat>Předvádění na obrazovce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17</cp:revision>
  <dcterms:created xsi:type="dcterms:W3CDTF">2013-04-22T07:10:06Z</dcterms:created>
  <dcterms:modified xsi:type="dcterms:W3CDTF">2013-01-14T13:20:44Z</dcterms:modified>
</cp:coreProperties>
</file>