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72" r:id="rId20"/>
    <p:sldId id="271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292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49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922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987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962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607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107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397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90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087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702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AD42C-92F7-4C4E-A407-E6A262A179FB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01EA9-ED75-4EB9-AB78-9954DA58E8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240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Ocypode_quadrata_(Martinique).jpg" TargetMode="External"/><Relationship Id="rId13" Type="http://schemas.openxmlformats.org/officeDocument/2006/relationships/hyperlink" Target="http://cs.wikipedia.org/wiki/Soubor:Porcellio_scaber_-_male_top_1_(aka).jpg" TargetMode="External"/><Relationship Id="rId3" Type="http://schemas.openxmlformats.org/officeDocument/2006/relationships/hyperlink" Target="http://cs.wikipedia.org/wiki/Soubor:Daphnia_magna.png" TargetMode="External"/><Relationship Id="rId7" Type="http://schemas.openxmlformats.org/officeDocument/2006/relationships/hyperlink" Target="http://cs.wikipedia.org/wiki/Soubor:Blausteinsee_Tierwelt_05.jpg" TargetMode="External"/><Relationship Id="rId12" Type="http://schemas.openxmlformats.org/officeDocument/2006/relationships/hyperlink" Target="http://cs.wikipedia.org/wiki/Soubor:Heterocarpus_ensifer.jpg" TargetMode="External"/><Relationship Id="rId2" Type="http://schemas.openxmlformats.org/officeDocument/2006/relationships/hyperlink" Target="http://cs.wikipedia.org/wiki/Soubor:Cyclop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teinkrebs.jpg" TargetMode="External"/><Relationship Id="rId11" Type="http://schemas.openxmlformats.org/officeDocument/2006/relationships/hyperlink" Target="http://cs.wikipedia.org/wiki/Soubor:California_spiny_lobster.JPG" TargetMode="External"/><Relationship Id="rId5" Type="http://schemas.openxmlformats.org/officeDocument/2006/relationships/hyperlink" Target="http://cs.wikipedia.org/wiki/Soubor:Potamobius_astacus.jpg" TargetMode="External"/><Relationship Id="rId15" Type="http://schemas.openxmlformats.org/officeDocument/2006/relationships/hyperlink" Target="http://commons.wikimedia.org/wiki/File:Homarus_gammarus_03.JPG?uselang=cs" TargetMode="External"/><Relationship Id="rId10" Type="http://schemas.openxmlformats.org/officeDocument/2006/relationships/hyperlink" Target="http://cs.wikipedia.org/wiki/Soubor:Corystes_cassivelaunus_1.jpg" TargetMode="External"/><Relationship Id="rId4" Type="http://schemas.openxmlformats.org/officeDocument/2006/relationships/hyperlink" Target="http://cs.wikipedia.org/wiki/Soubor:Triops_longicaudatus2.jpg" TargetMode="External"/><Relationship Id="rId9" Type="http://schemas.openxmlformats.org/officeDocument/2006/relationships/hyperlink" Target="http://en.wikipedia.org/wiki/File:Macrocheira_kaempferi.jpg" TargetMode="External"/><Relationship Id="rId14" Type="http://schemas.openxmlformats.org/officeDocument/2006/relationships/hyperlink" Target="http://cs.wikipedia.org/wiki/Soubor:Armadillidium_vulgare_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750990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VY_32_INOVACE_03_03C_Korýši - zástupci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00332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</a:t>
            </a:r>
            <a:r>
              <a:rPr lang="cs-CZ" dirty="0" smtClean="0"/>
              <a:t>základními druhy korýšů.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rozlišit nižší a vyšší korýše. Pozná a charakterizuje základní druhy korýšů.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26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9600" dirty="0" smtClean="0"/>
              <a:t>Korýši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030216"/>
            <a:ext cx="4608512" cy="1343000"/>
          </a:xfr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tx1"/>
                </a:solidFill>
              </a:rPr>
              <a:t>Zástupci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46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86641"/>
            <a:ext cx="7648697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Velmi početná skupina členovců.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2204864"/>
            <a:ext cx="4328557" cy="76944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Cca 52 000 druhů.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4005064"/>
            <a:ext cx="5739263" cy="769441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Velké i miniaturní druhy.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4413" y="5445224"/>
            <a:ext cx="8397812" cy="707886"/>
          </a:xfrm>
          <a:prstGeom prst="rect">
            <a:avLst/>
          </a:prstGeom>
          <a:solidFill>
            <a:srgbClr val="FF3399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Žijí ve sladké i slané vodě, ale i na souši.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0844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2267744" y="260648"/>
            <a:ext cx="4608512" cy="108012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600" dirty="0" smtClean="0"/>
              <a:t>„Nižší korýši“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0965" y="1988840"/>
            <a:ext cx="7961475" cy="332398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nepřímý vývoj (přes larvu)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neustálený počet článků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vývojově starší a méně dokonalí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např. buchanka, perloočka, listonoh, žábronožka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24046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yclop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02128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20307" y="5745450"/>
            <a:ext cx="218842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buchanky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2521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aphnia mag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86048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3093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20307" y="5745450"/>
            <a:ext cx="222849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perloočky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659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Triops longicaudatus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6592"/>
            <a:ext cx="7344816" cy="644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3000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88211" y="5817458"/>
            <a:ext cx="186025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listonoh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1934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Artemia salina 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61196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5817458"/>
            <a:ext cx="253518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žábronožky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5487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2267744" y="260648"/>
            <a:ext cx="4608512" cy="108012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txBody>
          <a:bodyPr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6600" dirty="0" smtClean="0"/>
              <a:t>„Vyšší korýši“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0965" y="1988840"/>
            <a:ext cx="7961475" cy="332398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/>
              <a:t>p</a:t>
            </a:r>
            <a:r>
              <a:rPr lang="cs-CZ" sz="3000" dirty="0" smtClean="0"/>
              <a:t>římý nebo nepřímý vývoj (přes larvu)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neustálený počet článků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vývojově starší a méně dokonalí</a:t>
            </a:r>
          </a:p>
          <a:p>
            <a:pPr marL="285750" indent="-285750">
              <a:buFontTx/>
              <a:buChar char="-"/>
            </a:pPr>
            <a:endParaRPr lang="cs-CZ" sz="3000" dirty="0" smtClean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např. buchanka, perloočka, listonoh, žábronožka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99817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Potamobius astac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80920" cy="621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33568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6033482"/>
            <a:ext cx="184608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rak říční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9085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Steinkreb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3495" y="176262"/>
            <a:ext cx="4376737" cy="656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12160" y="6033482"/>
            <a:ext cx="281192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rak kamenáč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4399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87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Blausteinsee Tierwelt 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260648"/>
            <a:ext cx="8448939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6033482"/>
            <a:ext cx="264117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rak bahenní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5054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Ocypode quadrata (Martinique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4355976" cy="2918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8483" y="291850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pic>
        <p:nvPicPr>
          <p:cNvPr id="8196" name="Picture 4" descr="Soubor:Gecarcinus quadratus (Nosar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1815" y="20761"/>
            <a:ext cx="4640329" cy="348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76727" y="342900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</a:p>
        </p:txBody>
      </p:sp>
      <p:pic>
        <p:nvPicPr>
          <p:cNvPr id="8198" name="Picture 6" descr="File:Macrocheira kaempfer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613666"/>
            <a:ext cx="4459525" cy="319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6444044"/>
            <a:ext cx="86036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</a:p>
        </p:txBody>
      </p:sp>
      <p:pic>
        <p:nvPicPr>
          <p:cNvPr id="8200" name="Picture 8" descr="Soubor:Corystes cassivelaunus 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72775"/>
            <a:ext cx="4115350" cy="308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076056" y="6504008"/>
            <a:ext cx="86036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2793122"/>
            <a:ext cx="121770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krabi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6257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California spiny lobs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544949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300028"/>
            <a:ext cx="86036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20272" y="6033482"/>
            <a:ext cx="193270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langusta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7470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Heterocarpus ensif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968"/>
            <a:ext cx="8712968" cy="653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300028"/>
            <a:ext cx="86036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20272" y="6033482"/>
            <a:ext cx="173233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kreveta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3301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File:Homarus gammarus 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40960" cy="647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63276" y="6105490"/>
            <a:ext cx="131318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humr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444044"/>
            <a:ext cx="86036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</a:p>
        </p:txBody>
      </p:sp>
    </p:spTree>
    <p:extLst>
      <p:ext uri="{BB962C8B-B14F-4D97-AF65-F5344CB8AC3E}">
        <p14:creationId xmlns:p14="http://schemas.microsoft.com/office/powerpoint/2010/main" val="2013849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Pagurus bernhard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80920" cy="6561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6021288"/>
            <a:ext cx="369178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r</a:t>
            </a:r>
            <a:r>
              <a:rPr lang="cs-CZ" sz="4000" dirty="0" smtClean="0"/>
              <a:t>ak poustevníček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444044"/>
            <a:ext cx="86036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17</a:t>
            </a:r>
          </a:p>
        </p:txBody>
      </p:sp>
    </p:spTree>
    <p:extLst>
      <p:ext uri="{BB962C8B-B14F-4D97-AF65-F5344CB8AC3E}">
        <p14:creationId xmlns:p14="http://schemas.microsoft.com/office/powerpoint/2010/main" val="333835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Armadillidium vulgare 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76256" y="6033482"/>
            <a:ext cx="146495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svinka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444044"/>
            <a:ext cx="86036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15</a:t>
            </a:r>
          </a:p>
        </p:txBody>
      </p:sp>
    </p:spTree>
    <p:extLst>
      <p:ext uri="{BB962C8B-B14F-4D97-AF65-F5344CB8AC3E}">
        <p14:creationId xmlns:p14="http://schemas.microsoft.com/office/powerpoint/2010/main" val="2880240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Porcellio scaber - male top 1 (ak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388" y="836712"/>
            <a:ext cx="883210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5711770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76256" y="5445224"/>
            <a:ext cx="140602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stínka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439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784976" cy="32085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 obrázků:</a:t>
            </a:r>
          </a:p>
          <a:p>
            <a:r>
              <a:rPr lang="cs-CZ" sz="1050" dirty="0" smtClean="0"/>
              <a:t>Obr. 1: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cs.wikipedia.org/wiki/Soubor:Cyclops.jpg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cs.wikipedia.org/wiki/Soubor:Daphnia_magna.png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JURVETSON, </a:t>
            </a:r>
            <a:r>
              <a:rPr lang="cs-CZ" sz="1050" dirty="0" err="1"/>
              <a:t>Steve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cs.wikipedia.org/wiki/Soubor:Triops_longicaudatus2.jpg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http://cs.wikipedia.org/wiki/Soubor:Artemia_salina_5.jpg</a:t>
            </a:r>
            <a:r>
              <a:rPr lang="cs-CZ" sz="1050" dirty="0" smtClean="0"/>
              <a:t> </a:t>
            </a:r>
          </a:p>
          <a:p>
            <a:r>
              <a:rPr lang="cs-CZ" sz="1050" dirty="0"/>
              <a:t>Obr. 5: </a:t>
            </a:r>
            <a:r>
              <a:rPr lang="cs-CZ" sz="1050" dirty="0" smtClean="0"/>
              <a:t>AUTOR </a:t>
            </a:r>
            <a:r>
              <a:rPr lang="cs-CZ" sz="1050" dirty="0"/>
              <a:t>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cs.wikipedia.org/wiki/Soubor:Potamobius_astacus.jpg</a:t>
            </a:r>
            <a:endParaRPr lang="cs-CZ" sz="1050" dirty="0" smtClean="0"/>
          </a:p>
          <a:p>
            <a:r>
              <a:rPr lang="cs-CZ" sz="1050" dirty="0" smtClean="0"/>
              <a:t>Obr. 6:</a:t>
            </a:r>
            <a:r>
              <a:rPr lang="cs-CZ" sz="1050" dirty="0"/>
              <a:t>LEEB, </a:t>
            </a:r>
            <a:r>
              <a:rPr lang="cs-CZ" sz="1050" dirty="0" err="1"/>
              <a:t>Christoph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cs.wikipedia.org/wiki/Soubor:Steinkrebs.jpg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MÜHLHOFF, Ullrich.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cs.wikipedia.org/wiki/Soubor:Blausteinsee_Tierwelt_05.jpg</a:t>
            </a:r>
            <a:endParaRPr lang="cs-CZ" sz="1050" dirty="0" smtClean="0"/>
          </a:p>
          <a:p>
            <a:r>
              <a:rPr lang="cs-CZ" sz="1050" dirty="0" smtClean="0"/>
              <a:t>Obr. 8:</a:t>
            </a:r>
            <a:r>
              <a:rPr lang="cs-CZ" sz="900" dirty="0" smtClean="0"/>
              <a:t> </a:t>
            </a:r>
            <a:r>
              <a:rPr lang="cs-CZ" sz="900" dirty="0"/>
              <a:t>VERDIER, Patrick.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5.3.2013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8"/>
              </a:rPr>
              <a:t>http://cs.wikipedia.org/wiki/Soubor:Ocypode_quadrata_(Martinique).</a:t>
            </a:r>
            <a:r>
              <a:rPr lang="cs-CZ" sz="900" dirty="0" smtClean="0">
                <a:hlinkClick r:id="rId8"/>
              </a:rPr>
              <a:t>jpg</a:t>
            </a:r>
            <a:endParaRPr lang="cs-CZ" sz="900" dirty="0" smtClean="0"/>
          </a:p>
          <a:p>
            <a:r>
              <a:rPr lang="cs-CZ" sz="1050" dirty="0" smtClean="0"/>
              <a:t>Obr. 9:</a:t>
            </a:r>
            <a:r>
              <a:rPr lang="cs-CZ" sz="1000" dirty="0" smtClean="0"/>
              <a:t>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5.3.2013</a:t>
            </a:r>
            <a:r>
              <a:rPr lang="cs-CZ" sz="1000" dirty="0"/>
              <a:t>]. Dostupný na WWW: http://cs.wikipedia.org/wiki/Soubor:Gecarcinus_quadratus_(Nosara).jpg</a:t>
            </a:r>
            <a:endParaRPr lang="cs-CZ" sz="100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en.wikipedia.org/wiki/File:Macrocheira_kaempferi.jpg</a:t>
            </a:r>
            <a:endParaRPr lang="cs-CZ" sz="1050" dirty="0" smtClean="0"/>
          </a:p>
          <a:p>
            <a:r>
              <a:rPr lang="cs-CZ" sz="1050" dirty="0" smtClean="0"/>
              <a:t>Obr. 11: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cs.wikipedia.org/wiki/Soubor:Corystes_cassivelaunus_1.jpg</a:t>
            </a:r>
            <a:endParaRPr lang="cs-CZ" sz="1050" dirty="0" smtClean="0"/>
          </a:p>
          <a:p>
            <a:r>
              <a:rPr lang="cs-CZ" sz="1050" dirty="0" smtClean="0"/>
              <a:t>Obr. 12: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cs.wikipedia.org/wiki/Soubor:California_spiny_lobster.JPG</a:t>
            </a:r>
            <a:endParaRPr lang="cs-CZ" sz="1050" dirty="0" smtClean="0"/>
          </a:p>
          <a:p>
            <a:r>
              <a:rPr lang="cs-CZ" sz="1050" dirty="0" smtClean="0"/>
              <a:t>Obr. 13: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cs.wikipedia.org/wiki/Soubor:Heterocarpus_ensifer.jpg</a:t>
            </a:r>
            <a:endParaRPr lang="cs-CZ" sz="1050" dirty="0" smtClean="0"/>
          </a:p>
          <a:p>
            <a:r>
              <a:rPr lang="cs-CZ" sz="1050" dirty="0" smtClean="0"/>
              <a:t>Obr. 14: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5.3.2013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13"/>
              </a:rPr>
              <a:t>http://cs.wikipedia.org/wiki/Soubor:Porcellio_scaber_-_male_top_1_(aka).</a:t>
            </a:r>
            <a:r>
              <a:rPr lang="cs-CZ" sz="900" dirty="0" smtClean="0">
                <a:hlinkClick r:id="rId13"/>
              </a:rPr>
              <a:t>jpg</a:t>
            </a:r>
            <a:endParaRPr lang="cs-CZ" sz="900" dirty="0" smtClean="0"/>
          </a:p>
          <a:p>
            <a:r>
              <a:rPr lang="cs-CZ" sz="1050" dirty="0" smtClean="0"/>
              <a:t>Obr. 15: </a:t>
            </a:r>
            <a:r>
              <a:rPr lang="cs-CZ" sz="1050" dirty="0"/>
              <a:t>FOLINI, Franco.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4"/>
              </a:rPr>
              <a:t>http://</a:t>
            </a:r>
            <a:r>
              <a:rPr lang="cs-CZ" sz="1050" dirty="0" smtClean="0">
                <a:hlinkClick r:id="rId14"/>
              </a:rPr>
              <a:t>cs.wikipedia.org/wiki/Soubor:Armadillidium_vulgare_001.jpg</a:t>
            </a:r>
            <a:endParaRPr lang="cs-CZ" sz="1050" dirty="0" smtClean="0"/>
          </a:p>
          <a:p>
            <a:r>
              <a:rPr lang="cs-CZ" sz="1050" dirty="0" smtClean="0"/>
              <a:t>Obr. 16: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5.3.2013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15"/>
              </a:rPr>
              <a:t>http://</a:t>
            </a:r>
            <a:r>
              <a:rPr lang="cs-CZ" sz="900" dirty="0" smtClean="0">
                <a:hlinkClick r:id="rId15"/>
              </a:rPr>
              <a:t>commons.wikimedia.org/wiki/File:Homarus_gammarus_03.JPG?uselang=cs</a:t>
            </a:r>
            <a:endParaRPr lang="cs-CZ" sz="900" dirty="0" smtClean="0"/>
          </a:p>
          <a:p>
            <a:r>
              <a:rPr lang="cs-CZ" sz="1050" dirty="0" smtClean="0"/>
              <a:t>Obr. 17: </a:t>
            </a:r>
            <a:r>
              <a:rPr lang="cs-CZ" sz="1050" dirty="0"/>
              <a:t>HILLEWAERT, Hans. </a:t>
            </a:r>
            <a:r>
              <a:rPr lang="cs-CZ" sz="1050" i="1" dirty="0"/>
              <a:t>Wikipedia.org</a:t>
            </a:r>
            <a:r>
              <a:rPr lang="cs-CZ" sz="1050" dirty="0"/>
              <a:t> [online]. [</a:t>
            </a:r>
            <a:r>
              <a:rPr lang="cs-CZ" sz="1050" dirty="0" smtClean="0"/>
              <a:t>cit. 5.3.2013</a:t>
            </a:r>
            <a:r>
              <a:rPr lang="cs-CZ" sz="1050" dirty="0"/>
              <a:t>]. Dostupný na WWW: http://cs.wikipedia.org/wiki/Soubor:Pagurus_bernhardus.jpg</a:t>
            </a:r>
          </a:p>
        </p:txBody>
      </p:sp>
    </p:spTree>
    <p:extLst>
      <p:ext uri="{BB962C8B-B14F-4D97-AF65-F5344CB8AC3E}">
        <p14:creationId xmlns:p14="http://schemas.microsoft.com/office/powerpoint/2010/main" val="239746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33033</TotalTime>
  <Words>246</Words>
  <Application>Microsoft Office PowerPoint</Application>
  <PresentationFormat>Předvádění na obrazovce (4:3)</PresentationFormat>
  <Paragraphs>94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Korýši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Korýši</dc:title>
  <dc:creator>LukášD</dc:creator>
  <cp:lastModifiedBy>LukášD</cp:lastModifiedBy>
  <cp:revision>14</cp:revision>
  <dcterms:created xsi:type="dcterms:W3CDTF">2013-05-08T22:22:44Z</dcterms:created>
  <dcterms:modified xsi:type="dcterms:W3CDTF">2013-03-05T13:28:21Z</dcterms:modified>
</cp:coreProperties>
</file>