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4" r:id="rId2"/>
    <p:sldId id="265" r:id="rId3"/>
    <p:sldId id="257" r:id="rId4"/>
    <p:sldId id="256" r:id="rId5"/>
    <p:sldId id="259" r:id="rId6"/>
    <p:sldId id="260" r:id="rId7"/>
    <p:sldId id="261" r:id="rId8"/>
    <p:sldId id="262" r:id="rId9"/>
    <p:sldId id="263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EB8762-E81A-446A-A981-F3EC78746266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E8018F-CE30-451B-A5A7-F44418566A3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3464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8A36F-7222-42C8-AE83-4EF7EEB04F80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7F730-43B9-4728-B324-51A2182C0D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62629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8A36F-7222-42C8-AE83-4EF7EEB04F80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7F730-43B9-4728-B324-51A2182C0D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24295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8A36F-7222-42C8-AE83-4EF7EEB04F80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7F730-43B9-4728-B324-51A2182C0D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4595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8A36F-7222-42C8-AE83-4EF7EEB04F80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7F730-43B9-4728-B324-51A2182C0D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01002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8A36F-7222-42C8-AE83-4EF7EEB04F80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7F730-43B9-4728-B324-51A2182C0D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6506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8A36F-7222-42C8-AE83-4EF7EEB04F80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7F730-43B9-4728-B324-51A2182C0D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56672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8A36F-7222-42C8-AE83-4EF7EEB04F80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7F730-43B9-4728-B324-51A2182C0D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3164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8A36F-7222-42C8-AE83-4EF7EEB04F80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7F730-43B9-4728-B324-51A2182C0D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845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8A36F-7222-42C8-AE83-4EF7EEB04F80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7F730-43B9-4728-B324-51A2182C0D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65054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8A36F-7222-42C8-AE83-4EF7EEB04F80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7F730-43B9-4728-B324-51A2182C0D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79026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8A36F-7222-42C8-AE83-4EF7EEB04F80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97F730-43B9-4728-B324-51A2182C0D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42092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58A36F-7222-42C8-AE83-4EF7EEB04F80}" type="datetimeFigureOut">
              <a:rPr lang="cs-CZ" smtClean="0"/>
              <a:pPr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97F730-43B9-4728-B324-51A2182C0D6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2139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Gemeine-Holzbock-Ixodes-ricinus.jpg?uselang=cs" TargetMode="External"/><Relationship Id="rId2" Type="http://schemas.openxmlformats.org/officeDocument/2006/relationships/hyperlink" Target="http://cs.wikipedia.org/wiki/Soubor:Varroa_destructor_on_honeybee_host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wikipedia.org/wiki/File:Rust_Mite,_Aceria_anthocoptes.jpg" TargetMode="External"/><Relationship Id="rId5" Type="http://schemas.openxmlformats.org/officeDocument/2006/relationships/hyperlink" Target="http://en.wikipedia.org/wiki/File:Peacock_mite,_Tuckerella_sp.jpg" TargetMode="External"/><Relationship Id="rId4" Type="http://schemas.openxmlformats.org/officeDocument/2006/relationships/hyperlink" Target="http://cs.wikipedia.org/wiki/Soubor:Red_Velvet_Mite_-_Trombidiida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16203732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VY_32_INOVACE_04_03C_Pavoukovci - roztoči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Bezobratlí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8842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3706" y="692696"/>
            <a:ext cx="7149073" cy="369331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se základní charakteristikou roztočů.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roztoče, dokáže popsat jejich životní prostředí. </a:t>
            </a:r>
          </a:p>
          <a:p>
            <a:r>
              <a:rPr lang="cs-CZ" dirty="0" smtClean="0"/>
              <a:t>Bude znát základní zástupce </a:t>
            </a:r>
            <a:r>
              <a:rPr lang="cs-CZ" dirty="0" smtClean="0"/>
              <a:t>roztočů </a:t>
            </a:r>
            <a:r>
              <a:rPr lang="cs-CZ" dirty="0" smtClean="0"/>
              <a:t>a jejich nebezpečí pro člověka.</a:t>
            </a:r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11. </a:t>
            </a:r>
            <a:r>
              <a:rPr lang="cs-CZ" dirty="0"/>
              <a:t>3</a:t>
            </a:r>
            <a:r>
              <a:rPr lang="cs-CZ" dirty="0" smtClean="0"/>
              <a:t>. 2013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12. </a:t>
            </a:r>
            <a:r>
              <a:rPr lang="cs-CZ" dirty="0"/>
              <a:t>3</a:t>
            </a:r>
            <a:r>
              <a:rPr lang="cs-CZ" dirty="0" smtClean="0"/>
              <a:t>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813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  <a:ln w="1905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7200" dirty="0" smtClean="0"/>
              <a:t>Pavoukovci</a:t>
            </a:r>
            <a:endParaRPr lang="cs-CZ" sz="7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350979" y="4509120"/>
            <a:ext cx="2445157" cy="101566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6000" dirty="0" smtClean="0"/>
              <a:t>Roztoči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xmlns="" val="267125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260648"/>
            <a:ext cx="2977803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Charakteristika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079158"/>
            <a:ext cx="7834774" cy="3108543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dirty="0" smtClean="0"/>
              <a:t>nejrozmanitější a nejpočetnější řád pavoukovců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/>
              <a:t>n</a:t>
            </a:r>
            <a:r>
              <a:rPr lang="cs-CZ" sz="2800" dirty="0" smtClean="0"/>
              <a:t>ečlánkované tělo malých rozměrů (0,1 – 20 mm)</a:t>
            </a:r>
          </a:p>
          <a:p>
            <a:pPr marL="457200" indent="-457200">
              <a:buFontTx/>
              <a:buChar char="-"/>
            </a:pPr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většinou parazité zvířat, rostlin i člověka</a:t>
            </a:r>
          </a:p>
          <a:p>
            <a:endParaRPr lang="cs-CZ" sz="2800" dirty="0"/>
          </a:p>
          <a:p>
            <a:pPr marL="457200" indent="-457200">
              <a:buFontTx/>
              <a:buChar char="-"/>
            </a:pPr>
            <a:r>
              <a:rPr lang="cs-CZ" sz="2800" dirty="0" smtClean="0"/>
              <a:t>nepřímý vývoj</a:t>
            </a:r>
          </a:p>
        </p:txBody>
      </p:sp>
      <p:pic>
        <p:nvPicPr>
          <p:cNvPr id="1026" name="Picture 2" descr="Soubor:House Dust Mit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356990"/>
            <a:ext cx="4464496" cy="3428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665337" y="6494015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1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10671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60648"/>
            <a:ext cx="1735347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Zástupci</a:t>
            </a:r>
            <a:endParaRPr lang="cs-CZ" sz="3600" dirty="0"/>
          </a:p>
        </p:txBody>
      </p:sp>
      <p:pic>
        <p:nvPicPr>
          <p:cNvPr id="2050" name="Picture 2" descr="Soubor:Varroa destructor on honeybee hos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96752"/>
            <a:ext cx="7056784" cy="502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39366" y="6224712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2</a:t>
            </a:r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915816" y="5631122"/>
            <a:ext cx="6048672" cy="95410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kleštík</a:t>
            </a:r>
            <a:r>
              <a:rPr lang="cs-CZ" sz="2800" dirty="0" smtClean="0"/>
              <a:t> včelí – parazit včel, způsobuje nemoc </a:t>
            </a:r>
            <a:r>
              <a:rPr lang="cs-CZ" sz="2800" dirty="0" err="1" smtClean="0"/>
              <a:t>varroázu</a:t>
            </a:r>
            <a:endParaRPr lang="cs-CZ" sz="2800" dirty="0"/>
          </a:p>
        </p:txBody>
      </p:sp>
      <p:sp>
        <p:nvSpPr>
          <p:cNvPr id="4" name="Ovál 3"/>
          <p:cNvSpPr/>
          <p:nvPr/>
        </p:nvSpPr>
        <p:spPr>
          <a:xfrm>
            <a:off x="4211960" y="1700808"/>
            <a:ext cx="4032448" cy="3786298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98167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ile:Gemeine-Holzbock-Ixodes-ricinu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8854315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4665" y="6201855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3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99792" y="5724801"/>
            <a:ext cx="6048672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klíště obecné </a:t>
            </a:r>
            <a:r>
              <a:rPr lang="cs-CZ" sz="2800" dirty="0" smtClean="0"/>
              <a:t>– parazit</a:t>
            </a:r>
          </a:p>
          <a:p>
            <a:r>
              <a:rPr lang="cs-CZ" sz="2800" dirty="0" smtClean="0"/>
              <a:t>přenos nemocí:  borelióza, encefalitida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31931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Red Velvet Mite - Trombidiida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878404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4" y="6361583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4</a:t>
            </a:r>
            <a:endParaRPr lang="cs-CZ" sz="1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91880" y="5805264"/>
            <a:ext cx="54006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sametka podzimní - </a:t>
            </a:r>
            <a:r>
              <a:rPr lang="cs-CZ" sz="3600" dirty="0" smtClean="0"/>
              <a:t>parazit</a:t>
            </a:r>
          </a:p>
        </p:txBody>
      </p:sp>
    </p:spTree>
    <p:extLst>
      <p:ext uri="{BB962C8B-B14F-4D97-AF65-F5344CB8AC3E}">
        <p14:creationId xmlns:p14="http://schemas.microsoft.com/office/powerpoint/2010/main" xmlns="" val="1167497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ile:Peacock mite, Tuckerella s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3653053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4" y="5267256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5</a:t>
            </a:r>
            <a:endParaRPr lang="cs-CZ" sz="1400" dirty="0"/>
          </a:p>
        </p:txBody>
      </p:sp>
      <p:pic>
        <p:nvPicPr>
          <p:cNvPr id="5124" name="Picture 4" descr="File:Rust Mite, Aceria anthocopt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4700" y="2636912"/>
            <a:ext cx="5558948" cy="388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464700" y="6507921"/>
            <a:ext cx="6186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6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311353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88640"/>
            <a:ext cx="237936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Opakování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196752"/>
            <a:ext cx="6026393" cy="452431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3200" dirty="0" smtClean="0"/>
              <a:t>Charakterizuj roztoče.</a:t>
            </a:r>
          </a:p>
          <a:p>
            <a:pPr marL="342900" indent="-342900">
              <a:buAutoNum type="arabicPeriod"/>
            </a:pPr>
            <a:endParaRPr lang="cs-CZ" sz="3200" dirty="0"/>
          </a:p>
          <a:p>
            <a:pPr marL="342900" indent="-342900">
              <a:buAutoNum type="arabicPeriod"/>
            </a:pPr>
            <a:r>
              <a:rPr lang="cs-CZ" sz="3200" dirty="0" smtClean="0"/>
              <a:t>Jak roztoči mohou škodit?</a:t>
            </a:r>
          </a:p>
          <a:p>
            <a:pPr marL="342900" indent="-342900">
              <a:buAutoNum type="arabicPeriod"/>
            </a:pPr>
            <a:endParaRPr lang="cs-CZ" sz="3200" dirty="0"/>
          </a:p>
          <a:p>
            <a:pPr marL="342900" indent="-342900">
              <a:buAutoNum type="arabicPeriod"/>
            </a:pPr>
            <a:r>
              <a:rPr lang="cs-CZ" sz="3200" dirty="0" smtClean="0"/>
              <a:t>Čím jsou někteří roztoči užiteční?</a:t>
            </a:r>
          </a:p>
          <a:p>
            <a:pPr marL="342900" indent="-342900">
              <a:buAutoNum type="arabicPeriod"/>
            </a:pPr>
            <a:endParaRPr lang="cs-CZ" sz="3200" dirty="0"/>
          </a:p>
          <a:p>
            <a:pPr marL="342900" indent="-342900">
              <a:buAutoNum type="arabicPeriod"/>
            </a:pPr>
            <a:r>
              <a:rPr lang="cs-CZ" sz="3200" dirty="0" smtClean="0"/>
              <a:t>Jmenuj zástupce roztočů.</a:t>
            </a:r>
          </a:p>
          <a:p>
            <a:pPr marL="342900" indent="-342900">
              <a:buAutoNum type="arabicPeriod"/>
            </a:pPr>
            <a:endParaRPr lang="cs-CZ" sz="3200" dirty="0"/>
          </a:p>
          <a:p>
            <a:pPr marL="342900" indent="-342900">
              <a:buAutoNum type="arabicPeriod"/>
            </a:pPr>
            <a:r>
              <a:rPr lang="cs-CZ" sz="3200" dirty="0" smtClean="0"/>
              <a:t>Jaké nemoci přenáší klíště?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888256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237239"/>
            <a:ext cx="2775760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Zdroje obrázků: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908720"/>
            <a:ext cx="9413154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50" dirty="0" smtClean="0"/>
              <a:t>Obr. 1: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11.3.2013</a:t>
            </a:r>
            <a:r>
              <a:rPr lang="cs-CZ" sz="1050" dirty="0"/>
              <a:t>]. Dostupný na WWW: http://cs.wikipedia.org/wiki/Soubor:House_Dust_Mite.jpg</a:t>
            </a:r>
            <a:r>
              <a:rPr lang="cs-CZ" dirty="0" smtClean="0"/>
              <a:t> </a:t>
            </a:r>
          </a:p>
          <a:p>
            <a:r>
              <a:rPr lang="cs-CZ" sz="1050" dirty="0" smtClean="0"/>
              <a:t>Obr. 2: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11.3.2013]. Dostupný na WWW: </a:t>
            </a:r>
            <a:r>
              <a:rPr lang="cs-CZ" sz="1050" dirty="0">
                <a:hlinkClick r:id="rId2"/>
              </a:rPr>
              <a:t>http://</a:t>
            </a:r>
            <a:r>
              <a:rPr lang="cs-CZ" sz="1050" dirty="0" smtClean="0">
                <a:hlinkClick r:id="rId2"/>
              </a:rPr>
              <a:t>cs.wikipedia.org/wiki/Soubor:Varroa_destructor_on_honeybee_host.jpg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50" dirty="0"/>
              <a:t>KRISP, H.. </a:t>
            </a:r>
            <a:r>
              <a:rPr lang="cs-CZ" sz="1050" i="1" dirty="0"/>
              <a:t>Wikipedia.org</a:t>
            </a:r>
            <a:r>
              <a:rPr lang="cs-CZ" sz="1050" dirty="0"/>
              <a:t> [online]. [cit. 11.3.2013]. 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commons.wikimedia.org/wiki/File:Gemeine-Holzbock-Ixodes-ricinus.jpg?uselang=cs</a:t>
            </a:r>
            <a:endParaRPr lang="cs-CZ" sz="1050" dirty="0" smtClean="0"/>
          </a:p>
          <a:p>
            <a:r>
              <a:rPr lang="cs-CZ" sz="1050" dirty="0" smtClean="0"/>
              <a:t>Obr. 4: </a:t>
            </a:r>
            <a:r>
              <a:rPr lang="cs-CZ" sz="1050" dirty="0"/>
              <a:t>SHAHAN, Thomas. </a:t>
            </a:r>
            <a:r>
              <a:rPr lang="cs-CZ" sz="1050" i="1" dirty="0"/>
              <a:t>Wikipedia.org</a:t>
            </a:r>
            <a:r>
              <a:rPr lang="cs-CZ" sz="1050" dirty="0"/>
              <a:t> [online]. [cit. 11.3.2013]. Dostupný na WWW: </a:t>
            </a:r>
            <a:r>
              <a:rPr lang="cs-CZ" sz="1050" dirty="0">
                <a:hlinkClick r:id="rId4"/>
              </a:rPr>
              <a:t>http://cs.wikipedia.org/wiki/Soubor:Red_Velvet_Mite_-_</a:t>
            </a:r>
            <a:r>
              <a:rPr lang="cs-CZ" sz="1050" dirty="0" smtClean="0">
                <a:hlinkClick r:id="rId4"/>
              </a:rPr>
              <a:t>Trombidiidae.jpg</a:t>
            </a:r>
            <a:endParaRPr lang="cs-CZ" sz="1050" dirty="0" smtClean="0"/>
          </a:p>
          <a:p>
            <a:r>
              <a:rPr lang="cs-CZ" sz="1050" dirty="0" smtClean="0"/>
              <a:t>Obr. 5: </a:t>
            </a:r>
            <a:r>
              <a:rPr lang="cs-CZ" sz="1050" dirty="0"/>
              <a:t>POOLEY, Christopher. </a:t>
            </a:r>
            <a:r>
              <a:rPr lang="cs-CZ" sz="1050" i="1" dirty="0"/>
              <a:t>Wikipedia.org</a:t>
            </a:r>
            <a:r>
              <a:rPr lang="cs-CZ" sz="1050" dirty="0"/>
              <a:t> [online]. [cit. 11.3.2013]. Dostupný na WWW: </a:t>
            </a:r>
            <a:r>
              <a:rPr lang="cs-CZ" sz="1050" dirty="0">
                <a:hlinkClick r:id="rId5"/>
              </a:rPr>
              <a:t>http://en.wikipedia.org/wiki/File:Peacock_mite,_</a:t>
            </a:r>
            <a:r>
              <a:rPr lang="cs-CZ" sz="1050" dirty="0" smtClean="0">
                <a:hlinkClick r:id="rId5"/>
              </a:rPr>
              <a:t>Tuckerella_sp.jpg</a:t>
            </a:r>
            <a:endParaRPr lang="cs-CZ" sz="1050" dirty="0" smtClean="0"/>
          </a:p>
          <a:p>
            <a:r>
              <a:rPr lang="cs-CZ" sz="1050" dirty="0" smtClean="0"/>
              <a:t>Obr. 6: </a:t>
            </a:r>
            <a:r>
              <a:rPr lang="cs-CZ" sz="1050" dirty="0"/>
              <a:t>ERBE, </a:t>
            </a:r>
            <a:r>
              <a:rPr lang="cs-CZ" sz="1050" dirty="0" err="1"/>
              <a:t>Eric</a:t>
            </a:r>
            <a:r>
              <a:rPr lang="cs-CZ" sz="1050" dirty="0"/>
              <a:t>. </a:t>
            </a:r>
            <a:r>
              <a:rPr lang="cs-CZ" sz="1050" i="1" dirty="0"/>
              <a:t>Wikipedia.org</a:t>
            </a:r>
            <a:r>
              <a:rPr lang="cs-CZ" sz="1050" dirty="0"/>
              <a:t> [online]. [cit. 11.3.2013]. Dostupný na WWW: </a:t>
            </a:r>
            <a:r>
              <a:rPr lang="cs-CZ" sz="1050" dirty="0">
                <a:hlinkClick r:id="rId6"/>
              </a:rPr>
              <a:t>http://en.wikipedia.org/wiki/File:Rust_Mite,_</a:t>
            </a:r>
            <a:r>
              <a:rPr lang="cs-CZ" sz="1050" dirty="0" smtClean="0">
                <a:hlinkClick r:id="rId6"/>
              </a:rPr>
              <a:t>Aceria_anthocoptes.jpg</a:t>
            </a:r>
            <a:endParaRPr lang="cs-CZ" sz="1050" dirty="0" smtClean="0"/>
          </a:p>
          <a:p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xmlns="" val="179191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8675</TotalTime>
  <Words>194</Words>
  <Application>Microsoft Office PowerPoint</Application>
  <PresentationFormat>Předvádění na obrazovce (4:3)</PresentationFormat>
  <Paragraphs>62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Snímek 2</vt:lpstr>
      <vt:lpstr>Pavoukovci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Pavoukovci</dc:title>
  <dc:creator>LukášD</dc:creator>
  <cp:lastModifiedBy>Dum</cp:lastModifiedBy>
  <cp:revision>5</cp:revision>
  <dcterms:created xsi:type="dcterms:W3CDTF">2013-05-19T20:28:24Z</dcterms:created>
  <dcterms:modified xsi:type="dcterms:W3CDTF">2013-06-16T21:00:15Z</dcterms:modified>
</cp:coreProperties>
</file>