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7" r:id="rId4"/>
    <p:sldId id="258" r:id="rId5"/>
    <p:sldId id="261" r:id="rId6"/>
    <p:sldId id="259" r:id="rId7"/>
    <p:sldId id="260" r:id="rId8"/>
    <p:sldId id="262" r:id="rId9"/>
    <p:sldId id="25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504" y="4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F969-1E8F-48AA-B649-5CE4A6FA308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15872-273B-404D-B772-9A4C54297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34288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F969-1E8F-48AA-B649-5CE4A6FA308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15872-273B-404D-B772-9A4C54297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730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F969-1E8F-48AA-B649-5CE4A6FA308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15872-273B-404D-B772-9A4C54297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951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F969-1E8F-48AA-B649-5CE4A6FA308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15872-273B-404D-B772-9A4C54297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0251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F969-1E8F-48AA-B649-5CE4A6FA308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15872-273B-404D-B772-9A4C54297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21143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F969-1E8F-48AA-B649-5CE4A6FA308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15872-273B-404D-B772-9A4C54297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9234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F969-1E8F-48AA-B649-5CE4A6FA308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15872-273B-404D-B772-9A4C54297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67944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F969-1E8F-48AA-B649-5CE4A6FA308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15872-273B-404D-B772-9A4C54297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2968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F969-1E8F-48AA-B649-5CE4A6FA308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15872-273B-404D-B772-9A4C54297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703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F969-1E8F-48AA-B649-5CE4A6FA308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15872-273B-404D-B772-9A4C54297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53719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4FF969-1E8F-48AA-B649-5CE4A6FA308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815872-273B-404D-B772-9A4C54297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026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4FF969-1E8F-48AA-B649-5CE4A6FA3083}" type="datetimeFigureOut">
              <a:rPr lang="cs-CZ" smtClean="0"/>
              <a:t>18.3.2013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815872-273B-404D-B772-9A4C5429709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306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arvestman_(2741063739).jpg?uselang=cs" TargetMode="External"/><Relationship Id="rId2" Type="http://schemas.openxmlformats.org/officeDocument/2006/relationships/hyperlink" Target="http://cs.wikipedia.org/wiki/Soubor:Phalangium_opilio_with_parasitic_Mite_larvae_20060729_top.jpg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commons.wikimedia.org/wiki/File:Harvestman_on_a_Leaf_(3774995610)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5759339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VY_32_INOVACE_07_03C_Pavoukovci </a:t>
                      </a:r>
                      <a:r>
                        <a:rPr lang="cs-CZ" sz="1400" dirty="0" smtClean="0"/>
                        <a:t>- </a:t>
                      </a:r>
                      <a:r>
                        <a:rPr lang="cs-CZ" sz="1400" dirty="0" smtClean="0"/>
                        <a:t>sekáči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Bezobratlí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2408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849457" cy="3693319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sekáčů.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</a:t>
            </a:r>
            <a:r>
              <a:rPr lang="cs-CZ" dirty="0" smtClean="0"/>
              <a:t>sekáče, </a:t>
            </a:r>
            <a:r>
              <a:rPr lang="cs-CZ" dirty="0" smtClean="0"/>
              <a:t>dokáže popsat jejich anatomii a způsob obživy.</a:t>
            </a:r>
          </a:p>
          <a:p>
            <a:r>
              <a:rPr lang="cs-CZ" dirty="0" smtClean="0"/>
              <a:t>Bude znát základní zástupce </a:t>
            </a:r>
            <a:r>
              <a:rPr lang="cs-CZ" dirty="0" smtClean="0"/>
              <a:t>sekáčů </a:t>
            </a:r>
            <a:r>
              <a:rPr lang="cs-CZ" dirty="0" smtClean="0"/>
              <a:t>a jejich </a:t>
            </a:r>
            <a:r>
              <a:rPr lang="cs-CZ" dirty="0" smtClean="0"/>
              <a:t>rozdíly oproti pavoukům.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25</a:t>
            </a:r>
            <a:r>
              <a:rPr lang="cs-CZ" dirty="0" smtClean="0"/>
              <a:t>. </a:t>
            </a:r>
            <a:r>
              <a:rPr lang="cs-CZ" dirty="0"/>
              <a:t>3</a:t>
            </a:r>
            <a:r>
              <a:rPr lang="cs-CZ" dirty="0" smtClean="0"/>
              <a:t>. 2013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26. </a:t>
            </a:r>
            <a:r>
              <a:rPr lang="cs-CZ" dirty="0"/>
              <a:t>3</a:t>
            </a:r>
            <a:r>
              <a:rPr lang="cs-CZ" dirty="0" smtClean="0"/>
              <a:t>. 2013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7203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55576" y="2282824"/>
            <a:ext cx="7772400" cy="1470025"/>
          </a:xfrm>
          <a:prstGeom prst="rect">
            <a:avLst/>
          </a:prstGeom>
          <a:solidFill>
            <a:srgbClr val="92D050"/>
          </a:solidFill>
          <a:ln w="19050">
            <a:solidFill>
              <a:schemeClr val="tx1"/>
            </a:solidFill>
          </a:ln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dirty="0" smtClean="0"/>
              <a:t>Pavoukovci</a:t>
            </a:r>
            <a:endParaRPr lang="cs-CZ" sz="8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75856" y="4409236"/>
            <a:ext cx="2323008" cy="110799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6600" dirty="0" smtClean="0"/>
              <a:t>Sekáči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728293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55199"/>
            <a:ext cx="8748464" cy="5262979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2800" dirty="0" smtClean="0"/>
              <a:t>stavba těla: hlavohruď  a zadeček srostlé</a:t>
            </a:r>
          </a:p>
          <a:p>
            <a:r>
              <a:rPr lang="cs-CZ" sz="2800" dirty="0"/>
              <a:t>	</a:t>
            </a:r>
            <a:r>
              <a:rPr lang="cs-CZ" sz="2800" dirty="0" smtClean="0"/>
              <a:t>	    dlouhé končetiny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nohy jsou na konci často rozvětveny a snadno se lámou</a:t>
            </a:r>
          </a:p>
          <a:p>
            <a:pPr marL="457200" indent="-457200">
              <a:buFontTx/>
              <a:buChar char="-"/>
            </a:pP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b="1" dirty="0" smtClean="0"/>
              <a:t>autotomie</a:t>
            </a:r>
            <a:r>
              <a:rPr lang="cs-CZ" sz="2800" dirty="0" smtClean="0"/>
              <a:t> = samovolné odhození končetiny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na hlavě </a:t>
            </a:r>
            <a:r>
              <a:rPr lang="cs-CZ" sz="2800" dirty="0" err="1" smtClean="0"/>
              <a:t>klepítka</a:t>
            </a:r>
            <a:r>
              <a:rPr lang="cs-CZ" sz="2800" dirty="0" smtClean="0"/>
              <a:t> a makadla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nemá jedové ani snovací žlázy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  <a:p>
            <a:pPr marL="457200" indent="-457200">
              <a:buFontTx/>
              <a:buChar char="-"/>
            </a:pPr>
            <a:r>
              <a:rPr lang="cs-CZ" sz="2800" dirty="0"/>
              <a:t>ž</a:t>
            </a:r>
            <a:r>
              <a:rPr lang="cs-CZ" sz="2800" dirty="0" smtClean="0"/>
              <a:t>iví se hmyzem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7504" y="116632"/>
            <a:ext cx="3287054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Charakteristika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053037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Harvestman (2741063739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08720"/>
            <a:ext cx="7906759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116632"/>
            <a:ext cx="585108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Detailní pohled na makadla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6453336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247101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906035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Zástupci</a:t>
            </a:r>
            <a:endParaRPr lang="cs-CZ" sz="4000" dirty="0"/>
          </a:p>
        </p:txBody>
      </p:sp>
      <p:pic>
        <p:nvPicPr>
          <p:cNvPr id="1026" name="Picture 2" descr="Soubor:Phalangium opilio with parasitic Mite larvae 20060729 to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070738"/>
            <a:ext cx="7272808" cy="5454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52120" y="280882"/>
            <a:ext cx="2276842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ekáč rohatý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6945" y="6217567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90733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File:Harvestman on a Leaf (3774995610)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88640"/>
            <a:ext cx="4863579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5689" y="342900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  <p:pic>
        <p:nvPicPr>
          <p:cNvPr id="3076" name="Picture 4" descr="File:Weberknecht 0150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3262" y="3582888"/>
            <a:ext cx="4934255" cy="3275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554631" y="6549980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084966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37936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Opakování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47502"/>
            <a:ext cx="8496944" cy="5693866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2800" dirty="0" smtClean="0"/>
              <a:t>Popiš stavbu těla sekáčů.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Vysvětli pojem autotomie.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Od čeho je odvozen název „sekáči“?</a:t>
            </a:r>
          </a:p>
          <a:p>
            <a:pPr marL="800100" lvl="1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Jaké orgány se nacházejí na hlavě sekáčů?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Dokáže sekáč plést sítě?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Čím se sekáči živí?</a:t>
            </a:r>
          </a:p>
          <a:p>
            <a:pPr marL="342900" indent="-342900">
              <a:buAutoNum type="arabicPeriod"/>
            </a:pPr>
            <a:endParaRPr lang="cs-CZ" sz="2800" dirty="0"/>
          </a:p>
          <a:p>
            <a:pPr marL="342900" indent="-342900">
              <a:buAutoNum type="arabicPeriod"/>
            </a:pPr>
            <a:r>
              <a:rPr lang="cs-CZ" sz="2800" dirty="0" smtClean="0"/>
              <a:t>Jak sekáč svoji kořist zabíjí?</a:t>
            </a:r>
          </a:p>
        </p:txBody>
      </p:sp>
    </p:spTree>
    <p:extLst>
      <p:ext uri="{BB962C8B-B14F-4D97-AF65-F5344CB8AC3E}">
        <p14:creationId xmlns:p14="http://schemas.microsoft.com/office/powerpoint/2010/main" val="1253816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16632"/>
            <a:ext cx="3421899" cy="707886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4000" dirty="0" smtClean="0"/>
              <a:t>Zdroje obrázků: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7426" y="908720"/>
            <a:ext cx="91630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00" dirty="0" smtClean="0"/>
              <a:t>Obr. 1: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 smtClean="0"/>
              <a:t>25.3.2013</a:t>
            </a:r>
            <a:r>
              <a:rPr lang="cs-CZ" sz="900" dirty="0"/>
              <a:t>]. Dostupný na WWW: </a:t>
            </a:r>
            <a:r>
              <a:rPr lang="cs-CZ" sz="900" dirty="0">
                <a:hlinkClick r:id="rId2"/>
              </a:rPr>
              <a:t>http://</a:t>
            </a:r>
            <a:r>
              <a:rPr lang="cs-CZ" sz="900" dirty="0" smtClean="0">
                <a:hlinkClick r:id="rId2"/>
              </a:rPr>
              <a:t>cs.wikipedia.org/wiki/Soubor:Phalangium_opilio_with_parasitic_Mite_larvae_20060729_top.jpg</a:t>
            </a:r>
            <a:endParaRPr lang="cs-CZ" sz="900" dirty="0" smtClean="0"/>
          </a:p>
          <a:p>
            <a:r>
              <a:rPr lang="cs-CZ" sz="900" dirty="0" smtClean="0"/>
              <a:t>Obr. 2: </a:t>
            </a:r>
            <a:r>
              <a:rPr lang="en-US" sz="900" dirty="0"/>
              <a:t>HOYER, </a:t>
            </a:r>
            <a:r>
              <a:rPr lang="en-US" sz="900" dirty="0" err="1"/>
              <a:t>Harald</a:t>
            </a:r>
            <a:r>
              <a:rPr lang="en-US" sz="900" dirty="0"/>
              <a:t>. </a:t>
            </a:r>
            <a:r>
              <a:rPr lang="en-US" sz="900" i="1" dirty="0"/>
              <a:t>Wikipedia.org</a:t>
            </a:r>
            <a:r>
              <a:rPr lang="en-US" sz="900" dirty="0"/>
              <a:t> [online]. [cit. </a:t>
            </a:r>
            <a:r>
              <a:rPr lang="cs-CZ" sz="900" dirty="0"/>
              <a:t>25.3</a:t>
            </a:r>
            <a:r>
              <a:rPr lang="en-US" sz="900" dirty="0" smtClean="0"/>
              <a:t>.2013</a:t>
            </a:r>
            <a:r>
              <a:rPr lang="en-US" sz="900" dirty="0"/>
              <a:t>]. </a:t>
            </a:r>
            <a:r>
              <a:rPr lang="en-US" sz="900" dirty="0" err="1"/>
              <a:t>Dostupný</a:t>
            </a:r>
            <a:r>
              <a:rPr lang="en-US" sz="900" dirty="0"/>
              <a:t> </a:t>
            </a:r>
            <a:r>
              <a:rPr lang="en-US" sz="900" dirty="0" err="1"/>
              <a:t>na</a:t>
            </a:r>
            <a:r>
              <a:rPr lang="en-US" sz="900" dirty="0"/>
              <a:t> WWW: </a:t>
            </a:r>
            <a:r>
              <a:rPr lang="en-US" sz="900" dirty="0">
                <a:hlinkClick r:id="rId3"/>
              </a:rPr>
              <a:t>http://commons.wikimedia.org/wiki/File:Harvestman_(2741063739).</a:t>
            </a:r>
            <a:r>
              <a:rPr lang="en-US" sz="900" dirty="0" smtClean="0">
                <a:hlinkClick r:id="rId3"/>
              </a:rPr>
              <a:t>jpg?uselang=cs</a:t>
            </a:r>
            <a:endParaRPr lang="cs-CZ" sz="900" dirty="0" smtClean="0"/>
          </a:p>
          <a:p>
            <a:r>
              <a:rPr lang="cs-CZ" sz="900" dirty="0" smtClean="0"/>
              <a:t>Obr. 3: </a:t>
            </a:r>
            <a:r>
              <a:rPr lang="en-US" sz="900" dirty="0"/>
              <a:t>HOYER, </a:t>
            </a:r>
            <a:r>
              <a:rPr lang="en-US" sz="900" dirty="0" err="1"/>
              <a:t>Harald</a:t>
            </a:r>
            <a:r>
              <a:rPr lang="en-US" sz="900" dirty="0"/>
              <a:t>. </a:t>
            </a:r>
            <a:r>
              <a:rPr lang="en-US" sz="900" i="1" dirty="0"/>
              <a:t>Wikipedia.org</a:t>
            </a:r>
            <a:r>
              <a:rPr lang="en-US" sz="900" dirty="0"/>
              <a:t> [online]. [cit. </a:t>
            </a:r>
            <a:r>
              <a:rPr lang="cs-CZ" sz="900" dirty="0"/>
              <a:t>25.3</a:t>
            </a:r>
            <a:r>
              <a:rPr lang="en-US" sz="900" dirty="0" smtClean="0"/>
              <a:t>.2013</a:t>
            </a:r>
            <a:r>
              <a:rPr lang="en-US" sz="900" dirty="0"/>
              <a:t>]. </a:t>
            </a:r>
            <a:r>
              <a:rPr lang="en-US" sz="900" dirty="0" err="1"/>
              <a:t>Dostupný</a:t>
            </a:r>
            <a:r>
              <a:rPr lang="en-US" sz="900" dirty="0"/>
              <a:t> </a:t>
            </a:r>
            <a:r>
              <a:rPr lang="en-US" sz="900" dirty="0" err="1"/>
              <a:t>na</a:t>
            </a:r>
            <a:r>
              <a:rPr lang="en-US" sz="900" dirty="0"/>
              <a:t> WWW: </a:t>
            </a:r>
            <a:r>
              <a:rPr lang="en-US" sz="900" dirty="0">
                <a:hlinkClick r:id="rId4"/>
              </a:rPr>
              <a:t>http://commons.wikimedia.org/wiki/File:Harvestman_on_a_Leaf_(3774995610).</a:t>
            </a:r>
            <a:r>
              <a:rPr lang="en-US" sz="900" dirty="0" smtClean="0">
                <a:hlinkClick r:id="rId4"/>
              </a:rPr>
              <a:t>jpg?uselang=cs</a:t>
            </a:r>
            <a:endParaRPr lang="cs-CZ" sz="900" dirty="0" smtClean="0"/>
          </a:p>
          <a:p>
            <a:r>
              <a:rPr lang="cs-CZ" sz="900" dirty="0" smtClean="0"/>
              <a:t>Obr. 4: </a:t>
            </a:r>
            <a:r>
              <a:rPr lang="cs-CZ" sz="900" dirty="0"/>
              <a:t>AUTOR NEUVEDEN. </a:t>
            </a:r>
            <a:r>
              <a:rPr lang="cs-CZ" sz="900" i="1" dirty="0"/>
              <a:t>Wikipedia.org</a:t>
            </a:r>
            <a:r>
              <a:rPr lang="cs-CZ" sz="900" dirty="0"/>
              <a:t> [online]. [cit. </a:t>
            </a:r>
            <a:r>
              <a:rPr lang="cs-CZ" sz="900" dirty="0" smtClean="0"/>
              <a:t>25.3.2013</a:t>
            </a:r>
            <a:r>
              <a:rPr lang="cs-CZ" sz="900" dirty="0"/>
              <a:t>]. Dostupný na WWW: http://commons.wikimedia.org/wiki/File:Weberknecht_0150.JPG?uselang=cs</a:t>
            </a:r>
          </a:p>
        </p:txBody>
      </p:sp>
    </p:spTree>
    <p:extLst>
      <p:ext uri="{BB962C8B-B14F-4D97-AF65-F5344CB8AC3E}">
        <p14:creationId xmlns:p14="http://schemas.microsoft.com/office/powerpoint/2010/main" val="586904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10096</TotalTime>
  <Words>174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LukášD</dc:creator>
  <cp:lastModifiedBy>LukášD</cp:lastModifiedBy>
  <cp:revision>3</cp:revision>
  <dcterms:created xsi:type="dcterms:W3CDTF">2013-05-29T20:12:49Z</dcterms:created>
  <dcterms:modified xsi:type="dcterms:W3CDTF">2013-03-25T13:41:43Z</dcterms:modified>
</cp:coreProperties>
</file>