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7" r:id="rId4"/>
    <p:sldId id="259" r:id="rId5"/>
    <p:sldId id="260" r:id="rId6"/>
    <p:sldId id="261" r:id="rId7"/>
    <p:sldId id="262" r:id="rId8"/>
    <p:sldId id="265" r:id="rId9"/>
    <p:sldId id="266" r:id="rId10"/>
    <p:sldId id="264" r:id="rId11"/>
    <p:sldId id="267" r:id="rId12"/>
    <p:sldId id="258" r:id="rId13"/>
    <p:sldId id="25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C326-8422-45E8-8B1F-907C13DC0E40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87CF3-5EF4-44D2-9080-1AED9ECDBA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117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C326-8422-45E8-8B1F-907C13DC0E40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87CF3-5EF4-44D2-9080-1AED9ECDBA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559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C326-8422-45E8-8B1F-907C13DC0E40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87CF3-5EF4-44D2-9080-1AED9ECDBA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717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C326-8422-45E8-8B1F-907C13DC0E40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87CF3-5EF4-44D2-9080-1AED9ECDBA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750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C326-8422-45E8-8B1F-907C13DC0E40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87CF3-5EF4-44D2-9080-1AED9ECDBA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160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C326-8422-45E8-8B1F-907C13DC0E40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87CF3-5EF4-44D2-9080-1AED9ECDBA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91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C326-8422-45E8-8B1F-907C13DC0E40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87CF3-5EF4-44D2-9080-1AED9ECDBA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3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C326-8422-45E8-8B1F-907C13DC0E40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87CF3-5EF4-44D2-9080-1AED9ECDBA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708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C326-8422-45E8-8B1F-907C13DC0E40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87CF3-5EF4-44D2-9080-1AED9ECDBA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836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C326-8422-45E8-8B1F-907C13DC0E40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87CF3-5EF4-44D2-9080-1AED9ECDBA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354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FC326-8422-45E8-8B1F-907C13DC0E40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187CF3-5EF4-44D2-9080-1AED9ECDBA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167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7FC326-8422-45E8-8B1F-907C13DC0E40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187CF3-5EF4-44D2-9080-1AED9ECDBA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720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ibellule1.JPG?uselang=cs" TargetMode="External"/><Relationship Id="rId3" Type="http://schemas.openxmlformats.org/officeDocument/2006/relationships/hyperlink" Target="http://cs.wikipedia.org/wiki/Soubor:DragonflyNymph.jpg" TargetMode="External"/><Relationship Id="rId7" Type="http://schemas.openxmlformats.org/officeDocument/2006/relationships/hyperlink" Target="http://cs.wikipedia.org/wiki/Soubor:Ai(loz)hydro.JPG" TargetMode="External"/><Relationship Id="rId2" Type="http://schemas.openxmlformats.org/officeDocument/2006/relationships/hyperlink" Target="http://cs.wikipedia.org/wiki/Soubor:Coenagrion_puella_Paarung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Sympetrum_flaveolum_-_side_(aka).jpg" TargetMode="External"/><Relationship Id="rId5" Type="http://schemas.openxmlformats.org/officeDocument/2006/relationships/hyperlink" Target="http://cs.wikipedia.org/wiki/Soubor:AeshnaCyaneaFangmaske.jpg" TargetMode="External"/><Relationship Id="rId4" Type="http://schemas.openxmlformats.org/officeDocument/2006/relationships/hyperlink" Target="http://cs.wikipedia.org/wiki/Soubor:Dragonfly_metamorphos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3757858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VY_32_INOVACE_08_03C_Hmyz - vážky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220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714933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vážek.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vážky, </a:t>
            </a:r>
            <a:r>
              <a:rPr lang="cs-CZ" dirty="0" smtClean="0"/>
              <a:t>dokáže popsat jejich anatomii a způsob obživy.</a:t>
            </a:r>
          </a:p>
          <a:p>
            <a:r>
              <a:rPr lang="cs-CZ" dirty="0" smtClean="0"/>
              <a:t>Bude znát základní zástupce </a:t>
            </a:r>
            <a:r>
              <a:rPr lang="cs-CZ" dirty="0" smtClean="0"/>
              <a:t>vážek</a:t>
            </a:r>
            <a:r>
              <a:rPr lang="cs-CZ" dirty="0" smtClean="0"/>
              <a:t> </a:t>
            </a:r>
            <a:r>
              <a:rPr lang="cs-CZ" dirty="0" smtClean="0"/>
              <a:t>a jejich </a:t>
            </a:r>
            <a:r>
              <a:rPr lang="cs-CZ" dirty="0" smtClean="0"/>
              <a:t>rozmnožování a vývoj.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5153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Hmyz</a:t>
            </a:r>
            <a:endParaRPr lang="cs-CZ" sz="8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381240" y="4365104"/>
            <a:ext cx="2126864" cy="11079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Vážky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682186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55199"/>
            <a:ext cx="8424936" cy="483209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úzké, velmi protáhlé tělo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ejlepší „hmyzí“ letci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výborný zrak (nejlepší v rámci v hmyzu)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vazba na vodní prostředí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proměna nedokonalá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larvy i dospělci jsou dravci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504" y="116632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2506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oenagrion puella Paaru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41208"/>
            <a:ext cx="8825633" cy="588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6945" y="602128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76672"/>
            <a:ext cx="2248693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Páření vážek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29413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DragonflyNymp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3375"/>
            <a:ext cx="460851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371949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2052" name="Picture 4" descr="Soubor:Dragonfly metamorphosi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373" y="1196752"/>
            <a:ext cx="4069472" cy="4751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20373" y="594843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4221088"/>
            <a:ext cx="3935565" cy="95410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Nymfa vážky obývá vodní </a:t>
            </a:r>
          </a:p>
          <a:p>
            <a:r>
              <a:rPr lang="cs-CZ" sz="2800" dirty="0" smtClean="0"/>
              <a:t>prostředí a živí se dravě.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901452" y="6102325"/>
            <a:ext cx="2130648" cy="523220"/>
          </a:xfrm>
          <a:prstGeom prst="rect">
            <a:avLst/>
          </a:prstGeom>
          <a:solidFill>
            <a:srgbClr val="00B0F0"/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Líhnutí vážky.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69325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AeshnaCyaneaFangmask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8424936" cy="6579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4437" y="638843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84168" y="4365104"/>
            <a:ext cx="2936766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vymršťovací maska</a:t>
            </a:r>
          </a:p>
        </p:txBody>
      </p:sp>
      <p:sp>
        <p:nvSpPr>
          <p:cNvPr id="2" name="Šipka dolů 1"/>
          <p:cNvSpPr/>
          <p:nvPr/>
        </p:nvSpPr>
        <p:spPr>
          <a:xfrm rot="7602527">
            <a:off x="5144045" y="2315013"/>
            <a:ext cx="432048" cy="218281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099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pic>
        <p:nvPicPr>
          <p:cNvPr id="4098" name="Picture 2" descr="Soubor:Sympetrum flaveolum - side (aka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196752"/>
            <a:ext cx="8095399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3" y="622218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41126" y="470575"/>
            <a:ext cx="2365969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vážka žlutavá</a:t>
            </a:r>
          </a:p>
        </p:txBody>
      </p:sp>
    </p:spTree>
    <p:extLst>
      <p:ext uri="{BB962C8B-B14F-4D97-AF65-F5344CB8AC3E}">
        <p14:creationId xmlns:p14="http://schemas.microsoft.com/office/powerpoint/2010/main" val="1608185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Ai(loz)hydr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95270"/>
            <a:ext cx="5976664" cy="6691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55778" y="647912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20702" y="5777698"/>
            <a:ext cx="260725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šídlo královské</a:t>
            </a:r>
          </a:p>
        </p:txBody>
      </p:sp>
    </p:spTree>
    <p:extLst>
      <p:ext uri="{BB962C8B-B14F-4D97-AF65-F5344CB8AC3E}">
        <p14:creationId xmlns:p14="http://schemas.microsoft.com/office/powerpoint/2010/main" val="925180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le:Libellule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8568952" cy="6532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345134" y="476672"/>
            <a:ext cx="161935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motýlice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6674" y="655022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08185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Platetrum depressum 1 Luc Viatou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8568952" cy="6459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660232" y="476672"/>
            <a:ext cx="225658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vážka ploská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6674" y="6550223"/>
            <a:ext cx="618631" cy="30777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04802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47502"/>
            <a:ext cx="8496944" cy="526297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Popiš stavbu těla vážek.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Čím vážky mezi ostatním hmyzem vynikají?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Na jaké prostředí jsou vážky vázány?</a:t>
            </a:r>
          </a:p>
          <a:p>
            <a:pPr marL="800100" lvl="1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Jakým způsobem se vážky rozmnožují?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Čím se vážky živí?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Pomocí jakého orgánu loví kořist nymfa vážky?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6593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124744"/>
            <a:ext cx="912140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GRÖSCHL, Holger.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3.4.2013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cs.wikipedia.org/wiki/Soubor:Coenagrion_puella_Paarung.jpg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SHYAMAL, L..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3.4.2013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cs.wikipedia.org/wiki/Soubor:DragonflyNymph.jpg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3.4.2013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cs.wikipedia.org/wiki/Soubor:Dragonfly_metamorphosis.jpg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FISCHER, Christian.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3.4.2013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cs.wikipedia.org/wiki/Soubor:AeshnaCyaneaFangmaske.jpg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KARWATH, André.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3.4.2013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http://cs.wikipedia.org/wiki/Soubor:Sympetrum_flaveolum_-_side_(aka).</a:t>
            </a:r>
            <a:r>
              <a:rPr lang="cs-CZ" sz="1050" dirty="0" smtClean="0">
                <a:hlinkClick r:id="rId6"/>
              </a:rPr>
              <a:t>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nl-NL" sz="1050" dirty="0"/>
              <a:t>TETTENBORN, L. B.. </a:t>
            </a:r>
            <a:r>
              <a:rPr lang="nl-NL" sz="1050" i="1" dirty="0"/>
              <a:t>Wikipedia.org</a:t>
            </a:r>
            <a:r>
              <a:rPr lang="nl-NL" sz="1050" dirty="0"/>
              <a:t> [online]. [cit. </a:t>
            </a:r>
            <a:r>
              <a:rPr lang="cs-CZ" sz="1050" dirty="0"/>
              <a:t>3.4</a:t>
            </a:r>
            <a:r>
              <a:rPr lang="nl-NL" sz="1050" dirty="0" smtClean="0"/>
              <a:t>.2013</a:t>
            </a:r>
            <a:r>
              <a:rPr lang="nl-NL" sz="1050" dirty="0"/>
              <a:t>]. Dostupný na WWW: </a:t>
            </a:r>
            <a:r>
              <a:rPr lang="nl-NL" sz="1050" dirty="0">
                <a:hlinkClick r:id="rId7"/>
              </a:rPr>
              <a:t>http://</a:t>
            </a:r>
            <a:r>
              <a:rPr lang="nl-NL" sz="1050" dirty="0" smtClean="0">
                <a:hlinkClick r:id="rId7"/>
              </a:rPr>
              <a:t>cs.wikipedia.org/wiki/Soubor:Ai(loz)hydro.JPG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3.4.2013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commons.wikimedia.org/wiki/File:Libellule1.JPG?uselang=cs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VIATOUR, </a:t>
            </a:r>
            <a:r>
              <a:rPr lang="cs-CZ" sz="1050" dirty="0" err="1"/>
              <a:t>Luc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3.4.2013</a:t>
            </a:r>
            <a:r>
              <a:rPr lang="cs-CZ" sz="1050" dirty="0"/>
              <a:t>]. Dostupný na WWW: http://cs.wikipedia.org/wiki/Soubor:Platetrum_depressum_1_Luc_Viatour.JPG</a:t>
            </a:r>
          </a:p>
        </p:txBody>
      </p:sp>
    </p:spTree>
    <p:extLst>
      <p:ext uri="{BB962C8B-B14F-4D97-AF65-F5344CB8AC3E}">
        <p14:creationId xmlns:p14="http://schemas.microsoft.com/office/powerpoint/2010/main" val="1238574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12948</TotalTime>
  <Words>225</Words>
  <Application>Microsoft Office PowerPoint</Application>
  <PresentationFormat>Předvádění na obrazovce (4:3)</PresentationFormat>
  <Paragraphs>77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7</cp:revision>
  <dcterms:created xsi:type="dcterms:W3CDTF">2013-05-29T21:00:23Z</dcterms:created>
  <dcterms:modified xsi:type="dcterms:W3CDTF">2013-04-03T12:44:41Z</dcterms:modified>
</cp:coreProperties>
</file>