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5" r:id="rId13"/>
    <p:sldId id="25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55A1-B056-4B3A-A462-39D20A7E4CFB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9C4-7FB3-4271-A878-BBD4329682D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07115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55A1-B056-4B3A-A462-39D20A7E4CFB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9C4-7FB3-4271-A878-BBD4329682D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45964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55A1-B056-4B3A-A462-39D20A7E4CFB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9C4-7FB3-4271-A878-BBD4329682D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588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55A1-B056-4B3A-A462-39D20A7E4CFB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9C4-7FB3-4271-A878-BBD4329682D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38983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55A1-B056-4B3A-A462-39D20A7E4CFB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9C4-7FB3-4271-A878-BBD4329682D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17029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55A1-B056-4B3A-A462-39D20A7E4CFB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9C4-7FB3-4271-A878-BBD4329682D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5005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55A1-B056-4B3A-A462-39D20A7E4CFB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9C4-7FB3-4271-A878-BBD4329682D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43830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55A1-B056-4B3A-A462-39D20A7E4CFB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9C4-7FB3-4271-A878-BBD4329682D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61279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55A1-B056-4B3A-A462-39D20A7E4CFB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9C4-7FB3-4271-A878-BBD4329682D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26178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55A1-B056-4B3A-A462-39D20A7E4CFB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9C4-7FB3-4271-A878-BBD4329682D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30879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55A1-B056-4B3A-A462-39D20A7E4CFB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9C4-7FB3-4271-A878-BBD4329682D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73552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A555A1-B056-4B3A-A462-39D20A7E4CFB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D39C4-7FB3-4271-A878-BBD4329682D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3760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Meikever_pop_onderzijde_(Melolontha_melolontha).jpg?uselang=cs" TargetMode="External"/><Relationship Id="rId13" Type="http://schemas.openxmlformats.org/officeDocument/2006/relationships/hyperlink" Target="http://cs.wikipedia.org/wiki/Soubor:Kudlanka_N%C3%A1bo%C5%BEn%C3%A1.jpg" TargetMode="External"/><Relationship Id="rId3" Type="http://schemas.openxmlformats.org/officeDocument/2006/relationships/hyperlink" Target="http://cs.wikipedia.org/wiki/Soubor:Megacrania.batesii.1.jpg" TargetMode="External"/><Relationship Id="rId7" Type="http://schemas.openxmlformats.org/officeDocument/2006/relationships/hyperlink" Target="http://commons.wikimedia.org/wiki/File:Meikeverlarven_(Melolontha_melolontha).jpg?uselang=cs" TargetMode="External"/><Relationship Id="rId12" Type="http://schemas.openxmlformats.org/officeDocument/2006/relationships/hyperlink" Target="http://cs.wikipedia.org/wiki/Soubor:Sympetrum_flaveolum_-_side_(aka).jpg" TargetMode="External"/><Relationship Id="rId2" Type="http://schemas.openxmlformats.org/officeDocument/2006/relationships/hyperlink" Target="http://commons.wikimedia.org/wiki/File:Hoverflies_mating_midair.jpg?uselang=cs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Chenille_de_Grand_porte_queue_(macaon).jpg" TargetMode="External"/><Relationship Id="rId11" Type="http://schemas.openxmlformats.org/officeDocument/2006/relationships/hyperlink" Target="http://commons.wikimedia.org/wiki/File:Musca_domestica_September_2007-1.jpg?uselang=cs" TargetMode="External"/><Relationship Id="rId5" Type="http://schemas.openxmlformats.org/officeDocument/2006/relationships/hyperlink" Target="http://cs.wikipedia.org/wiki/Soubor:Otak%C3%A1rek_fenyklov%C3%BD,_Lovo%C5%A1,_2009-07-12.jpg" TargetMode="External"/><Relationship Id="rId15" Type="http://schemas.openxmlformats.org/officeDocument/2006/relationships/hyperlink" Target="http://commons.wikimedia.org/wiki/File:Extatosoma_tiaratum_119.JPG?uselang=cs" TargetMode="External"/><Relationship Id="rId10" Type="http://schemas.openxmlformats.org/officeDocument/2006/relationships/hyperlink" Target="http://cs.wikipedia.org/wiki/Soubor:Vespa_crabro_by_Sven_Teschke.jpg" TargetMode="External"/><Relationship Id="rId4" Type="http://schemas.openxmlformats.org/officeDocument/2006/relationships/hyperlink" Target="http://cs.wikipedia.org/wiki/Soubor:Gulf_Fritillary_Life_Cycle.svg" TargetMode="External"/><Relationship Id="rId9" Type="http://schemas.openxmlformats.org/officeDocument/2006/relationships/hyperlink" Target="http://cs.wikipedia.org/wiki/Soubor:Chroust.jpg" TargetMode="External"/><Relationship Id="rId14" Type="http://schemas.openxmlformats.org/officeDocument/2006/relationships/hyperlink" Target="http://cs.wikipedia.org/wiki/Soubor:Pyrrhocoris_apterus_(aka)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17132727"/>
              </p:ext>
            </p:extLst>
          </p:nvPr>
        </p:nvGraphicFramePr>
        <p:xfrm>
          <a:off x="1043608" y="2078856"/>
          <a:ext cx="756084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39667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VY_32_INOVACE_09_03C_Rozmnožování</a:t>
                      </a:r>
                      <a:r>
                        <a:rPr lang="cs-CZ" sz="1400" baseline="0" dirty="0" smtClean="0"/>
                        <a:t> a vývoj hmyzu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Bezobratlí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5625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92696"/>
            <a:ext cx="8426217" cy="369331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se způsoby vývoje a rozmnožování hmyzu.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rozlišit vývoj přímý a nepřímý, vysvětlí rozdíly. U obou způsobů vývoje uvede </a:t>
            </a:r>
          </a:p>
          <a:p>
            <a:r>
              <a:rPr lang="cs-CZ" dirty="0" smtClean="0"/>
              <a:t>příklady řádů hmyzu.</a:t>
            </a:r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/>
              <a:t>8</a:t>
            </a:r>
            <a:r>
              <a:rPr lang="cs-CZ" dirty="0" smtClean="0"/>
              <a:t>. </a:t>
            </a:r>
            <a:r>
              <a:rPr lang="cs-CZ" dirty="0"/>
              <a:t>4</a:t>
            </a:r>
            <a:r>
              <a:rPr lang="cs-CZ" dirty="0" smtClean="0"/>
              <a:t>. 2013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/>
              <a:t>9</a:t>
            </a:r>
            <a:r>
              <a:rPr lang="cs-CZ" dirty="0" smtClean="0"/>
              <a:t>. </a:t>
            </a:r>
            <a:r>
              <a:rPr lang="cs-CZ" dirty="0"/>
              <a:t>4</a:t>
            </a:r>
            <a:r>
              <a:rPr lang="cs-CZ" dirty="0" smtClean="0"/>
              <a:t>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48441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Hoverflies mating midai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91" y="332656"/>
            <a:ext cx="9169558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91" y="6453336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260648"/>
            <a:ext cx="6838410" cy="769441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Rozmnožování a vývoj hmyzu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xmlns="" val="273047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771" y="385500"/>
            <a:ext cx="669593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3200" dirty="0" smtClean="0"/>
              <a:t>nejčastěji pohlavní rozmnožování</a:t>
            </a:r>
          </a:p>
          <a:p>
            <a:pPr marL="457200" indent="-457200">
              <a:buFontTx/>
              <a:buChar char="-"/>
            </a:pPr>
            <a:endParaRPr lang="cs-CZ" sz="3200" dirty="0"/>
          </a:p>
          <a:p>
            <a:pPr marL="457200" indent="-457200">
              <a:buFontTx/>
              <a:buChar char="-"/>
            </a:pPr>
            <a:endParaRPr lang="cs-CZ" sz="3200" dirty="0" smtClean="0"/>
          </a:p>
          <a:p>
            <a:pPr marL="457200" indent="-457200">
              <a:buFontTx/>
              <a:buChar char="-"/>
            </a:pPr>
            <a:endParaRPr lang="cs-CZ" sz="3200" dirty="0"/>
          </a:p>
          <a:p>
            <a:pPr marL="457200" indent="-457200">
              <a:buFontTx/>
              <a:buChar char="-"/>
            </a:pPr>
            <a:endParaRPr lang="cs-CZ" sz="3200" dirty="0" smtClean="0"/>
          </a:p>
          <a:p>
            <a:pPr marL="457200" indent="-457200">
              <a:buFontTx/>
              <a:buChar char="-"/>
            </a:pPr>
            <a:r>
              <a:rPr lang="cs-CZ" sz="3200" dirty="0" smtClean="0"/>
              <a:t>výjimečně nepohlavní rozmnožování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340767"/>
            <a:ext cx="4729949" cy="95410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Jaký je rozdíl mezi pohlavním a </a:t>
            </a:r>
          </a:p>
          <a:p>
            <a:pPr algn="ctr"/>
            <a:r>
              <a:rPr lang="cs-CZ" sz="2800" dirty="0" smtClean="0"/>
              <a:t>nepohlavním rozmnožováním?</a:t>
            </a:r>
            <a:endParaRPr lang="cs-CZ" sz="2800" dirty="0"/>
          </a:p>
        </p:txBody>
      </p:sp>
      <p:pic>
        <p:nvPicPr>
          <p:cNvPr id="2050" name="Picture 2" descr="Soubor:Megacrania.batesii.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32488"/>
            <a:ext cx="5952867" cy="323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436096" y="6297500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2120" y="5036983"/>
            <a:ext cx="3414461" cy="1200329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Nepohlavní rozmnožování</a:t>
            </a:r>
          </a:p>
          <a:p>
            <a:r>
              <a:rPr lang="cs-CZ" sz="2400" dirty="0" smtClean="0"/>
              <a:t>probíhá často např. </a:t>
            </a:r>
            <a:endParaRPr lang="cs-CZ" sz="2400" dirty="0" smtClean="0"/>
          </a:p>
          <a:p>
            <a:r>
              <a:rPr lang="cs-CZ" sz="2400" dirty="0" smtClean="0"/>
              <a:t>u</a:t>
            </a:r>
            <a:r>
              <a:rPr lang="cs-CZ" sz="2400" dirty="0" smtClean="0"/>
              <a:t> </a:t>
            </a:r>
            <a:r>
              <a:rPr lang="cs-CZ" sz="2400" dirty="0" smtClean="0"/>
              <a:t>strašilek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951248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88640"/>
            <a:ext cx="4036939" cy="646331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Životní cyklus hmyzu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340768"/>
            <a:ext cx="6882077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Hmyz s proměnou dokonalou</a:t>
            </a:r>
            <a:endParaRPr lang="cs-CZ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4099719"/>
            <a:ext cx="7459158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Hmyz s proměnou nedokonalou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2420888"/>
            <a:ext cx="1457579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smtClean="0"/>
              <a:t>vajíčko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55776" y="2420888"/>
            <a:ext cx="1099147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smtClean="0"/>
              <a:t>larva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00260" y="2420888"/>
            <a:ext cx="1167884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smtClean="0"/>
              <a:t>kukla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967080" y="2420888"/>
            <a:ext cx="1853392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smtClean="0"/>
              <a:t>dospělec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8117" y="5302949"/>
            <a:ext cx="1457579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smtClean="0"/>
              <a:t>vajíčko</a:t>
            </a:r>
            <a:endParaRPr lang="cs-CZ" sz="3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60885" y="5301208"/>
            <a:ext cx="1099147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smtClean="0"/>
              <a:t>larva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751056" y="5301208"/>
            <a:ext cx="1853392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smtClean="0"/>
              <a:t>dospělec</a:t>
            </a:r>
            <a:endParaRPr lang="cs-CZ" sz="3600" dirty="0"/>
          </a:p>
        </p:txBody>
      </p:sp>
      <p:sp>
        <p:nvSpPr>
          <p:cNvPr id="12" name="Šipka doprava 11"/>
          <p:cNvSpPr/>
          <p:nvPr/>
        </p:nvSpPr>
        <p:spPr>
          <a:xfrm>
            <a:off x="1835696" y="2564904"/>
            <a:ext cx="576064" cy="3600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3851920" y="2564904"/>
            <a:ext cx="576064" cy="3600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6084168" y="2564904"/>
            <a:ext cx="576064" cy="3600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>
            <a:off x="5292080" y="5445224"/>
            <a:ext cx="1008112" cy="3600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prava 15"/>
          <p:cNvSpPr/>
          <p:nvPr/>
        </p:nvSpPr>
        <p:spPr>
          <a:xfrm>
            <a:off x="2339752" y="5445224"/>
            <a:ext cx="1008112" cy="3600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606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262809"/>
            <a:ext cx="5688632" cy="5406551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79512" y="260648"/>
            <a:ext cx="6882077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Hmyz s proměnou dokonalou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6309320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7444" y="1929026"/>
            <a:ext cx="574196" cy="70788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1.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73868" y="2361074"/>
            <a:ext cx="574196" cy="70788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83968" y="6033482"/>
            <a:ext cx="574196" cy="70788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3.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5536" y="5157192"/>
            <a:ext cx="574196" cy="70788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4.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84168" y="1484784"/>
            <a:ext cx="1932004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1. Vajíčka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084168" y="2566645"/>
            <a:ext cx="1642566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dirty="0"/>
              <a:t>2</a:t>
            </a:r>
            <a:r>
              <a:rPr lang="cs-CZ" sz="3600" dirty="0" smtClean="0"/>
              <a:t>. Larva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84168" y="3717032"/>
            <a:ext cx="1652184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3. Kukla</a:t>
            </a:r>
            <a:endParaRPr lang="cs-CZ" sz="3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84168" y="4870901"/>
            <a:ext cx="2350323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dirty="0"/>
              <a:t>4</a:t>
            </a:r>
            <a:r>
              <a:rPr lang="cs-CZ" sz="3600" dirty="0" smtClean="0"/>
              <a:t>. Dospělec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622278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6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6882077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Hmyz s proměnou dokonalou</a:t>
            </a:r>
            <a:endParaRPr lang="cs-CZ" sz="4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46932" y="3973800"/>
            <a:ext cx="3795712" cy="2547937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187269" y="6454575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5" y="1138238"/>
            <a:ext cx="4392488" cy="264760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78445" y="3785840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</a:t>
            </a:r>
            <a:r>
              <a:rPr lang="cs-CZ" dirty="0"/>
              <a:t>5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641458" y="1810768"/>
            <a:ext cx="2005677" cy="92333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5400" dirty="0" smtClean="0"/>
              <a:t>Motýli</a:t>
            </a:r>
            <a:endParaRPr lang="cs-CZ" sz="5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5536" y="5313402"/>
            <a:ext cx="4087979" cy="70788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000" i="1" dirty="0" smtClean="0"/>
              <a:t>otakárek fenyklový</a:t>
            </a:r>
            <a:endParaRPr lang="cs-CZ" sz="4000" i="1" dirty="0"/>
          </a:p>
        </p:txBody>
      </p:sp>
      <p:pic>
        <p:nvPicPr>
          <p:cNvPr id="1028" name="Picture 4" descr="File:Papilio.machao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398918"/>
            <a:ext cx="1944216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3707904" y="4931876"/>
            <a:ext cx="860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47122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6" grpId="0" animBg="1"/>
      <p:bldP spid="10" grpId="0" animBg="1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:Meikeverlarven (Melolontha melolontha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3798182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9512" y="260648"/>
            <a:ext cx="6882077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Hmyz s proměnou dokonalou</a:t>
            </a:r>
            <a:endParaRPr lang="cs-CZ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0799" y="4609145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</a:t>
            </a:r>
            <a:r>
              <a:rPr lang="cs-CZ" dirty="0"/>
              <a:t>6</a:t>
            </a:r>
          </a:p>
        </p:txBody>
      </p:sp>
      <p:pic>
        <p:nvPicPr>
          <p:cNvPr id="2050" name="Picture 2" descr="File:Meikever pop onderzijde (Melolontha melolontha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65583" y="2058324"/>
            <a:ext cx="2174569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638694" y="5157192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  <p:pic>
        <p:nvPicPr>
          <p:cNvPr id="2052" name="Picture 4" descr="Soubor:Chrous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52496" y="3113958"/>
            <a:ext cx="4325528" cy="2795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017574" y="6305076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8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89246" y="1142720"/>
            <a:ext cx="1973682" cy="92333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5400" dirty="0" smtClean="0"/>
              <a:t>Brouci</a:t>
            </a:r>
            <a:endParaRPr lang="cs-CZ" sz="5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94060" y="5542245"/>
            <a:ext cx="3317896" cy="70788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000" i="1" dirty="0" smtClean="0"/>
              <a:t>chroust obecný</a:t>
            </a:r>
            <a:endParaRPr lang="cs-CZ" sz="4000" i="1" dirty="0"/>
          </a:p>
        </p:txBody>
      </p:sp>
    </p:spTree>
    <p:extLst>
      <p:ext uri="{BB962C8B-B14F-4D97-AF65-F5344CB8AC3E}">
        <p14:creationId xmlns:p14="http://schemas.microsoft.com/office/powerpoint/2010/main" xmlns="" val="90926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le:Vespa crabro by Sven Teschk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5552"/>
            <a:ext cx="4388528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04" y="4937960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</a:t>
            </a:r>
            <a:r>
              <a:rPr lang="cs-CZ" dirty="0"/>
              <a:t>9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55575" y="5313402"/>
            <a:ext cx="2388795" cy="70788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blanokřídlí</a:t>
            </a:r>
            <a:endParaRPr lang="cs-CZ" sz="4000" dirty="0"/>
          </a:p>
        </p:txBody>
      </p:sp>
      <p:pic>
        <p:nvPicPr>
          <p:cNvPr id="3076" name="Picture 4" descr="File:Musca domestica September 2007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276872"/>
            <a:ext cx="425243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572000" y="5517232"/>
            <a:ext cx="860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10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647837" y="5870427"/>
            <a:ext cx="2254207" cy="70788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dvoukřídlí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9512" y="260648"/>
            <a:ext cx="6882077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Hmyz s proměnou dokonalou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xmlns="" val="3171225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6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7459158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Hmyz s proměnou nedokonalou</a:t>
            </a:r>
            <a:endParaRPr lang="cs-CZ" sz="4400" dirty="0"/>
          </a:p>
        </p:txBody>
      </p:sp>
      <p:pic>
        <p:nvPicPr>
          <p:cNvPr id="4098" name="Picture 2" descr="Soubor:Sympetrum flaveolum - side (aka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196752"/>
            <a:ext cx="4812451" cy="2953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067944" y="4077072"/>
            <a:ext cx="860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11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5083" y="1340768"/>
            <a:ext cx="1778307" cy="33855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/>
              <a:t>j</a:t>
            </a:r>
            <a:r>
              <a:rPr lang="cs-CZ" sz="2800" dirty="0" smtClean="0"/>
              <a:t>epice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v</a:t>
            </a:r>
            <a:r>
              <a:rPr lang="cs-CZ" sz="2800" dirty="0" smtClean="0"/>
              <a:t>ážky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š</a:t>
            </a:r>
            <a:r>
              <a:rPr lang="cs-CZ" sz="2800" dirty="0" smtClean="0"/>
              <a:t>vábi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k</a:t>
            </a:r>
            <a:r>
              <a:rPr lang="cs-CZ" sz="2800" dirty="0" smtClean="0"/>
              <a:t>udlanky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škvoři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s</a:t>
            </a:r>
            <a:r>
              <a:rPr lang="cs-CZ" sz="2800" dirty="0" smtClean="0"/>
              <a:t>trašilky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p</a:t>
            </a:r>
            <a:r>
              <a:rPr lang="cs-CZ" sz="2800" dirty="0" smtClean="0"/>
              <a:t>loštice</a:t>
            </a:r>
          </a:p>
          <a:p>
            <a:pPr marL="285750" indent="-285750">
              <a:buFontTx/>
              <a:buChar char="-"/>
            </a:pPr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191897" y="4519062"/>
            <a:ext cx="2867935" cy="2139265"/>
            <a:chOff x="191897" y="4519062"/>
            <a:chExt cx="2867935" cy="2139265"/>
          </a:xfrm>
        </p:grpSpPr>
        <p:pic>
          <p:nvPicPr>
            <p:cNvPr id="4100" name="Picture 4" descr="Soubor:Kudlanka Nábožná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083" y="4519062"/>
              <a:ext cx="2844749" cy="21335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191897" y="6381328"/>
              <a:ext cx="63568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 smtClean="0"/>
                <a:t>Obr. 12</a:t>
              </a:r>
              <a:endParaRPr lang="cs-CZ" sz="1200" dirty="0"/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3143764" y="4544566"/>
            <a:ext cx="2852739" cy="2133601"/>
            <a:chOff x="3143764" y="4544566"/>
            <a:chExt cx="2852739" cy="2133601"/>
          </a:xfrm>
        </p:grpSpPr>
        <p:pic>
          <p:nvPicPr>
            <p:cNvPr id="4102" name="Picture 6" descr="Soubor:Pyrrhocoris apterus (aka)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3503333" y="4184997"/>
              <a:ext cx="2133601" cy="28527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ovéPole 9"/>
            <p:cNvSpPr txBox="1"/>
            <p:nvPr/>
          </p:nvSpPr>
          <p:spPr>
            <a:xfrm>
              <a:off x="3143764" y="6362521"/>
              <a:ext cx="63568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 smtClean="0"/>
                <a:t>Obr. 13</a:t>
              </a:r>
              <a:endParaRPr lang="cs-CZ" sz="1200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6012160" y="4544564"/>
            <a:ext cx="3027032" cy="2198216"/>
            <a:chOff x="6012160" y="4544564"/>
            <a:chExt cx="3027032" cy="2198216"/>
          </a:xfrm>
        </p:grpSpPr>
        <p:pic>
          <p:nvPicPr>
            <p:cNvPr id="8" name="Obrázek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084168" y="4544564"/>
              <a:ext cx="2955024" cy="1956455"/>
            </a:xfrm>
            <a:prstGeom prst="rect">
              <a:avLst/>
            </a:prstGeom>
          </p:spPr>
        </p:pic>
        <p:sp>
          <p:nvSpPr>
            <p:cNvPr id="13" name="TextovéPole 12"/>
            <p:cNvSpPr txBox="1"/>
            <p:nvPr/>
          </p:nvSpPr>
          <p:spPr>
            <a:xfrm>
              <a:off x="6012160" y="6465781"/>
              <a:ext cx="63568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 smtClean="0"/>
                <a:t>Obr. 14</a:t>
              </a:r>
              <a:endParaRPr lang="cs-CZ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1321604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3554627" cy="769441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Zápis do sešitu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412776"/>
            <a:ext cx="8382038" cy="452431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3200" dirty="0" smtClean="0"/>
              <a:t>nejčastěji pohlavní rozmnožování</a:t>
            </a:r>
          </a:p>
          <a:p>
            <a:endParaRPr lang="cs-CZ" sz="3200" dirty="0"/>
          </a:p>
          <a:p>
            <a:pPr marL="514350" indent="-514350">
              <a:buAutoNum type="arabicPeriod"/>
            </a:pPr>
            <a:r>
              <a:rPr lang="cs-CZ" sz="3200" u="sng" dirty="0" smtClean="0"/>
              <a:t>Proměna dokonalá:</a:t>
            </a:r>
          </a:p>
          <a:p>
            <a:r>
              <a:rPr lang="cs-CZ" sz="3200" dirty="0" smtClean="0"/>
              <a:t>	- vajíčko – larva – </a:t>
            </a:r>
            <a:r>
              <a:rPr lang="cs-CZ" sz="3200" b="1" u="sng" dirty="0" smtClean="0"/>
              <a:t>kukla</a:t>
            </a:r>
            <a:r>
              <a:rPr lang="cs-CZ" sz="3200" dirty="0" smtClean="0"/>
              <a:t> – dospělec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- např. motýli, brouci, blanokřídlí, dvoukřídlí</a:t>
            </a:r>
          </a:p>
          <a:p>
            <a:endParaRPr lang="cs-CZ" sz="3200" dirty="0" smtClean="0"/>
          </a:p>
          <a:p>
            <a:r>
              <a:rPr lang="cs-CZ" sz="3200" dirty="0" smtClean="0"/>
              <a:t>2. </a:t>
            </a:r>
            <a:r>
              <a:rPr lang="cs-CZ" sz="3200" u="sng" dirty="0" smtClean="0"/>
              <a:t>Proměna nedokonalá </a:t>
            </a:r>
            <a:r>
              <a:rPr lang="cs-CZ" sz="3200" b="1" dirty="0" smtClean="0"/>
              <a:t>(není stadium kukly)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- vajíčko – larva – dospělec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- např. vážky, kudlanky, strašilky, ploštice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08254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2602700" cy="769441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Opakování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55858" y="1159579"/>
            <a:ext cx="8808630" cy="5293757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2600" dirty="0" smtClean="0"/>
              <a:t>Jaký je rozdíl mezi pohlavním a nepohlavním rozmnožování?</a:t>
            </a:r>
          </a:p>
          <a:p>
            <a:r>
              <a:rPr lang="cs-CZ" sz="2600" dirty="0" smtClean="0"/>
              <a:t>       Uveď příklady.</a:t>
            </a:r>
          </a:p>
          <a:p>
            <a:endParaRPr lang="cs-CZ" sz="2600" dirty="0" smtClean="0"/>
          </a:p>
          <a:p>
            <a:pPr marL="514350" indent="-514350">
              <a:buAutoNum type="arabicPeriod" startAt="2"/>
            </a:pPr>
            <a:r>
              <a:rPr lang="cs-CZ" sz="2600" dirty="0" smtClean="0"/>
              <a:t>Do jakých dvou skupin dělíme hmyz podle vývoje?</a:t>
            </a:r>
          </a:p>
          <a:p>
            <a:endParaRPr lang="cs-CZ" sz="2600" dirty="0" smtClean="0"/>
          </a:p>
          <a:p>
            <a:pPr marL="514350" indent="-514350">
              <a:buAutoNum type="arabicPeriod" startAt="3"/>
            </a:pPr>
            <a:r>
              <a:rPr lang="cs-CZ" sz="2600" dirty="0" smtClean="0"/>
              <a:t>Jakými stádii prochází hmyz s proměnou dokonalou?</a:t>
            </a:r>
          </a:p>
          <a:p>
            <a:endParaRPr lang="cs-CZ" sz="2600" dirty="0" smtClean="0"/>
          </a:p>
          <a:p>
            <a:r>
              <a:rPr lang="cs-CZ" sz="2600" dirty="0" smtClean="0"/>
              <a:t>4.   Jakými </a:t>
            </a:r>
            <a:r>
              <a:rPr lang="cs-CZ" sz="2600" dirty="0"/>
              <a:t>stádii prochází hmyz s proměnou </a:t>
            </a:r>
            <a:r>
              <a:rPr lang="cs-CZ" sz="2600" dirty="0" smtClean="0"/>
              <a:t>nedokonalou?</a:t>
            </a:r>
          </a:p>
          <a:p>
            <a:endParaRPr lang="cs-CZ" sz="2600" dirty="0" smtClean="0"/>
          </a:p>
          <a:p>
            <a:r>
              <a:rPr lang="cs-CZ" sz="2600" dirty="0" smtClean="0"/>
              <a:t>5.   Uveď příklady hmyzu s proměnou dokonalou.</a:t>
            </a:r>
          </a:p>
          <a:p>
            <a:endParaRPr lang="cs-CZ" sz="2600" dirty="0"/>
          </a:p>
          <a:p>
            <a:r>
              <a:rPr lang="cs-CZ" sz="2600" dirty="0" smtClean="0"/>
              <a:t>6.  Uveď </a:t>
            </a:r>
            <a:r>
              <a:rPr lang="cs-CZ" sz="2600" dirty="0"/>
              <a:t>příklady hmyzu s proměnou </a:t>
            </a:r>
            <a:r>
              <a:rPr lang="cs-CZ" sz="2600" dirty="0" smtClean="0"/>
              <a:t>nedokonalou</a:t>
            </a:r>
            <a:r>
              <a:rPr lang="cs-CZ" sz="2600" dirty="0"/>
              <a:t>.</a:t>
            </a:r>
          </a:p>
          <a:p>
            <a:endParaRPr lang="cs-CZ" sz="2600" dirty="0" smtClean="0"/>
          </a:p>
        </p:txBody>
      </p:sp>
    </p:spTree>
    <p:extLst>
      <p:ext uri="{BB962C8B-B14F-4D97-AF65-F5344CB8AC3E}">
        <p14:creationId xmlns:p14="http://schemas.microsoft.com/office/powerpoint/2010/main" xmlns="" val="3750731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496" y="116632"/>
            <a:ext cx="9166292" cy="27699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Zdroje obrázků:</a:t>
            </a:r>
          </a:p>
          <a:p>
            <a:r>
              <a:rPr lang="cs-CZ" sz="1050" dirty="0" smtClean="0"/>
              <a:t>Obr. 1: </a:t>
            </a:r>
            <a:r>
              <a:rPr lang="cs-CZ" sz="1000" dirty="0"/>
              <a:t>AUTOR NEUVEDEN. </a:t>
            </a:r>
            <a:r>
              <a:rPr lang="cs-CZ" sz="1000" i="1" dirty="0"/>
              <a:t>Wikipedia.cz</a:t>
            </a:r>
            <a:r>
              <a:rPr lang="cs-CZ" sz="1000" dirty="0"/>
              <a:t> [online]. [cit. 8</a:t>
            </a:r>
            <a:r>
              <a:rPr lang="cs-CZ" sz="1000" dirty="0" smtClean="0"/>
              <a:t>.4.2013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2"/>
              </a:rPr>
              <a:t>http://</a:t>
            </a:r>
            <a:r>
              <a:rPr lang="cs-CZ" sz="1000" dirty="0" smtClean="0">
                <a:hlinkClick r:id="rId2"/>
              </a:rPr>
              <a:t>commons.wikimedia.org/wiki/File:Hoverflies_mating_midair.jpg?uselang=cs</a:t>
            </a:r>
            <a:endParaRPr lang="cs-CZ" sz="1000" dirty="0" smtClean="0"/>
          </a:p>
          <a:p>
            <a:r>
              <a:rPr lang="cs-CZ" sz="1000" dirty="0" smtClean="0"/>
              <a:t>Obr. 2: </a:t>
            </a:r>
            <a:r>
              <a:rPr lang="cs-CZ" sz="1000" dirty="0"/>
              <a:t>AUTOR NEUVEDEN. </a:t>
            </a:r>
            <a:r>
              <a:rPr lang="cs-CZ" sz="1000" i="1" dirty="0"/>
              <a:t>Wikipedia.cz</a:t>
            </a:r>
            <a:r>
              <a:rPr lang="cs-CZ" sz="1000" dirty="0"/>
              <a:t> [online]. [cit. 8.4.2013]. Dostupný na WWW: </a:t>
            </a:r>
            <a:r>
              <a:rPr lang="cs-CZ" sz="1000" dirty="0">
                <a:hlinkClick r:id="rId3"/>
              </a:rPr>
              <a:t>http://</a:t>
            </a:r>
            <a:r>
              <a:rPr lang="cs-CZ" sz="1000" dirty="0" smtClean="0">
                <a:hlinkClick r:id="rId3"/>
              </a:rPr>
              <a:t>cs.wikipedia.org/wiki/Soubor:Megacrania.batesii.1.jpg</a:t>
            </a:r>
            <a:endParaRPr lang="cs-CZ" sz="1000" dirty="0" smtClean="0"/>
          </a:p>
          <a:p>
            <a:r>
              <a:rPr lang="cs-CZ" sz="1000" dirty="0" smtClean="0"/>
              <a:t>Obr. 3: </a:t>
            </a:r>
            <a:r>
              <a:rPr lang="cs-CZ" sz="1000" dirty="0"/>
              <a:t>AUTOR NEUVEDEN. </a:t>
            </a:r>
            <a:r>
              <a:rPr lang="cs-CZ" sz="1000" i="1" dirty="0"/>
              <a:t>Wikipedia.cz</a:t>
            </a:r>
            <a:r>
              <a:rPr lang="cs-CZ" sz="1000" dirty="0"/>
              <a:t> [online]. [cit. 8.4.2013]. Dostupný na WWW: </a:t>
            </a:r>
            <a:r>
              <a:rPr lang="cs-CZ" sz="1000" dirty="0">
                <a:hlinkClick r:id="rId4"/>
              </a:rPr>
              <a:t>http://</a:t>
            </a:r>
            <a:r>
              <a:rPr lang="cs-CZ" sz="1000" dirty="0" smtClean="0">
                <a:hlinkClick r:id="rId4"/>
              </a:rPr>
              <a:t>cs.wikipedia.org/wiki/Soubor:Gulf_Fritillary_Life_Cycle.svg</a:t>
            </a:r>
            <a:endParaRPr lang="cs-CZ" sz="1000" dirty="0" smtClean="0"/>
          </a:p>
          <a:p>
            <a:r>
              <a:rPr lang="cs-CZ" sz="1000" dirty="0" smtClean="0"/>
              <a:t>Obr. 4:</a:t>
            </a:r>
            <a:r>
              <a:rPr lang="cs-CZ" sz="900" dirty="0" smtClean="0"/>
              <a:t> </a:t>
            </a:r>
            <a:r>
              <a:rPr lang="cs-CZ" sz="900" dirty="0"/>
              <a:t>AUTOR NEUVEDEN. </a:t>
            </a:r>
            <a:r>
              <a:rPr lang="cs-CZ" sz="900" i="1" dirty="0"/>
              <a:t>Wikipedia.cz</a:t>
            </a:r>
            <a:r>
              <a:rPr lang="cs-CZ" sz="900" dirty="0"/>
              <a:t> [online]. [cit. 8.4.2013]. Dostupný na WWW: </a:t>
            </a:r>
            <a:r>
              <a:rPr lang="cs-CZ" sz="900" dirty="0">
                <a:hlinkClick r:id="rId5"/>
              </a:rPr>
              <a:t>http://cs.wikipedia.org/wiki/Soubor:Otak%C3%A1rek_fenyklov%C3%BD,_Lovo%C5%A1,_</a:t>
            </a:r>
            <a:r>
              <a:rPr lang="cs-CZ" sz="900" dirty="0" smtClean="0">
                <a:hlinkClick r:id="rId5"/>
              </a:rPr>
              <a:t>2009-07-12.jpg</a:t>
            </a:r>
            <a:endParaRPr lang="cs-CZ" sz="900" dirty="0" smtClean="0"/>
          </a:p>
          <a:p>
            <a:r>
              <a:rPr lang="cs-CZ" sz="1050" dirty="0" smtClean="0"/>
              <a:t>Obr. 5:</a:t>
            </a:r>
            <a:r>
              <a:rPr lang="cs-CZ" sz="1000" dirty="0"/>
              <a:t>DESCOUENS, </a:t>
            </a:r>
            <a:r>
              <a:rPr lang="cs-CZ" sz="1000" dirty="0" err="1"/>
              <a:t>Didier</a:t>
            </a:r>
            <a:r>
              <a:rPr lang="cs-CZ" sz="1000" dirty="0"/>
              <a:t>. </a:t>
            </a:r>
            <a:r>
              <a:rPr lang="cs-CZ" sz="1000" i="1" dirty="0"/>
              <a:t>Wikipedia.cz</a:t>
            </a:r>
            <a:r>
              <a:rPr lang="cs-CZ" sz="1000" dirty="0"/>
              <a:t> [online]. [cit. </a:t>
            </a:r>
            <a:r>
              <a:rPr lang="cs-CZ" sz="1000" dirty="0" smtClean="0"/>
              <a:t>8.4.2013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6"/>
              </a:rPr>
              <a:t>http://cs.wikipedia.org/wiki/Soubor:Chenille_de_Grand_porte_queue_(macaon).</a:t>
            </a:r>
            <a:r>
              <a:rPr lang="cs-CZ" sz="1000" dirty="0" smtClean="0">
                <a:hlinkClick r:id="rId6"/>
              </a:rPr>
              <a:t>jpg</a:t>
            </a:r>
            <a:endParaRPr lang="cs-CZ" sz="1000" dirty="0" smtClean="0"/>
          </a:p>
          <a:p>
            <a:r>
              <a:rPr lang="cs-CZ" sz="1050" dirty="0" smtClean="0"/>
              <a:t>Obr. 6:</a:t>
            </a:r>
            <a:r>
              <a:rPr lang="cs-CZ" sz="900" dirty="0"/>
              <a:t>AUTOR NEUVEDEN. </a:t>
            </a:r>
            <a:r>
              <a:rPr lang="cs-CZ" sz="900" i="1" dirty="0"/>
              <a:t>Wikipedia.cz</a:t>
            </a:r>
            <a:r>
              <a:rPr lang="cs-CZ" sz="900" dirty="0"/>
              <a:t> [online]. [cit. 8.4.2013]. Dostupný na WWW: </a:t>
            </a:r>
            <a:r>
              <a:rPr lang="cs-CZ" sz="900" dirty="0">
                <a:hlinkClick r:id="rId7"/>
              </a:rPr>
              <a:t>http://commons.wikimedia.org/wiki/File:Meikeverlarven_(Melolontha_melolontha).</a:t>
            </a:r>
            <a:r>
              <a:rPr lang="cs-CZ" sz="900" dirty="0" smtClean="0">
                <a:hlinkClick r:id="rId7"/>
              </a:rPr>
              <a:t>jpg?uselang=cs</a:t>
            </a:r>
            <a:endParaRPr lang="cs-CZ" sz="900" dirty="0" smtClean="0"/>
          </a:p>
          <a:p>
            <a:r>
              <a:rPr lang="cs-CZ" sz="1050" dirty="0" smtClean="0"/>
              <a:t>Obr.7:</a:t>
            </a:r>
            <a:r>
              <a:rPr lang="cs-CZ" sz="800" dirty="0"/>
              <a:t>AUTOR NEUVEDEN. </a:t>
            </a:r>
            <a:r>
              <a:rPr lang="cs-CZ" sz="800" i="1" dirty="0"/>
              <a:t>Wikipedia.cz</a:t>
            </a:r>
            <a:r>
              <a:rPr lang="cs-CZ" sz="800" dirty="0"/>
              <a:t> [online]. [cit. </a:t>
            </a:r>
            <a:r>
              <a:rPr lang="cs-CZ" sz="800" dirty="0" smtClean="0"/>
              <a:t>8.4.2013</a:t>
            </a:r>
            <a:r>
              <a:rPr lang="cs-CZ" sz="800" dirty="0"/>
              <a:t>]. Dostupný na WWW: </a:t>
            </a:r>
            <a:r>
              <a:rPr lang="cs-CZ" sz="800" dirty="0">
                <a:hlinkClick r:id="rId8"/>
              </a:rPr>
              <a:t>http://commons.wikimedia.org/wiki/File:Meikever_pop_onderzijde_(Melolontha_melolontha).</a:t>
            </a:r>
            <a:r>
              <a:rPr lang="cs-CZ" sz="800" dirty="0" smtClean="0">
                <a:hlinkClick r:id="rId8"/>
              </a:rPr>
              <a:t>jpg?uselang=cs</a:t>
            </a:r>
            <a:endParaRPr lang="cs-CZ" sz="800" dirty="0" smtClean="0"/>
          </a:p>
          <a:p>
            <a:r>
              <a:rPr lang="cs-CZ" sz="1050" dirty="0" smtClean="0"/>
              <a:t>Obr. 8: </a:t>
            </a:r>
            <a:r>
              <a:rPr lang="cs-CZ" sz="1050" dirty="0"/>
              <a:t>HORNÍK, Roman.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cs-CZ" sz="1050" dirty="0" smtClean="0"/>
              <a:t>8.4.2013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9"/>
              </a:rPr>
              <a:t>http://</a:t>
            </a:r>
            <a:r>
              <a:rPr lang="cs-CZ" sz="1050" dirty="0" smtClean="0">
                <a:hlinkClick r:id="rId9"/>
              </a:rPr>
              <a:t>cs.wikipedia.org/wiki/Soubor:Chroust.jpg</a:t>
            </a:r>
            <a:endParaRPr lang="cs-CZ" sz="1050" dirty="0" smtClean="0"/>
          </a:p>
          <a:p>
            <a:r>
              <a:rPr lang="cs-CZ" sz="1050" dirty="0" smtClean="0"/>
              <a:t>Obr. 9: </a:t>
            </a:r>
            <a:r>
              <a:rPr lang="cs-CZ" sz="1050" dirty="0"/>
              <a:t>TESCHKE, Sven.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cs-CZ" sz="1050" dirty="0" smtClean="0"/>
              <a:t>8.4.2013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10"/>
              </a:rPr>
              <a:t>http://</a:t>
            </a:r>
            <a:r>
              <a:rPr lang="cs-CZ" sz="1050" dirty="0" smtClean="0">
                <a:hlinkClick r:id="rId10"/>
              </a:rPr>
              <a:t>cs.wikipedia.org/wiki/Soubor:Vespa_crabro_by_Sven_Teschke.jpg</a:t>
            </a:r>
            <a:endParaRPr lang="cs-CZ" sz="1050" dirty="0" smtClean="0"/>
          </a:p>
          <a:p>
            <a:r>
              <a:rPr lang="cs-CZ" sz="1050" dirty="0" smtClean="0"/>
              <a:t>Obr. 10: </a:t>
            </a:r>
            <a:r>
              <a:rPr lang="cs-CZ" sz="900" dirty="0"/>
              <a:t>AUTOR NEUVEDEN. </a:t>
            </a:r>
            <a:r>
              <a:rPr lang="cs-CZ" sz="900" i="1" dirty="0"/>
              <a:t>Wikipedia.cz</a:t>
            </a:r>
            <a:r>
              <a:rPr lang="cs-CZ" sz="900" dirty="0"/>
              <a:t> [online]. [cit. </a:t>
            </a:r>
            <a:r>
              <a:rPr lang="cs-CZ" sz="900" dirty="0" smtClean="0"/>
              <a:t>8.4.2013</a:t>
            </a:r>
            <a:r>
              <a:rPr lang="cs-CZ" sz="900" dirty="0"/>
              <a:t>]. Dostupný na WWW: </a:t>
            </a:r>
            <a:r>
              <a:rPr lang="cs-CZ" sz="900" dirty="0">
                <a:hlinkClick r:id="rId11"/>
              </a:rPr>
              <a:t>http://</a:t>
            </a:r>
            <a:r>
              <a:rPr lang="cs-CZ" sz="900" dirty="0" smtClean="0">
                <a:hlinkClick r:id="rId11"/>
              </a:rPr>
              <a:t>commons.wikimedia.org/wiki/File:Musca_domestica_September_2007-1.jpg?uselang=cs</a:t>
            </a:r>
            <a:endParaRPr lang="cs-CZ" sz="900" dirty="0" smtClean="0"/>
          </a:p>
          <a:p>
            <a:r>
              <a:rPr lang="cs-CZ" sz="1050" dirty="0" smtClean="0"/>
              <a:t>Obr. 11: </a:t>
            </a:r>
            <a:r>
              <a:rPr lang="cs-CZ" sz="1050" dirty="0"/>
              <a:t>KARWATH, André.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cs-CZ" sz="1050" dirty="0" smtClean="0"/>
              <a:t>8.4.2013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12"/>
              </a:rPr>
              <a:t>http://cs.wikipedia.org/wiki/Soubor:Sympetrum_flaveolum_-_side_(aka).</a:t>
            </a:r>
            <a:r>
              <a:rPr lang="cs-CZ" sz="1050" dirty="0" smtClean="0">
                <a:hlinkClick r:id="rId12"/>
              </a:rPr>
              <a:t>jpg</a:t>
            </a:r>
            <a:endParaRPr lang="cs-CZ" sz="1050" dirty="0" smtClean="0"/>
          </a:p>
          <a:p>
            <a:r>
              <a:rPr lang="cs-CZ" sz="1050" dirty="0" smtClean="0"/>
              <a:t>Obr. 12: </a:t>
            </a:r>
            <a:r>
              <a:rPr lang="cs-CZ" sz="1000" dirty="0"/>
              <a:t>MÁLEK, Přemysl. </a:t>
            </a:r>
            <a:r>
              <a:rPr lang="cs-CZ" sz="1000" i="1" dirty="0"/>
              <a:t>Wikipedia.cz</a:t>
            </a:r>
            <a:r>
              <a:rPr lang="cs-CZ" sz="1000" dirty="0"/>
              <a:t> [online]. [cit. </a:t>
            </a:r>
            <a:r>
              <a:rPr lang="cs-CZ" sz="1000" dirty="0" smtClean="0"/>
              <a:t>8.4.2013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13"/>
              </a:rPr>
              <a:t>http://</a:t>
            </a:r>
            <a:r>
              <a:rPr lang="cs-CZ" sz="1000" dirty="0" smtClean="0">
                <a:hlinkClick r:id="rId13"/>
              </a:rPr>
              <a:t>cs.wikipedia.org/wiki/Soubor:Kudlanka_N%C3%A1bo%C5%BEn%C3%A1.jpg</a:t>
            </a:r>
            <a:endParaRPr lang="cs-CZ" sz="1000" dirty="0" smtClean="0"/>
          </a:p>
          <a:p>
            <a:r>
              <a:rPr lang="cs-CZ" sz="1050" dirty="0" smtClean="0"/>
              <a:t>Obr. 13:</a:t>
            </a:r>
            <a:r>
              <a:rPr lang="cs-CZ" sz="1050" dirty="0"/>
              <a:t>KARWATH, André.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cs-CZ" sz="1050" dirty="0" smtClean="0"/>
              <a:t>8.4.2013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14"/>
              </a:rPr>
              <a:t>http://cs.wikipedia.org/wiki/Soubor:Pyrrhocoris_apterus_(aka).</a:t>
            </a:r>
            <a:r>
              <a:rPr lang="cs-CZ" sz="1050" dirty="0" smtClean="0">
                <a:hlinkClick r:id="rId14"/>
              </a:rPr>
              <a:t>jpg</a:t>
            </a:r>
            <a:endParaRPr lang="cs-CZ" sz="1050" dirty="0" smtClean="0"/>
          </a:p>
          <a:p>
            <a:r>
              <a:rPr lang="cs-CZ" sz="1050" dirty="0" smtClean="0"/>
              <a:t>Obr. 14: </a:t>
            </a:r>
            <a:r>
              <a:rPr lang="cs-CZ" sz="900" dirty="0"/>
              <a:t>HÖHNE, Stephan M.. </a:t>
            </a:r>
            <a:r>
              <a:rPr lang="cs-CZ" sz="900" i="1" dirty="0"/>
              <a:t>Wikipedia.cz</a:t>
            </a:r>
            <a:r>
              <a:rPr lang="cs-CZ" sz="900" dirty="0"/>
              <a:t> [online]. [cit. 8</a:t>
            </a:r>
            <a:r>
              <a:rPr lang="cs-CZ" sz="900" dirty="0" smtClean="0"/>
              <a:t>.4.2013</a:t>
            </a:r>
            <a:r>
              <a:rPr lang="cs-CZ" sz="900" dirty="0"/>
              <a:t>]. Dostupný na WWW: </a:t>
            </a:r>
            <a:r>
              <a:rPr lang="cs-CZ" sz="900" dirty="0">
                <a:hlinkClick r:id="rId15"/>
              </a:rPr>
              <a:t>http://</a:t>
            </a:r>
            <a:r>
              <a:rPr lang="cs-CZ" sz="900" dirty="0" smtClean="0">
                <a:hlinkClick r:id="rId15"/>
              </a:rPr>
              <a:t>commons.wikimedia.org/wiki/File:Extatosoma_tiaratum_119.JPG?uselang=cs</a:t>
            </a:r>
            <a:endParaRPr lang="cs-CZ" sz="900" dirty="0" smtClean="0"/>
          </a:p>
          <a:p>
            <a:r>
              <a:rPr lang="cs-CZ" sz="1050" dirty="0" smtClean="0"/>
              <a:t>Obr. 15:</a:t>
            </a:r>
            <a:r>
              <a:rPr lang="cs-CZ" sz="1000" dirty="0"/>
              <a:t>SÁNCHEZ, Luis Miguel </a:t>
            </a:r>
            <a:r>
              <a:rPr lang="cs-CZ" sz="1000" dirty="0" err="1"/>
              <a:t>Bugallo</a:t>
            </a:r>
            <a:r>
              <a:rPr lang="cs-CZ" sz="1000" dirty="0"/>
              <a:t>. </a:t>
            </a:r>
            <a:r>
              <a:rPr lang="cs-CZ" sz="1000" i="1" dirty="0"/>
              <a:t>Wikipedia.cz</a:t>
            </a:r>
            <a:r>
              <a:rPr lang="cs-CZ" sz="1000" dirty="0"/>
              <a:t> [online]. [cit. 8</a:t>
            </a:r>
            <a:r>
              <a:rPr lang="cs-CZ" sz="1000" dirty="0" smtClean="0"/>
              <a:t>.4.2013</a:t>
            </a:r>
            <a:r>
              <a:rPr lang="cs-CZ" sz="1000" dirty="0"/>
              <a:t>]. Dostupný na WWW: http://</a:t>
            </a:r>
            <a:r>
              <a:rPr lang="cs-CZ" sz="1000" dirty="0" smtClean="0"/>
              <a:t>commons.wikimedia.org/wiki/File:Papilio.machaon.jpg?uselang=cs</a:t>
            </a:r>
          </a:p>
        </p:txBody>
      </p:sp>
    </p:spTree>
    <p:extLst>
      <p:ext uri="{BB962C8B-B14F-4D97-AF65-F5344CB8AC3E}">
        <p14:creationId xmlns:p14="http://schemas.microsoft.com/office/powerpoint/2010/main" xmlns="" val="101498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10598</TotalTime>
  <Words>316</Words>
  <Application>Microsoft Office PowerPoint</Application>
  <PresentationFormat>Předvádění na obrazovce (4:3)</PresentationFormat>
  <Paragraphs>126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LukášD</dc:creator>
  <cp:lastModifiedBy>Dum</cp:lastModifiedBy>
  <cp:revision>23</cp:revision>
  <dcterms:created xsi:type="dcterms:W3CDTF">2013-04-22T19:50:07Z</dcterms:created>
  <dcterms:modified xsi:type="dcterms:W3CDTF">2013-06-16T21:47:44Z</dcterms:modified>
</cp:coreProperties>
</file>