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7" r:id="rId4"/>
    <p:sldId id="256" r:id="rId5"/>
    <p:sldId id="258" r:id="rId6"/>
    <p:sldId id="261" r:id="rId7"/>
    <p:sldId id="262" r:id="rId8"/>
    <p:sldId id="259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04" y="2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CBE98-5C28-47BB-95E6-294F7DD0A0C5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0DB72-C914-4083-99D4-4E244C5737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14942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CBE98-5C28-47BB-95E6-294F7DD0A0C5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0DB72-C914-4083-99D4-4E244C5737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10982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CBE98-5C28-47BB-95E6-294F7DD0A0C5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0DB72-C914-4083-99D4-4E244C5737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3525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CBE98-5C28-47BB-95E6-294F7DD0A0C5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0DB72-C914-4083-99D4-4E244C5737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7030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CBE98-5C28-47BB-95E6-294F7DD0A0C5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0DB72-C914-4083-99D4-4E244C5737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64795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CBE98-5C28-47BB-95E6-294F7DD0A0C5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0DB72-C914-4083-99D4-4E244C5737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19907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CBE98-5C28-47BB-95E6-294F7DD0A0C5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0DB72-C914-4083-99D4-4E244C5737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50447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CBE98-5C28-47BB-95E6-294F7DD0A0C5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0DB72-C914-4083-99D4-4E244C5737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88682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CBE98-5C28-47BB-95E6-294F7DD0A0C5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0DB72-C914-4083-99D4-4E244C5737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51621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CBE98-5C28-47BB-95E6-294F7DD0A0C5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0DB72-C914-4083-99D4-4E244C5737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575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CBE98-5C28-47BB-95E6-294F7DD0A0C5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0DB72-C914-4083-99D4-4E244C5737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0139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ECBE98-5C28-47BB-95E6-294F7DD0A0C5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D0DB72-C914-4083-99D4-4E244C5737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83601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ody_lice.jpg" TargetMode="External"/><Relationship Id="rId2" Type="http://schemas.openxmlformats.org/officeDocument/2006/relationships/hyperlink" Target="http://cs.wikipedia.org/wiki/Soubor:Pediculus_humanus_var_capitis_female2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5505155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VY_32_INOVACE_14_03C_Hmyz </a:t>
                      </a:r>
                      <a:r>
                        <a:rPr lang="cs-CZ" sz="1400" dirty="0" smtClean="0"/>
                        <a:t>- </a:t>
                      </a:r>
                      <a:r>
                        <a:rPr lang="cs-CZ" sz="1400" dirty="0" smtClean="0"/>
                        <a:t>vši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Bezobratlí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71290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7413183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základní charakteristikou </a:t>
            </a:r>
            <a:r>
              <a:rPr lang="cs-CZ" dirty="0" smtClean="0"/>
              <a:t>vší.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</a:t>
            </a:r>
            <a:r>
              <a:rPr lang="cs-CZ" dirty="0" smtClean="0"/>
              <a:t>vši, </a:t>
            </a:r>
            <a:r>
              <a:rPr lang="cs-CZ" dirty="0" smtClean="0"/>
              <a:t>dokáže popsat jejich anatomii a způsob obživy.</a:t>
            </a:r>
          </a:p>
          <a:p>
            <a:r>
              <a:rPr lang="cs-CZ" dirty="0" smtClean="0"/>
              <a:t>Bude znát základní zástupce </a:t>
            </a:r>
            <a:r>
              <a:rPr lang="cs-CZ" dirty="0" smtClean="0"/>
              <a:t>vší</a:t>
            </a:r>
            <a:r>
              <a:rPr lang="cs-CZ" dirty="0" smtClean="0"/>
              <a:t> </a:t>
            </a:r>
            <a:r>
              <a:rPr lang="cs-CZ" dirty="0" smtClean="0"/>
              <a:t>a jejich rozmnožování a vývoj.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21</a:t>
            </a:r>
            <a:r>
              <a:rPr lang="cs-CZ" dirty="0" smtClean="0"/>
              <a:t>. </a:t>
            </a:r>
            <a:r>
              <a:rPr lang="cs-CZ" dirty="0"/>
              <a:t>4</a:t>
            </a:r>
            <a:r>
              <a:rPr lang="cs-CZ" dirty="0" smtClean="0"/>
              <a:t>. 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25. </a:t>
            </a:r>
            <a:r>
              <a:rPr lang="cs-CZ" dirty="0"/>
              <a:t>4</a:t>
            </a:r>
            <a:r>
              <a:rPr lang="cs-CZ" dirty="0" smtClean="0"/>
              <a:t>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4589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2282824"/>
            <a:ext cx="7772400" cy="1470025"/>
          </a:xfrm>
          <a:prstGeom prst="rect">
            <a:avLst/>
          </a:prstGeom>
          <a:solidFill>
            <a:srgbClr val="92D050"/>
          </a:solidFill>
          <a:ln w="1905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dirty="0" smtClean="0"/>
              <a:t>Hmyz</a:t>
            </a:r>
            <a:endParaRPr lang="cs-CZ" sz="8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3993902" y="4365104"/>
            <a:ext cx="1154162" cy="110799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6600" dirty="0" smtClean="0"/>
              <a:t>Vši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867805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955199"/>
            <a:ext cx="8424936" cy="569386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bezkřídlý hmyz</a:t>
            </a:r>
          </a:p>
          <a:p>
            <a:pPr marL="457200" indent="-457200">
              <a:buFontTx/>
              <a:buChar char="-"/>
            </a:pPr>
            <a:endParaRPr lang="cs-CZ" sz="2800" b="1" dirty="0"/>
          </a:p>
          <a:p>
            <a:pPr marL="457200" indent="-457200"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arazité (potrava: krev savců)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celosvětově rozšířené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v ČR 26 druhů</a:t>
            </a:r>
          </a:p>
          <a:p>
            <a:pPr marL="457200" indent="-457200">
              <a:buFontTx/>
              <a:buChar char="-"/>
            </a:pPr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velikost: 0,4 – 6,5 mm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velký zadeček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na končetinách drápky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7504" y="116632"/>
            <a:ext cx="3287054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Charakteristika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717300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1906035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Zástupci</a:t>
            </a:r>
            <a:endParaRPr lang="cs-CZ" sz="4000" dirty="0"/>
          </a:p>
        </p:txBody>
      </p:sp>
      <p:pic>
        <p:nvPicPr>
          <p:cNvPr id="1026" name="Picture 2" descr="Soubor:Pediculus humanus var capitis female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16632"/>
            <a:ext cx="4464496" cy="6554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05097" y="636334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96136" y="692696"/>
            <a:ext cx="3085909" cy="2062103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veš dětská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vajíčka = hnidy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žije ve vlasech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svědění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52374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Body lic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90263"/>
            <a:ext cx="4896544" cy="6738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116632"/>
            <a:ext cx="1906035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Zástupci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650559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44342" y="5171708"/>
            <a:ext cx="3964162" cy="156966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veš šatní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žije v prádlu a obuvi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přenáší nemoci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34333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Pthius pubis - crab lous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15" y="116631"/>
            <a:ext cx="9000851" cy="6673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144342" y="5581689"/>
            <a:ext cx="3914213" cy="1015663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veš muňka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žije v tělním ochlupení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8492" y="644346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123762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237936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Opakování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047502"/>
            <a:ext cx="8496944" cy="4955203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 smtClean="0"/>
              <a:t>Popiš stavbu těla vší.</a:t>
            </a:r>
          </a:p>
          <a:p>
            <a:pPr marL="342900" indent="-342900">
              <a:buAutoNum type="arabicPeriod"/>
            </a:pPr>
            <a:endParaRPr lang="cs-CZ" sz="3200" dirty="0"/>
          </a:p>
          <a:p>
            <a:pPr marL="342900" indent="-342900">
              <a:buAutoNum type="arabicPeriod"/>
            </a:pPr>
            <a:r>
              <a:rPr lang="cs-CZ" sz="3200" dirty="0" smtClean="0"/>
              <a:t>Jak jsou uzpůsobeny končetiny vší jejich životu?</a:t>
            </a:r>
          </a:p>
          <a:p>
            <a:pPr marL="342900" indent="-342900">
              <a:buAutoNum type="arabicPeriod"/>
            </a:pPr>
            <a:endParaRPr lang="cs-CZ" sz="3200" dirty="0"/>
          </a:p>
          <a:p>
            <a:pPr marL="342900" indent="-342900">
              <a:buAutoNum type="arabicPeriod"/>
            </a:pPr>
            <a:r>
              <a:rPr lang="cs-CZ" sz="3200" dirty="0" smtClean="0"/>
              <a:t>Čím se vši živí?</a:t>
            </a:r>
          </a:p>
          <a:p>
            <a:pPr marL="800100" lvl="1" indent="-342900">
              <a:buAutoNum type="arabicPeriod"/>
            </a:pPr>
            <a:endParaRPr lang="cs-CZ" sz="3200" dirty="0"/>
          </a:p>
          <a:p>
            <a:pPr marL="342900" indent="-342900">
              <a:buAutoNum type="arabicPeriod"/>
            </a:pPr>
            <a:r>
              <a:rPr lang="cs-CZ" sz="3200" dirty="0" smtClean="0"/>
              <a:t>Jaká je velikost vší?</a:t>
            </a:r>
          </a:p>
          <a:p>
            <a:pPr marL="342900" indent="-342900">
              <a:buAutoNum type="arabicPeriod"/>
            </a:pPr>
            <a:endParaRPr lang="cs-CZ" sz="3200" dirty="0"/>
          </a:p>
          <a:p>
            <a:pPr marL="342900" indent="-342900">
              <a:buAutoNum type="arabicPeriod"/>
            </a:pPr>
            <a:r>
              <a:rPr lang="cs-CZ" sz="3200" dirty="0" smtClean="0"/>
              <a:t>Jmenuj zástupce vší.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27875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342189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Zdroje obrázků: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438" y="980728"/>
            <a:ext cx="9046066" cy="5616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 smtClean="0"/>
              <a:t>21</a:t>
            </a:r>
            <a:r>
              <a:rPr lang="cs-CZ" sz="1000" dirty="0" smtClean="0"/>
              <a:t>.4.2013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2"/>
              </a:rPr>
              <a:t>http://</a:t>
            </a:r>
            <a:r>
              <a:rPr lang="cs-CZ" sz="1000" dirty="0" smtClean="0">
                <a:hlinkClick r:id="rId2"/>
              </a:rPr>
              <a:t>cs.wikipedia.org/wiki/Soubor:Pediculus_humanus_var_capitis_female2.jpg</a:t>
            </a:r>
            <a:endParaRPr lang="cs-CZ" sz="1000" dirty="0" smtClean="0"/>
          </a:p>
          <a:p>
            <a:r>
              <a:rPr lang="cs-CZ" sz="1000" dirty="0" smtClean="0"/>
              <a:t>Obr. 2: </a:t>
            </a:r>
            <a:r>
              <a:rPr lang="cs-CZ" sz="1000" dirty="0"/>
              <a:t>CARR, </a:t>
            </a:r>
            <a:r>
              <a:rPr lang="cs-CZ" sz="1000" dirty="0" err="1"/>
              <a:t>Janice</a:t>
            </a:r>
            <a:r>
              <a:rPr lang="cs-CZ" sz="1000" dirty="0"/>
              <a:t> </a:t>
            </a:r>
            <a:r>
              <a:rPr lang="cs-CZ" sz="1000" dirty="0" err="1"/>
              <a:t>Harney</a:t>
            </a:r>
            <a:r>
              <a:rPr lang="cs-CZ" sz="1000" dirty="0"/>
              <a:t>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21.4.2013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cs.wikipedia.org/wiki/Soubor:Body_lice.jpg</a:t>
            </a:r>
            <a:endParaRPr lang="cs-CZ" sz="1000" dirty="0" smtClean="0"/>
          </a:p>
          <a:p>
            <a:r>
              <a:rPr lang="cs-CZ" sz="1000" dirty="0" smtClean="0"/>
              <a:t>Obr. 3: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21.4.2013</a:t>
            </a:r>
            <a:r>
              <a:rPr lang="cs-CZ" sz="1000" dirty="0"/>
              <a:t>]. Dostupný na WWW: http://cs.wikipedia.org/wiki/Soubor:Pthius_pubis_-_crab_louse.jpg</a:t>
            </a:r>
          </a:p>
        </p:txBody>
      </p:sp>
    </p:spTree>
    <p:extLst>
      <p:ext uri="{BB962C8B-B14F-4D97-AF65-F5344CB8AC3E}">
        <p14:creationId xmlns:p14="http://schemas.microsoft.com/office/powerpoint/2010/main" val="3508312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8699</TotalTime>
  <Words>195</Words>
  <Application>Microsoft Office PowerPoint</Application>
  <PresentationFormat>Předvádění na obrazovce (4:3)</PresentationFormat>
  <Paragraphs>68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LukášD</dc:creator>
  <cp:lastModifiedBy>LukášD</cp:lastModifiedBy>
  <cp:revision>4</cp:revision>
  <dcterms:created xsi:type="dcterms:W3CDTF">2013-05-30T10:33:30Z</dcterms:created>
  <dcterms:modified xsi:type="dcterms:W3CDTF">2013-04-21T13:00:56Z</dcterms:modified>
</cp:coreProperties>
</file>